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7"/>
  </p:notesMasterIdLst>
  <p:handoutMasterIdLst>
    <p:handoutMasterId r:id="rId38"/>
  </p:handoutMasterIdLst>
  <p:sldIdLst>
    <p:sldId id="256" r:id="rId2"/>
    <p:sldId id="285" r:id="rId3"/>
    <p:sldId id="258" r:id="rId4"/>
    <p:sldId id="287" r:id="rId5"/>
    <p:sldId id="286" r:id="rId6"/>
    <p:sldId id="259" r:id="rId7"/>
    <p:sldId id="263" r:id="rId8"/>
    <p:sldId id="262" r:id="rId9"/>
    <p:sldId id="290" r:id="rId10"/>
    <p:sldId id="293" r:id="rId11"/>
    <p:sldId id="291" r:id="rId12"/>
    <p:sldId id="297" r:id="rId13"/>
    <p:sldId id="298" r:id="rId14"/>
    <p:sldId id="278" r:id="rId15"/>
    <p:sldId id="277" r:id="rId16"/>
    <p:sldId id="279" r:id="rId17"/>
    <p:sldId id="288" r:id="rId18"/>
    <p:sldId id="294" r:id="rId19"/>
    <p:sldId id="296" r:id="rId20"/>
    <p:sldId id="280" r:id="rId21"/>
    <p:sldId id="281" r:id="rId22"/>
    <p:sldId id="264" r:id="rId23"/>
    <p:sldId id="265" r:id="rId24"/>
    <p:sldId id="266" r:id="rId25"/>
    <p:sldId id="267" r:id="rId26"/>
    <p:sldId id="271" r:id="rId27"/>
    <p:sldId id="272" r:id="rId28"/>
    <p:sldId id="269" r:id="rId29"/>
    <p:sldId id="270" r:id="rId30"/>
    <p:sldId id="268" r:id="rId31"/>
    <p:sldId id="274" r:id="rId32"/>
    <p:sldId id="273" r:id="rId33"/>
    <p:sldId id="275" r:id="rId34"/>
    <p:sldId id="284" r:id="rId35"/>
    <p:sldId id="295"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2" d="100"/>
          <a:sy n="82" d="100"/>
        </p:scale>
        <p:origin x="-2224" y="-104"/>
      </p:cViewPr>
      <p:guideLst>
        <p:guide orient="horz" pos="2160"/>
        <p:guide pos="2880"/>
      </p:guideLst>
    </p:cSldViewPr>
  </p:slideViewPr>
  <p:notesTextViewPr>
    <p:cViewPr>
      <p:scale>
        <a:sx n="100" d="100"/>
        <a:sy n="100" d="100"/>
      </p:scale>
      <p:origin x="0" y="0"/>
    </p:cViewPr>
  </p:notesTextViewPr>
  <p:sorterViewPr>
    <p:cViewPr>
      <p:scale>
        <a:sx n="76" d="100"/>
        <a:sy n="7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68C829A-1FF4-4747-B249-7F11A0BDA995}" type="datetimeFigureOut">
              <a:rPr lang="en-US" smtClean="0"/>
              <a:pPr/>
              <a:t>8/6/13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4929AE3-89D2-084F-A7B5-63803C951CF6}" type="slidenum">
              <a:rPr lang="en-US" smtClean="0"/>
              <a:pPr/>
              <a:t>‹#›</a:t>
            </a:fld>
            <a:endParaRPr lang="en-US"/>
          </a:p>
        </p:txBody>
      </p:sp>
    </p:spTree>
    <p:extLst>
      <p:ext uri="{BB962C8B-B14F-4D97-AF65-F5344CB8AC3E}">
        <p14:creationId xmlns:p14="http://schemas.microsoft.com/office/powerpoint/2010/main" val="19197038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0CCC1-16DE-3447-A27C-049FBE42822E}" type="datetimeFigureOut">
              <a:rPr lang="en-US" smtClean="0"/>
              <a:pPr/>
              <a:t>8/6/13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A1DB8D-F649-8141-97A6-61171F820A8B}" type="slidenum">
              <a:rPr lang="en-US" smtClean="0"/>
              <a:pPr/>
              <a:t>‹#›</a:t>
            </a:fld>
            <a:endParaRPr lang="en-US"/>
          </a:p>
        </p:txBody>
      </p:sp>
    </p:spTree>
    <p:extLst>
      <p:ext uri="{BB962C8B-B14F-4D97-AF65-F5344CB8AC3E}">
        <p14:creationId xmlns:p14="http://schemas.microsoft.com/office/powerpoint/2010/main" val="49463560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earthquake.usgs.gov</a:t>
            </a:r>
            <a:r>
              <a:rPr lang="en-US" dirty="0" smtClean="0"/>
              <a:t>/regional/</a:t>
            </a:r>
            <a:r>
              <a:rPr lang="en-US" dirty="0" err="1" smtClean="0"/>
              <a:t>neic</a:t>
            </a:r>
            <a:r>
              <a:rPr lang="en-US" dirty="0" smtClean="0"/>
              <a:t>/</a:t>
            </a:r>
            <a:endParaRPr lang="en-US" dirty="0"/>
          </a:p>
        </p:txBody>
      </p:sp>
      <p:sp>
        <p:nvSpPr>
          <p:cNvPr id="4" name="Slide Number Placeholder 3"/>
          <p:cNvSpPr>
            <a:spLocks noGrp="1"/>
          </p:cNvSpPr>
          <p:nvPr>
            <p:ph type="sldNum" sz="quarter" idx="10"/>
          </p:nvPr>
        </p:nvSpPr>
        <p:spPr/>
        <p:txBody>
          <a:bodyPr/>
          <a:lstStyle/>
          <a:p>
            <a:fld id="{66A1DB8D-F649-8141-97A6-61171F820A8B}" type="slidenum">
              <a:rPr lang="en-US" smtClean="0"/>
              <a:pPr/>
              <a:t>18</a:t>
            </a:fld>
            <a:endParaRPr lang="en-US"/>
          </a:p>
        </p:txBody>
      </p:sp>
    </p:spTree>
    <p:extLst>
      <p:ext uri="{BB962C8B-B14F-4D97-AF65-F5344CB8AC3E}">
        <p14:creationId xmlns:p14="http://schemas.microsoft.com/office/powerpoint/2010/main" val="933720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3"/>
          <p:cNvSpPr>
            <a:spLocks noGrp="1"/>
          </p:cNvSpPr>
          <p:nvPr>
            <p:ph type="dt" sz="half" idx="2"/>
          </p:nvPr>
        </p:nvSpPr>
        <p:spPr>
          <a:xfrm>
            <a:off x="457200" y="6468730"/>
            <a:ext cx="21336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dirty="0" smtClean="0"/>
              <a:t>2013-07-11T08:30:00-04:00</a:t>
            </a:r>
            <a:endParaRPr lang="en-US" dirty="0"/>
          </a:p>
        </p:txBody>
      </p:sp>
      <p:sp>
        <p:nvSpPr>
          <p:cNvPr id="8" name="Footer Placeholder 4"/>
          <p:cNvSpPr>
            <a:spLocks noGrp="1"/>
          </p:cNvSpPr>
          <p:nvPr>
            <p:ph type="ftr" sz="quarter" idx="3"/>
          </p:nvPr>
        </p:nvSpPr>
        <p:spPr>
          <a:xfrm>
            <a:off x="2590800" y="6468730"/>
            <a:ext cx="3962400" cy="365125"/>
          </a:xfrm>
          <a:prstGeom prst="rect">
            <a:avLst/>
          </a:prstGeom>
        </p:spPr>
        <p:txBody>
          <a:bodyPr vert="horz" lIns="91440" tIns="45720" rIns="91440" bIns="45720" rtlCol="0" anchor="ctr"/>
          <a:lstStyle>
            <a:lvl1pPr algn="ctr">
              <a:defRPr sz="1200">
                <a:solidFill>
                  <a:srgbClr val="7F7F7F"/>
                </a:solidFill>
              </a:defRPr>
            </a:lvl1pPr>
          </a:lstStyle>
          <a:p>
            <a:r>
              <a:rPr lang="en-US" dirty="0" smtClean="0"/>
              <a:t>ESIP 2013 Summer – Cloud Computing and Geosciences</a:t>
            </a:r>
            <a:endParaRPr lang="en-US" dirty="0"/>
          </a:p>
        </p:txBody>
      </p:sp>
      <p:sp>
        <p:nvSpPr>
          <p:cNvPr id="9" name="Slide Number Placeholder 5"/>
          <p:cNvSpPr>
            <a:spLocks noGrp="1"/>
          </p:cNvSpPr>
          <p:nvPr>
            <p:ph type="sldNum" sz="quarter" idx="4"/>
          </p:nvPr>
        </p:nvSpPr>
        <p:spPr>
          <a:xfrm>
            <a:off x="6553200" y="6468730"/>
            <a:ext cx="2133600" cy="365125"/>
          </a:xfrm>
          <a:prstGeom prst="rect">
            <a:avLst/>
          </a:prstGeom>
        </p:spPr>
        <p:txBody>
          <a:bodyPr vert="horz" lIns="91440" tIns="45720" rIns="91440" bIns="45720" rtlCol="0" anchor="ctr"/>
          <a:lstStyle>
            <a:lvl1pPr algn="r">
              <a:defRPr sz="1200">
                <a:solidFill>
                  <a:srgbClr val="7F7F7F"/>
                </a:solidFill>
              </a:defRPr>
            </a:lvl1pPr>
          </a:lstStyle>
          <a:p>
            <a:fld id="{11666C6C-4E19-6342-9A2A-01955791920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4"/>
          </p:nvPr>
        </p:nvSpPr>
        <p:spPr>
          <a:xfrm>
            <a:off x="6553200" y="646873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66C6C-4E19-6342-9A2A-019557919201}" type="slidenum">
              <a:rPr lang="en-US" smtClean="0"/>
              <a:pPr/>
              <a:t>‹#›</a:t>
            </a:fld>
            <a:endParaRPr lang="en-US"/>
          </a:p>
        </p:txBody>
      </p:sp>
      <p:sp>
        <p:nvSpPr>
          <p:cNvPr id="8" name="Date Placeholder 3"/>
          <p:cNvSpPr>
            <a:spLocks noGrp="1"/>
          </p:cNvSpPr>
          <p:nvPr>
            <p:ph type="dt" sz="half" idx="2"/>
          </p:nvPr>
        </p:nvSpPr>
        <p:spPr>
          <a:xfrm>
            <a:off x="457200" y="6468730"/>
            <a:ext cx="21336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dirty="0" smtClean="0"/>
              <a:t>2013-07-11T08:30:00-04:00</a:t>
            </a:r>
            <a:endParaRPr lang="en-US" dirty="0"/>
          </a:p>
        </p:txBody>
      </p:sp>
      <p:sp>
        <p:nvSpPr>
          <p:cNvPr id="9" name="Footer Placeholder 4"/>
          <p:cNvSpPr>
            <a:spLocks noGrp="1"/>
          </p:cNvSpPr>
          <p:nvPr>
            <p:ph type="ftr" sz="quarter" idx="3"/>
          </p:nvPr>
        </p:nvSpPr>
        <p:spPr>
          <a:xfrm>
            <a:off x="2590800" y="6468730"/>
            <a:ext cx="3962400" cy="365125"/>
          </a:xfrm>
          <a:prstGeom prst="rect">
            <a:avLst/>
          </a:prstGeom>
        </p:spPr>
        <p:txBody>
          <a:bodyPr vert="horz" lIns="91440" tIns="45720" rIns="91440" bIns="45720" rtlCol="0" anchor="ctr"/>
          <a:lstStyle>
            <a:lvl1pPr algn="ctr">
              <a:defRPr sz="1200">
                <a:solidFill>
                  <a:srgbClr val="7F7F7F"/>
                </a:solidFill>
              </a:defRPr>
            </a:lvl1pPr>
          </a:lstStyle>
          <a:p>
            <a:r>
              <a:rPr lang="en-US" dirty="0" smtClean="0"/>
              <a:t>ESIP 2013 Summer – Cloud Computing and Geosciences</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Slide Number Placeholder 5"/>
          <p:cNvSpPr>
            <a:spLocks noGrp="1"/>
          </p:cNvSpPr>
          <p:nvPr>
            <p:ph type="sldNum" sz="quarter" idx="4"/>
          </p:nvPr>
        </p:nvSpPr>
        <p:spPr>
          <a:xfrm>
            <a:off x="6553200" y="646873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66C6C-4E19-6342-9A2A-019557919201}" type="slidenum">
              <a:rPr lang="en-US" smtClean="0"/>
              <a:pPr/>
              <a:t>‹#›</a:t>
            </a:fld>
            <a:endParaRPr lang="en-US"/>
          </a:p>
        </p:txBody>
      </p:sp>
      <p:sp>
        <p:nvSpPr>
          <p:cNvPr id="13" name="Date Placeholder 3"/>
          <p:cNvSpPr>
            <a:spLocks noGrp="1"/>
          </p:cNvSpPr>
          <p:nvPr>
            <p:ph type="dt" sz="half" idx="2"/>
          </p:nvPr>
        </p:nvSpPr>
        <p:spPr>
          <a:xfrm>
            <a:off x="457200" y="6468730"/>
            <a:ext cx="21336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dirty="0" smtClean="0"/>
              <a:t>2013-07-11T08:30:00-04:00</a:t>
            </a:r>
            <a:endParaRPr lang="en-US" dirty="0"/>
          </a:p>
        </p:txBody>
      </p:sp>
      <p:sp>
        <p:nvSpPr>
          <p:cNvPr id="14" name="Footer Placeholder 4"/>
          <p:cNvSpPr>
            <a:spLocks noGrp="1"/>
          </p:cNvSpPr>
          <p:nvPr>
            <p:ph type="ftr" sz="quarter" idx="3"/>
          </p:nvPr>
        </p:nvSpPr>
        <p:spPr>
          <a:xfrm>
            <a:off x="2590800" y="6468730"/>
            <a:ext cx="3962400" cy="365125"/>
          </a:xfrm>
          <a:prstGeom prst="rect">
            <a:avLst/>
          </a:prstGeom>
        </p:spPr>
        <p:txBody>
          <a:bodyPr vert="horz" lIns="91440" tIns="45720" rIns="91440" bIns="45720" rtlCol="0" anchor="ctr"/>
          <a:lstStyle>
            <a:lvl1pPr algn="ctr">
              <a:defRPr sz="1200">
                <a:solidFill>
                  <a:srgbClr val="7F7F7F"/>
                </a:solidFill>
              </a:defRPr>
            </a:lvl1pPr>
          </a:lstStyle>
          <a:p>
            <a:r>
              <a:rPr lang="en-US" dirty="0" smtClean="0"/>
              <a:t>ESIP 2013 Summer – Cloud Computing and Geosciences</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838200"/>
            <a:ext cx="8229600" cy="56305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4"/>
          </p:nvPr>
        </p:nvSpPr>
        <p:spPr>
          <a:xfrm>
            <a:off x="6553200" y="6468730"/>
            <a:ext cx="2133600" cy="365125"/>
          </a:xfrm>
          <a:prstGeom prst="rect">
            <a:avLst/>
          </a:prstGeom>
        </p:spPr>
        <p:txBody>
          <a:bodyPr vert="horz" lIns="91440" tIns="45720" rIns="91440" bIns="45720" rtlCol="0" anchor="ctr"/>
          <a:lstStyle>
            <a:lvl1pPr algn="r">
              <a:defRPr sz="1200">
                <a:solidFill>
                  <a:srgbClr val="7F7F7F"/>
                </a:solidFill>
              </a:defRPr>
            </a:lvl1pPr>
          </a:lstStyle>
          <a:p>
            <a:fld id="{11666C6C-4E19-6342-9A2A-019557919201}" type="slidenum">
              <a:rPr lang="en-US" smtClean="0"/>
              <a:pPr/>
              <a:t>‹#›</a:t>
            </a:fld>
            <a:endParaRPr lang="en-US" dirty="0"/>
          </a:p>
        </p:txBody>
      </p:sp>
      <p:pic>
        <p:nvPicPr>
          <p:cNvPr id="10" name="Picture 9"/>
          <p:cNvPicPr>
            <a:picLocks noChangeAspect="1"/>
          </p:cNvPicPr>
          <p:nvPr userDrawn="1"/>
        </p:nvPicPr>
        <p:blipFill>
          <a:blip r:embed="rId2">
            <a:alphaModFix amt="32000"/>
          </a:blip>
          <a:srcRect t="37294" b="21758"/>
          <a:stretch>
            <a:fillRect/>
          </a:stretch>
        </p:blipFill>
        <p:spPr>
          <a:xfrm>
            <a:off x="0" y="0"/>
            <a:ext cx="9144000" cy="838201"/>
          </a:xfrm>
          <a:prstGeom prst="rect">
            <a:avLst/>
          </a:prstGeom>
        </p:spPr>
      </p:pic>
      <p:sp>
        <p:nvSpPr>
          <p:cNvPr id="11" name="Line 9"/>
          <p:cNvSpPr>
            <a:spLocks noChangeShapeType="1"/>
          </p:cNvSpPr>
          <p:nvPr userDrawn="1"/>
        </p:nvSpPr>
        <p:spPr bwMode="auto">
          <a:xfrm>
            <a:off x="0" y="838200"/>
            <a:ext cx="9143999" cy="0"/>
          </a:xfrm>
          <a:prstGeom prst="line">
            <a:avLst/>
          </a:prstGeom>
          <a:noFill/>
          <a:ln w="25400" cap="sq">
            <a:solidFill>
              <a:srgbClr val="3333CC"/>
            </a:solidFill>
            <a:round/>
            <a:headEnd type="none" w="sm" len="sm"/>
            <a:tailEnd type="none" w="med" len="lg"/>
          </a:ln>
          <a:effectLst/>
        </p:spPr>
        <p:txBody>
          <a:bodyPr wrap="square" anchor="ctr">
            <a:prstTxWarp prst="textNoShape">
              <a:avLst/>
            </a:prstTxWarp>
            <a:spAutoFit/>
          </a:bodyPr>
          <a:lstStyle/>
          <a:p>
            <a:endParaRPr lang="en-US"/>
          </a:p>
        </p:txBody>
      </p:sp>
      <p:sp>
        <p:nvSpPr>
          <p:cNvPr id="13" name="Line 9"/>
          <p:cNvSpPr>
            <a:spLocks noChangeShapeType="1"/>
          </p:cNvSpPr>
          <p:nvPr userDrawn="1"/>
        </p:nvSpPr>
        <p:spPr bwMode="auto">
          <a:xfrm>
            <a:off x="0" y="6477000"/>
            <a:ext cx="9143999" cy="0"/>
          </a:xfrm>
          <a:prstGeom prst="line">
            <a:avLst/>
          </a:prstGeom>
          <a:noFill/>
          <a:ln w="25400" cap="sq">
            <a:solidFill>
              <a:srgbClr val="3333CC"/>
            </a:solidFill>
            <a:round/>
            <a:headEnd type="none" w="sm" len="sm"/>
            <a:tailEnd type="none" w="med" len="lg"/>
          </a:ln>
          <a:effectLst/>
        </p:spPr>
        <p:txBody>
          <a:bodyPr wrap="square" anchor="ctr">
            <a:prstTxWarp prst="textNoShape">
              <a:avLst/>
            </a:prstTxWarp>
            <a:spAutoFit/>
          </a:bodyPr>
          <a:lstStyle/>
          <a:p>
            <a:pPr algn="ctr"/>
            <a:endParaRPr lang="en-US" sz="1200">
              <a:latin typeface="+mn-lt"/>
            </a:endParaRPr>
          </a:p>
        </p:txBody>
      </p:sp>
      <p:sp>
        <p:nvSpPr>
          <p:cNvPr id="15" name="Date Placeholder 3"/>
          <p:cNvSpPr>
            <a:spLocks noGrp="1"/>
          </p:cNvSpPr>
          <p:nvPr>
            <p:ph type="dt" sz="half" idx="2"/>
          </p:nvPr>
        </p:nvSpPr>
        <p:spPr>
          <a:xfrm>
            <a:off x="457200" y="6468730"/>
            <a:ext cx="21336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dirty="0" smtClean="0"/>
              <a:t>2013-07-11T08:30:00-04:00</a:t>
            </a:r>
            <a:endParaRPr lang="en-US" dirty="0"/>
          </a:p>
        </p:txBody>
      </p:sp>
      <p:sp>
        <p:nvSpPr>
          <p:cNvPr id="16" name="Footer Placeholder 4"/>
          <p:cNvSpPr>
            <a:spLocks noGrp="1"/>
          </p:cNvSpPr>
          <p:nvPr>
            <p:ph type="ftr" sz="quarter" idx="3"/>
          </p:nvPr>
        </p:nvSpPr>
        <p:spPr>
          <a:xfrm>
            <a:off x="2590800" y="6468730"/>
            <a:ext cx="3962400" cy="365125"/>
          </a:xfrm>
          <a:prstGeom prst="rect">
            <a:avLst/>
          </a:prstGeom>
        </p:spPr>
        <p:txBody>
          <a:bodyPr vert="horz" lIns="91440" tIns="45720" rIns="91440" bIns="45720" rtlCol="0" anchor="ctr"/>
          <a:lstStyle>
            <a:lvl1pPr algn="ctr">
              <a:defRPr sz="1200">
                <a:solidFill>
                  <a:srgbClr val="7F7F7F"/>
                </a:solidFill>
              </a:defRPr>
            </a:lvl1pPr>
          </a:lstStyle>
          <a:p>
            <a:r>
              <a:rPr lang="en-US" dirty="0" smtClean="0"/>
              <a:t>ESIP 2013 Summer – Cloud Computing and Geosciences</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4"/>
          </p:nvPr>
        </p:nvSpPr>
        <p:spPr>
          <a:xfrm>
            <a:off x="6553200" y="646873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66C6C-4E19-6342-9A2A-019557919201}" type="slidenum">
              <a:rPr lang="en-US" smtClean="0"/>
              <a:pPr/>
              <a:t>‹#›</a:t>
            </a:fld>
            <a:endParaRPr lang="en-US"/>
          </a:p>
        </p:txBody>
      </p:sp>
      <p:sp>
        <p:nvSpPr>
          <p:cNvPr id="10" name="Date Placeholder 3"/>
          <p:cNvSpPr>
            <a:spLocks noGrp="1"/>
          </p:cNvSpPr>
          <p:nvPr>
            <p:ph type="dt" sz="half" idx="2"/>
          </p:nvPr>
        </p:nvSpPr>
        <p:spPr>
          <a:xfrm>
            <a:off x="457200" y="6468730"/>
            <a:ext cx="21336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dirty="0" smtClean="0"/>
              <a:t>2013-07-11T08:30:00-04:00</a:t>
            </a:r>
            <a:endParaRPr lang="en-US" dirty="0"/>
          </a:p>
        </p:txBody>
      </p:sp>
      <p:sp>
        <p:nvSpPr>
          <p:cNvPr id="11" name="Footer Placeholder 4"/>
          <p:cNvSpPr>
            <a:spLocks noGrp="1"/>
          </p:cNvSpPr>
          <p:nvPr>
            <p:ph type="ftr" sz="quarter" idx="3"/>
          </p:nvPr>
        </p:nvSpPr>
        <p:spPr>
          <a:xfrm>
            <a:off x="2590800" y="6468730"/>
            <a:ext cx="3962400" cy="365125"/>
          </a:xfrm>
          <a:prstGeom prst="rect">
            <a:avLst/>
          </a:prstGeom>
        </p:spPr>
        <p:txBody>
          <a:bodyPr vert="horz" lIns="91440" tIns="45720" rIns="91440" bIns="45720" rtlCol="0" anchor="ctr"/>
          <a:lstStyle>
            <a:lvl1pPr algn="ctr">
              <a:defRPr sz="1200">
                <a:solidFill>
                  <a:srgbClr val="7F7F7F"/>
                </a:solidFill>
              </a:defRPr>
            </a:lvl1pPr>
          </a:lstStyle>
          <a:p>
            <a:r>
              <a:rPr lang="en-US" dirty="0" smtClean="0"/>
              <a:t>ESIP 2013 Summer – Cloud Computing and Geosciences</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38202"/>
            <a:ext cx="4038600" cy="56305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2"/>
            <a:ext cx="4038600" cy="56387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5"/>
          <p:cNvSpPr>
            <a:spLocks noGrp="1"/>
          </p:cNvSpPr>
          <p:nvPr>
            <p:ph type="sldNum" sz="quarter" idx="4"/>
          </p:nvPr>
        </p:nvSpPr>
        <p:spPr>
          <a:xfrm>
            <a:off x="6553200" y="646873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66C6C-4E19-6342-9A2A-019557919201}" type="slidenum">
              <a:rPr lang="en-US" smtClean="0"/>
              <a:pPr/>
              <a:t>‹#›</a:t>
            </a:fld>
            <a:endParaRPr lang="en-US"/>
          </a:p>
        </p:txBody>
      </p:sp>
      <p:pic>
        <p:nvPicPr>
          <p:cNvPr id="11" name="Picture 10"/>
          <p:cNvPicPr>
            <a:picLocks noChangeAspect="1"/>
          </p:cNvPicPr>
          <p:nvPr userDrawn="1"/>
        </p:nvPicPr>
        <p:blipFill>
          <a:blip r:embed="rId2">
            <a:alphaModFix amt="32000"/>
          </a:blip>
          <a:srcRect t="37294" b="21758"/>
          <a:stretch>
            <a:fillRect/>
          </a:stretch>
        </p:blipFill>
        <p:spPr>
          <a:xfrm>
            <a:off x="0" y="0"/>
            <a:ext cx="9144000" cy="838201"/>
          </a:xfrm>
          <a:prstGeom prst="rect">
            <a:avLst/>
          </a:prstGeom>
        </p:spPr>
      </p:pic>
      <p:sp>
        <p:nvSpPr>
          <p:cNvPr id="12" name="Line 9"/>
          <p:cNvSpPr>
            <a:spLocks noChangeShapeType="1"/>
          </p:cNvSpPr>
          <p:nvPr userDrawn="1"/>
        </p:nvSpPr>
        <p:spPr bwMode="auto">
          <a:xfrm>
            <a:off x="0" y="838200"/>
            <a:ext cx="9143999" cy="0"/>
          </a:xfrm>
          <a:prstGeom prst="line">
            <a:avLst/>
          </a:prstGeom>
          <a:noFill/>
          <a:ln w="25400" cap="sq">
            <a:solidFill>
              <a:srgbClr val="3333CC"/>
            </a:solidFill>
            <a:round/>
            <a:headEnd type="none" w="sm" len="sm"/>
            <a:tailEnd type="none" w="med" len="lg"/>
          </a:ln>
          <a:effectLst/>
        </p:spPr>
        <p:txBody>
          <a:bodyPr wrap="square" anchor="ctr">
            <a:prstTxWarp prst="textNoShape">
              <a:avLst/>
            </a:prstTxWarp>
            <a:spAutoFit/>
          </a:bodyPr>
          <a:lstStyle/>
          <a:p>
            <a:endParaRPr lang="en-US"/>
          </a:p>
        </p:txBody>
      </p:sp>
      <p:sp>
        <p:nvSpPr>
          <p:cNvPr id="14" name="Line 9"/>
          <p:cNvSpPr>
            <a:spLocks noChangeShapeType="1"/>
          </p:cNvSpPr>
          <p:nvPr userDrawn="1"/>
        </p:nvSpPr>
        <p:spPr bwMode="auto">
          <a:xfrm>
            <a:off x="0" y="6477000"/>
            <a:ext cx="9143999" cy="0"/>
          </a:xfrm>
          <a:prstGeom prst="line">
            <a:avLst/>
          </a:prstGeom>
          <a:noFill/>
          <a:ln w="25400" cap="sq">
            <a:solidFill>
              <a:srgbClr val="3333CC"/>
            </a:solidFill>
            <a:round/>
            <a:headEnd type="none" w="sm" len="sm"/>
            <a:tailEnd type="none" w="med" len="lg"/>
          </a:ln>
          <a:effectLst/>
        </p:spPr>
        <p:txBody>
          <a:bodyPr wrap="square" anchor="ctr">
            <a:prstTxWarp prst="textNoShape">
              <a:avLst/>
            </a:prstTxWarp>
            <a:spAutoFit/>
          </a:bodyPr>
          <a:lstStyle/>
          <a:p>
            <a:pPr algn="ctr"/>
            <a:endParaRPr lang="en-US" sz="1200">
              <a:latin typeface="+mn-lt"/>
            </a:endParaRPr>
          </a:p>
        </p:txBody>
      </p:sp>
      <p:sp>
        <p:nvSpPr>
          <p:cNvPr id="15" name="Date Placeholder 3"/>
          <p:cNvSpPr>
            <a:spLocks noGrp="1"/>
          </p:cNvSpPr>
          <p:nvPr>
            <p:ph type="dt" sz="half" idx="10"/>
          </p:nvPr>
        </p:nvSpPr>
        <p:spPr>
          <a:xfrm>
            <a:off x="457200" y="6468730"/>
            <a:ext cx="21336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dirty="0" smtClean="0"/>
              <a:t>2013-07-11T08:30:00-04:00</a:t>
            </a:r>
            <a:endParaRPr lang="en-US" dirty="0"/>
          </a:p>
        </p:txBody>
      </p:sp>
      <p:sp>
        <p:nvSpPr>
          <p:cNvPr id="16" name="Footer Placeholder 4"/>
          <p:cNvSpPr>
            <a:spLocks noGrp="1"/>
          </p:cNvSpPr>
          <p:nvPr>
            <p:ph type="ftr" sz="quarter" idx="3"/>
          </p:nvPr>
        </p:nvSpPr>
        <p:spPr>
          <a:xfrm>
            <a:off x="2590800" y="6468730"/>
            <a:ext cx="3962400" cy="365125"/>
          </a:xfrm>
          <a:prstGeom prst="rect">
            <a:avLst/>
          </a:prstGeom>
        </p:spPr>
        <p:txBody>
          <a:bodyPr vert="horz" lIns="91440" tIns="45720" rIns="91440" bIns="45720" rtlCol="0" anchor="ctr"/>
          <a:lstStyle>
            <a:lvl1pPr algn="ctr">
              <a:defRPr sz="1200">
                <a:solidFill>
                  <a:srgbClr val="7F7F7F"/>
                </a:solidFill>
              </a:defRPr>
            </a:lvl1pPr>
          </a:lstStyle>
          <a:p>
            <a:r>
              <a:rPr lang="en-US" dirty="0" smtClean="0"/>
              <a:t>ESIP 2013 Summer – Cloud Computing and Geosciences</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895351"/>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535113"/>
            <a:ext cx="4040188" cy="49336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895351"/>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535112"/>
            <a:ext cx="4041775" cy="493361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Slide Number Placeholder 5"/>
          <p:cNvSpPr>
            <a:spLocks noGrp="1"/>
          </p:cNvSpPr>
          <p:nvPr>
            <p:ph type="sldNum" sz="quarter" idx="12"/>
          </p:nvPr>
        </p:nvSpPr>
        <p:spPr>
          <a:xfrm>
            <a:off x="6553200" y="646873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66C6C-4E19-6342-9A2A-019557919201}" type="slidenum">
              <a:rPr lang="en-US" smtClean="0"/>
              <a:pPr/>
              <a:t>‹#›</a:t>
            </a:fld>
            <a:endParaRPr lang="en-US"/>
          </a:p>
        </p:txBody>
      </p:sp>
      <p:pic>
        <p:nvPicPr>
          <p:cNvPr id="13" name="Picture 12"/>
          <p:cNvPicPr>
            <a:picLocks noChangeAspect="1"/>
          </p:cNvPicPr>
          <p:nvPr userDrawn="1"/>
        </p:nvPicPr>
        <p:blipFill>
          <a:blip r:embed="rId2">
            <a:alphaModFix amt="32000"/>
          </a:blip>
          <a:srcRect t="37294" b="21758"/>
          <a:stretch>
            <a:fillRect/>
          </a:stretch>
        </p:blipFill>
        <p:spPr>
          <a:xfrm>
            <a:off x="0" y="0"/>
            <a:ext cx="9144000" cy="838201"/>
          </a:xfrm>
          <a:prstGeom prst="rect">
            <a:avLst/>
          </a:prstGeom>
        </p:spPr>
      </p:pic>
      <p:sp>
        <p:nvSpPr>
          <p:cNvPr id="14" name="Line 9"/>
          <p:cNvSpPr>
            <a:spLocks noChangeShapeType="1"/>
          </p:cNvSpPr>
          <p:nvPr userDrawn="1"/>
        </p:nvSpPr>
        <p:spPr bwMode="auto">
          <a:xfrm>
            <a:off x="0" y="838200"/>
            <a:ext cx="9143999" cy="0"/>
          </a:xfrm>
          <a:prstGeom prst="line">
            <a:avLst/>
          </a:prstGeom>
          <a:noFill/>
          <a:ln w="25400" cap="sq">
            <a:solidFill>
              <a:srgbClr val="3333CC"/>
            </a:solidFill>
            <a:round/>
            <a:headEnd type="none" w="sm" len="sm"/>
            <a:tailEnd type="none" w="med" len="lg"/>
          </a:ln>
          <a:effectLst/>
        </p:spPr>
        <p:txBody>
          <a:bodyPr wrap="square" anchor="ctr">
            <a:prstTxWarp prst="textNoShape">
              <a:avLst/>
            </a:prstTxWarp>
            <a:spAutoFit/>
          </a:bodyPr>
          <a:lstStyle/>
          <a:p>
            <a:endParaRPr lang="en-US"/>
          </a:p>
        </p:txBody>
      </p:sp>
      <p:sp>
        <p:nvSpPr>
          <p:cNvPr id="16" name="Line 9"/>
          <p:cNvSpPr>
            <a:spLocks noChangeShapeType="1"/>
          </p:cNvSpPr>
          <p:nvPr userDrawn="1"/>
        </p:nvSpPr>
        <p:spPr bwMode="auto">
          <a:xfrm>
            <a:off x="0" y="6477000"/>
            <a:ext cx="9143999" cy="0"/>
          </a:xfrm>
          <a:prstGeom prst="line">
            <a:avLst/>
          </a:prstGeom>
          <a:noFill/>
          <a:ln w="25400" cap="sq">
            <a:solidFill>
              <a:srgbClr val="3333CC"/>
            </a:solidFill>
            <a:round/>
            <a:headEnd type="none" w="sm" len="sm"/>
            <a:tailEnd type="none" w="med" len="lg"/>
          </a:ln>
          <a:effectLst/>
        </p:spPr>
        <p:txBody>
          <a:bodyPr wrap="square" anchor="ctr">
            <a:prstTxWarp prst="textNoShape">
              <a:avLst/>
            </a:prstTxWarp>
            <a:spAutoFit/>
          </a:bodyPr>
          <a:lstStyle/>
          <a:p>
            <a:pPr algn="ctr"/>
            <a:endParaRPr lang="en-US" sz="1200">
              <a:latin typeface="+mn-lt"/>
            </a:endParaRPr>
          </a:p>
        </p:txBody>
      </p:sp>
      <p:sp>
        <p:nvSpPr>
          <p:cNvPr id="17" name="Date Placeholder 3"/>
          <p:cNvSpPr>
            <a:spLocks noGrp="1"/>
          </p:cNvSpPr>
          <p:nvPr>
            <p:ph type="dt" sz="half" idx="13"/>
          </p:nvPr>
        </p:nvSpPr>
        <p:spPr>
          <a:xfrm>
            <a:off x="457200" y="6468730"/>
            <a:ext cx="21336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dirty="0" smtClean="0"/>
              <a:t>2013-07-11T08:30:00-04:00</a:t>
            </a:r>
            <a:endParaRPr lang="en-US" dirty="0"/>
          </a:p>
        </p:txBody>
      </p:sp>
      <p:sp>
        <p:nvSpPr>
          <p:cNvPr id="18" name="Footer Placeholder 4"/>
          <p:cNvSpPr>
            <a:spLocks noGrp="1"/>
          </p:cNvSpPr>
          <p:nvPr>
            <p:ph type="ftr" sz="quarter" idx="14"/>
          </p:nvPr>
        </p:nvSpPr>
        <p:spPr>
          <a:xfrm>
            <a:off x="2590800" y="6468730"/>
            <a:ext cx="3962400" cy="365125"/>
          </a:xfrm>
          <a:prstGeom prst="rect">
            <a:avLst/>
          </a:prstGeom>
        </p:spPr>
        <p:txBody>
          <a:bodyPr vert="horz" lIns="91440" tIns="45720" rIns="91440" bIns="45720" rtlCol="0" anchor="ctr"/>
          <a:lstStyle>
            <a:lvl1pPr algn="ctr">
              <a:defRPr sz="1200">
                <a:solidFill>
                  <a:srgbClr val="7F7F7F"/>
                </a:solidFill>
              </a:defRPr>
            </a:lvl1pPr>
          </a:lstStyle>
          <a:p>
            <a:r>
              <a:rPr lang="en-US" dirty="0" smtClean="0"/>
              <a:t>ESIP 2013 Summer – Cloud Computing and Geosciences</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5"/>
          <p:cNvSpPr>
            <a:spLocks noGrp="1"/>
          </p:cNvSpPr>
          <p:nvPr>
            <p:ph type="sldNum" sz="quarter" idx="4"/>
          </p:nvPr>
        </p:nvSpPr>
        <p:spPr>
          <a:xfrm>
            <a:off x="6553200" y="646873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66C6C-4E19-6342-9A2A-019557919201}" type="slidenum">
              <a:rPr lang="en-US" smtClean="0"/>
              <a:pPr/>
              <a:t>‹#›</a:t>
            </a:fld>
            <a:endParaRPr lang="en-US"/>
          </a:p>
        </p:txBody>
      </p:sp>
      <p:pic>
        <p:nvPicPr>
          <p:cNvPr id="9" name="Picture 8"/>
          <p:cNvPicPr>
            <a:picLocks noChangeAspect="1"/>
          </p:cNvPicPr>
          <p:nvPr userDrawn="1"/>
        </p:nvPicPr>
        <p:blipFill>
          <a:blip r:embed="rId2">
            <a:alphaModFix amt="32000"/>
          </a:blip>
          <a:srcRect t="37294" b="21758"/>
          <a:stretch>
            <a:fillRect/>
          </a:stretch>
        </p:blipFill>
        <p:spPr>
          <a:xfrm>
            <a:off x="0" y="0"/>
            <a:ext cx="9144000" cy="838201"/>
          </a:xfrm>
          <a:prstGeom prst="rect">
            <a:avLst/>
          </a:prstGeom>
        </p:spPr>
      </p:pic>
      <p:sp>
        <p:nvSpPr>
          <p:cNvPr id="10" name="Line 9"/>
          <p:cNvSpPr>
            <a:spLocks noChangeShapeType="1"/>
          </p:cNvSpPr>
          <p:nvPr userDrawn="1"/>
        </p:nvSpPr>
        <p:spPr bwMode="auto">
          <a:xfrm>
            <a:off x="0" y="838200"/>
            <a:ext cx="9143999" cy="0"/>
          </a:xfrm>
          <a:prstGeom prst="line">
            <a:avLst/>
          </a:prstGeom>
          <a:noFill/>
          <a:ln w="25400" cap="sq">
            <a:solidFill>
              <a:srgbClr val="3333CC"/>
            </a:solidFill>
            <a:round/>
            <a:headEnd type="none" w="sm" len="sm"/>
            <a:tailEnd type="none" w="med" len="lg"/>
          </a:ln>
          <a:effectLst/>
        </p:spPr>
        <p:txBody>
          <a:bodyPr wrap="square" anchor="ctr">
            <a:prstTxWarp prst="textNoShape">
              <a:avLst/>
            </a:prstTxWarp>
            <a:spAutoFit/>
          </a:bodyPr>
          <a:lstStyle/>
          <a:p>
            <a:endParaRPr lang="en-US"/>
          </a:p>
        </p:txBody>
      </p:sp>
      <p:sp>
        <p:nvSpPr>
          <p:cNvPr id="12" name="Line 9"/>
          <p:cNvSpPr>
            <a:spLocks noChangeShapeType="1"/>
          </p:cNvSpPr>
          <p:nvPr userDrawn="1"/>
        </p:nvSpPr>
        <p:spPr bwMode="auto">
          <a:xfrm>
            <a:off x="0" y="6477000"/>
            <a:ext cx="9143999" cy="0"/>
          </a:xfrm>
          <a:prstGeom prst="line">
            <a:avLst/>
          </a:prstGeom>
          <a:noFill/>
          <a:ln w="25400" cap="sq">
            <a:solidFill>
              <a:srgbClr val="3333CC"/>
            </a:solidFill>
            <a:round/>
            <a:headEnd type="none" w="sm" len="sm"/>
            <a:tailEnd type="none" w="med" len="lg"/>
          </a:ln>
          <a:effectLst/>
        </p:spPr>
        <p:txBody>
          <a:bodyPr wrap="square" anchor="ctr">
            <a:prstTxWarp prst="textNoShape">
              <a:avLst/>
            </a:prstTxWarp>
            <a:spAutoFit/>
          </a:bodyPr>
          <a:lstStyle/>
          <a:p>
            <a:pPr algn="ctr"/>
            <a:endParaRPr lang="en-US" sz="1200">
              <a:latin typeface="+mn-lt"/>
            </a:endParaRPr>
          </a:p>
        </p:txBody>
      </p:sp>
      <p:sp>
        <p:nvSpPr>
          <p:cNvPr id="13" name="Date Placeholder 3"/>
          <p:cNvSpPr>
            <a:spLocks noGrp="1"/>
          </p:cNvSpPr>
          <p:nvPr>
            <p:ph type="dt" sz="half" idx="2"/>
          </p:nvPr>
        </p:nvSpPr>
        <p:spPr>
          <a:xfrm>
            <a:off x="457200" y="6468730"/>
            <a:ext cx="21336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dirty="0" smtClean="0"/>
              <a:t>2013-07-11T08:30:00-04:00</a:t>
            </a:r>
            <a:endParaRPr lang="en-US" dirty="0"/>
          </a:p>
        </p:txBody>
      </p:sp>
      <p:sp>
        <p:nvSpPr>
          <p:cNvPr id="14" name="Footer Placeholder 4"/>
          <p:cNvSpPr>
            <a:spLocks noGrp="1"/>
          </p:cNvSpPr>
          <p:nvPr>
            <p:ph type="ftr" sz="quarter" idx="3"/>
          </p:nvPr>
        </p:nvSpPr>
        <p:spPr>
          <a:xfrm>
            <a:off x="2590800" y="6468730"/>
            <a:ext cx="3962400" cy="365125"/>
          </a:xfrm>
          <a:prstGeom prst="rect">
            <a:avLst/>
          </a:prstGeom>
        </p:spPr>
        <p:txBody>
          <a:bodyPr vert="horz" lIns="91440" tIns="45720" rIns="91440" bIns="45720" rtlCol="0" anchor="ctr"/>
          <a:lstStyle>
            <a:lvl1pPr algn="ctr">
              <a:defRPr sz="1200">
                <a:solidFill>
                  <a:srgbClr val="7F7F7F"/>
                </a:solidFill>
              </a:defRPr>
            </a:lvl1pPr>
          </a:lstStyle>
          <a:p>
            <a:r>
              <a:rPr lang="en-US" dirty="0" smtClean="0"/>
              <a:t>ESIP 2013 Summer – Cloud Computing and Geosciences</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6553200" y="646873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66C6C-4E19-6342-9A2A-019557919201}" type="slidenum">
              <a:rPr lang="en-US" smtClean="0"/>
              <a:pPr/>
              <a:t>‹#›</a:t>
            </a:fld>
            <a:endParaRPr lang="en-US"/>
          </a:p>
        </p:txBody>
      </p:sp>
      <p:sp>
        <p:nvSpPr>
          <p:cNvPr id="11" name="Line 9"/>
          <p:cNvSpPr>
            <a:spLocks noChangeShapeType="1"/>
          </p:cNvSpPr>
          <p:nvPr userDrawn="1"/>
        </p:nvSpPr>
        <p:spPr bwMode="auto">
          <a:xfrm>
            <a:off x="0" y="6477000"/>
            <a:ext cx="9143999" cy="0"/>
          </a:xfrm>
          <a:prstGeom prst="line">
            <a:avLst/>
          </a:prstGeom>
          <a:noFill/>
          <a:ln w="25400" cap="sq">
            <a:solidFill>
              <a:srgbClr val="3333CC"/>
            </a:solidFill>
            <a:round/>
            <a:headEnd type="none" w="sm" len="sm"/>
            <a:tailEnd type="none" w="med" len="lg"/>
          </a:ln>
          <a:effectLst/>
        </p:spPr>
        <p:txBody>
          <a:bodyPr wrap="square" anchor="ctr">
            <a:prstTxWarp prst="textNoShape">
              <a:avLst/>
            </a:prstTxWarp>
            <a:spAutoFit/>
          </a:bodyPr>
          <a:lstStyle/>
          <a:p>
            <a:pPr algn="ctr"/>
            <a:endParaRPr lang="en-US" sz="1200">
              <a:latin typeface="+mn-lt"/>
            </a:endParaRPr>
          </a:p>
        </p:txBody>
      </p:sp>
      <p:sp>
        <p:nvSpPr>
          <p:cNvPr id="8" name="Date Placeholder 3"/>
          <p:cNvSpPr>
            <a:spLocks noGrp="1"/>
          </p:cNvSpPr>
          <p:nvPr>
            <p:ph type="dt" sz="half" idx="2"/>
          </p:nvPr>
        </p:nvSpPr>
        <p:spPr>
          <a:xfrm>
            <a:off x="457200" y="6468730"/>
            <a:ext cx="21336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dirty="0" smtClean="0"/>
              <a:t>2013-07-11T08:30:00-04:00</a:t>
            </a:r>
            <a:endParaRPr lang="en-US" dirty="0"/>
          </a:p>
        </p:txBody>
      </p:sp>
      <p:sp>
        <p:nvSpPr>
          <p:cNvPr id="9" name="Footer Placeholder 4"/>
          <p:cNvSpPr>
            <a:spLocks noGrp="1"/>
          </p:cNvSpPr>
          <p:nvPr>
            <p:ph type="ftr" sz="quarter" idx="3"/>
          </p:nvPr>
        </p:nvSpPr>
        <p:spPr>
          <a:xfrm>
            <a:off x="2590800" y="6468730"/>
            <a:ext cx="3962400" cy="365125"/>
          </a:xfrm>
          <a:prstGeom prst="rect">
            <a:avLst/>
          </a:prstGeom>
        </p:spPr>
        <p:txBody>
          <a:bodyPr vert="horz" lIns="91440" tIns="45720" rIns="91440" bIns="45720" rtlCol="0" anchor="ctr"/>
          <a:lstStyle>
            <a:lvl1pPr algn="ctr">
              <a:defRPr sz="1200">
                <a:solidFill>
                  <a:srgbClr val="7F7F7F"/>
                </a:solidFill>
              </a:defRPr>
            </a:lvl1pPr>
          </a:lstStyle>
          <a:p>
            <a:r>
              <a:rPr lang="en-US" dirty="0" smtClean="0"/>
              <a:t>ESIP 2013 Summer – Cloud Computing and Geosciences</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5"/>
          <p:cNvSpPr>
            <a:spLocks noGrp="1"/>
          </p:cNvSpPr>
          <p:nvPr>
            <p:ph type="sldNum" sz="quarter" idx="4"/>
          </p:nvPr>
        </p:nvSpPr>
        <p:spPr>
          <a:xfrm>
            <a:off x="6553200" y="646873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66C6C-4E19-6342-9A2A-019557919201}" type="slidenum">
              <a:rPr lang="en-US" smtClean="0"/>
              <a:pPr/>
              <a:t>‹#›</a:t>
            </a:fld>
            <a:endParaRPr lang="en-US"/>
          </a:p>
        </p:txBody>
      </p:sp>
      <p:sp>
        <p:nvSpPr>
          <p:cNvPr id="9" name="Line 9"/>
          <p:cNvSpPr>
            <a:spLocks noChangeShapeType="1"/>
          </p:cNvSpPr>
          <p:nvPr userDrawn="1"/>
        </p:nvSpPr>
        <p:spPr bwMode="auto">
          <a:xfrm>
            <a:off x="0" y="6477000"/>
            <a:ext cx="9143999" cy="0"/>
          </a:xfrm>
          <a:prstGeom prst="line">
            <a:avLst/>
          </a:prstGeom>
          <a:noFill/>
          <a:ln w="25400" cap="sq">
            <a:solidFill>
              <a:srgbClr val="3333CC"/>
            </a:solidFill>
            <a:round/>
            <a:headEnd type="none" w="sm" len="sm"/>
            <a:tailEnd type="none" w="med" len="lg"/>
          </a:ln>
          <a:effectLst/>
        </p:spPr>
        <p:txBody>
          <a:bodyPr wrap="square" anchor="ctr">
            <a:prstTxWarp prst="textNoShape">
              <a:avLst/>
            </a:prstTxWarp>
            <a:spAutoFit/>
          </a:bodyPr>
          <a:lstStyle/>
          <a:p>
            <a:pPr algn="ctr"/>
            <a:endParaRPr lang="en-US" sz="1200">
              <a:latin typeface="+mn-lt"/>
            </a:endParaRPr>
          </a:p>
        </p:txBody>
      </p:sp>
      <p:sp>
        <p:nvSpPr>
          <p:cNvPr id="10" name="Date Placeholder 3"/>
          <p:cNvSpPr>
            <a:spLocks noGrp="1"/>
          </p:cNvSpPr>
          <p:nvPr>
            <p:ph type="dt" sz="half" idx="10"/>
          </p:nvPr>
        </p:nvSpPr>
        <p:spPr>
          <a:xfrm>
            <a:off x="457200" y="6468730"/>
            <a:ext cx="21336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dirty="0" smtClean="0"/>
              <a:t>2013-07-11T08:30:00-04:00</a:t>
            </a:r>
            <a:endParaRPr lang="en-US" dirty="0"/>
          </a:p>
        </p:txBody>
      </p:sp>
      <p:sp>
        <p:nvSpPr>
          <p:cNvPr id="11" name="Footer Placeholder 4"/>
          <p:cNvSpPr>
            <a:spLocks noGrp="1"/>
          </p:cNvSpPr>
          <p:nvPr>
            <p:ph type="ftr" sz="quarter" idx="3"/>
          </p:nvPr>
        </p:nvSpPr>
        <p:spPr>
          <a:xfrm>
            <a:off x="2590800" y="6468730"/>
            <a:ext cx="3962400" cy="365125"/>
          </a:xfrm>
          <a:prstGeom prst="rect">
            <a:avLst/>
          </a:prstGeom>
        </p:spPr>
        <p:txBody>
          <a:bodyPr vert="horz" lIns="91440" tIns="45720" rIns="91440" bIns="45720" rtlCol="0" anchor="ctr"/>
          <a:lstStyle>
            <a:lvl1pPr algn="ctr">
              <a:defRPr sz="1200">
                <a:solidFill>
                  <a:srgbClr val="7F7F7F"/>
                </a:solidFill>
              </a:defRPr>
            </a:lvl1pPr>
          </a:lstStyle>
          <a:p>
            <a:r>
              <a:rPr lang="en-US" dirty="0" smtClean="0"/>
              <a:t>ESIP 2013 Summer – Cloud Computing and Geosciences</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Line 9"/>
          <p:cNvSpPr>
            <a:spLocks noChangeShapeType="1"/>
          </p:cNvSpPr>
          <p:nvPr userDrawn="1"/>
        </p:nvSpPr>
        <p:spPr bwMode="auto">
          <a:xfrm>
            <a:off x="0" y="6477000"/>
            <a:ext cx="9143999" cy="0"/>
          </a:xfrm>
          <a:prstGeom prst="line">
            <a:avLst/>
          </a:prstGeom>
          <a:noFill/>
          <a:ln w="25400" cap="sq">
            <a:solidFill>
              <a:srgbClr val="3333CC"/>
            </a:solidFill>
            <a:round/>
            <a:headEnd type="none" w="sm" len="sm"/>
            <a:tailEnd type="none" w="med" len="lg"/>
          </a:ln>
          <a:effectLst/>
        </p:spPr>
        <p:txBody>
          <a:bodyPr wrap="square" anchor="ctr">
            <a:prstTxWarp prst="textNoShape">
              <a:avLst/>
            </a:prstTxWarp>
            <a:spAutoFit/>
          </a:bodyPr>
          <a:lstStyle/>
          <a:p>
            <a:pPr algn="ctr"/>
            <a:endParaRPr lang="en-US" sz="1200">
              <a:latin typeface="+mn-lt"/>
            </a:endParaRPr>
          </a:p>
        </p:txBody>
      </p:sp>
      <p:sp>
        <p:nvSpPr>
          <p:cNvPr id="11" name="Slide Number Placeholder 5"/>
          <p:cNvSpPr>
            <a:spLocks noGrp="1"/>
          </p:cNvSpPr>
          <p:nvPr>
            <p:ph type="sldNum" sz="quarter" idx="4"/>
          </p:nvPr>
        </p:nvSpPr>
        <p:spPr>
          <a:xfrm>
            <a:off x="6553200" y="646873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66C6C-4E19-6342-9A2A-019557919201}" type="slidenum">
              <a:rPr lang="en-US" smtClean="0"/>
              <a:pPr/>
              <a:t>‹#›</a:t>
            </a:fld>
            <a:endParaRPr lang="en-US"/>
          </a:p>
        </p:txBody>
      </p:sp>
      <p:sp>
        <p:nvSpPr>
          <p:cNvPr id="12" name="Date Placeholder 3"/>
          <p:cNvSpPr>
            <a:spLocks noGrp="1"/>
          </p:cNvSpPr>
          <p:nvPr>
            <p:ph type="dt" sz="half" idx="10"/>
          </p:nvPr>
        </p:nvSpPr>
        <p:spPr>
          <a:xfrm>
            <a:off x="457200" y="6468730"/>
            <a:ext cx="21336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dirty="0" smtClean="0"/>
              <a:t>2013-07-11T08:30:00-04:00</a:t>
            </a:r>
            <a:endParaRPr lang="en-US" dirty="0"/>
          </a:p>
        </p:txBody>
      </p:sp>
      <p:sp>
        <p:nvSpPr>
          <p:cNvPr id="13" name="Footer Placeholder 4"/>
          <p:cNvSpPr>
            <a:spLocks noGrp="1"/>
          </p:cNvSpPr>
          <p:nvPr>
            <p:ph type="ftr" sz="quarter" idx="3"/>
          </p:nvPr>
        </p:nvSpPr>
        <p:spPr>
          <a:xfrm>
            <a:off x="2590800" y="6468730"/>
            <a:ext cx="3962400" cy="365125"/>
          </a:xfrm>
          <a:prstGeom prst="rect">
            <a:avLst/>
          </a:prstGeom>
        </p:spPr>
        <p:txBody>
          <a:bodyPr vert="horz" lIns="91440" tIns="45720" rIns="91440" bIns="45720" rtlCol="0" anchor="ctr"/>
          <a:lstStyle>
            <a:lvl1pPr algn="ctr">
              <a:defRPr sz="1200">
                <a:solidFill>
                  <a:srgbClr val="7F7F7F"/>
                </a:solidFill>
              </a:defRPr>
            </a:lvl1pPr>
          </a:lstStyle>
          <a:p>
            <a:r>
              <a:rPr lang="en-US" dirty="0" smtClean="0"/>
              <a:t>ESIP 2013 Summer – Cloud Computing and Geosciences</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3813"/>
            <a:ext cx="8229600" cy="81438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22660"/>
            <a:ext cx="8229600" cy="533369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4" name="Group 3"/>
          <p:cNvGrpSpPr/>
          <p:nvPr userDrawn="1"/>
        </p:nvGrpSpPr>
        <p:grpSpPr>
          <a:xfrm>
            <a:off x="8419089" y="164121"/>
            <a:ext cx="657799" cy="563241"/>
            <a:chOff x="1066800" y="2743200"/>
            <a:chExt cx="3810000" cy="3262313"/>
          </a:xfrm>
        </p:grpSpPr>
        <p:sp>
          <p:nvSpPr>
            <p:cNvPr id="5" name="AutoShape 3"/>
            <p:cNvSpPr>
              <a:spLocks noChangeAspect="1" noChangeArrowheads="1" noTextEdit="1"/>
            </p:cNvSpPr>
            <p:nvPr/>
          </p:nvSpPr>
          <p:spPr bwMode="auto">
            <a:xfrm>
              <a:off x="1066800" y="2743200"/>
              <a:ext cx="381000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 name="Rectangle 4"/>
            <p:cNvSpPr>
              <a:spLocks noChangeAspect="1" noChangeArrowheads="1"/>
            </p:cNvSpPr>
            <p:nvPr/>
          </p:nvSpPr>
          <p:spPr bwMode="auto">
            <a:xfrm>
              <a:off x="1066800" y="2743200"/>
              <a:ext cx="3808413"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FFFFFF"/>
                  </a:solidFill>
                  <a:miter lim="800000"/>
                  <a:headEnd/>
                  <a:tailEnd/>
                </a14:hiddenLine>
              </a:ext>
            </a:extLst>
          </p:spPr>
          <p:txBody>
            <a:bodyPr/>
            <a:lstStyle/>
            <a:p>
              <a:endParaRPr lang="en-US"/>
            </a:p>
          </p:txBody>
        </p:sp>
        <p:sp>
          <p:nvSpPr>
            <p:cNvPr id="7" name="Freeform 5"/>
            <p:cNvSpPr>
              <a:spLocks noChangeAspect="1"/>
            </p:cNvSpPr>
            <p:nvPr/>
          </p:nvSpPr>
          <p:spPr bwMode="auto">
            <a:xfrm>
              <a:off x="1281113" y="2760663"/>
              <a:ext cx="2876550" cy="1958975"/>
            </a:xfrm>
            <a:custGeom>
              <a:avLst/>
              <a:gdLst>
                <a:gd name="T0" fmla="*/ 12819 w 26863"/>
                <a:gd name="T1" fmla="*/ 237 h 18299"/>
                <a:gd name="T2" fmla="*/ 18535 w 26863"/>
                <a:gd name="T3" fmla="*/ 713 h 18299"/>
                <a:gd name="T4" fmla="*/ 25351 w 26863"/>
                <a:gd name="T5" fmla="*/ 5152 h 18299"/>
                <a:gd name="T6" fmla="*/ 26863 w 26863"/>
                <a:gd name="T7" fmla="*/ 7245 h 18299"/>
                <a:gd name="T8" fmla="*/ 23477 w 26863"/>
                <a:gd name="T9" fmla="*/ 9091 h 18299"/>
                <a:gd name="T10" fmla="*/ 18197 w 26863"/>
                <a:gd name="T11" fmla="*/ 11419 h 18299"/>
                <a:gd name="T12" fmla="*/ 15673 w 26863"/>
                <a:gd name="T13" fmla="*/ 8623 h 18299"/>
                <a:gd name="T14" fmla="*/ 12067 w 26863"/>
                <a:gd name="T15" fmla="*/ 5986 h 18299"/>
                <a:gd name="T16" fmla="*/ 9947 w 26863"/>
                <a:gd name="T17" fmla="*/ 5257 h 18299"/>
                <a:gd name="T18" fmla="*/ 8370 w 26863"/>
                <a:gd name="T19" fmla="*/ 5522 h 18299"/>
                <a:gd name="T20" fmla="*/ 7501 w 26863"/>
                <a:gd name="T21" fmla="*/ 6656 h 18299"/>
                <a:gd name="T22" fmla="*/ 7277 w 26863"/>
                <a:gd name="T23" fmla="*/ 8308 h 18299"/>
                <a:gd name="T24" fmla="*/ 8088 w 26863"/>
                <a:gd name="T25" fmla="*/ 11934 h 18299"/>
                <a:gd name="T26" fmla="*/ 9346 w 26863"/>
                <a:gd name="T27" fmla="*/ 14533 h 18299"/>
                <a:gd name="T28" fmla="*/ 7505 w 26863"/>
                <a:gd name="T29" fmla="*/ 15158 h 18299"/>
                <a:gd name="T30" fmla="*/ 7513 w 26863"/>
                <a:gd name="T31" fmla="*/ 13036 h 18299"/>
                <a:gd name="T32" fmla="*/ 7597 w 26863"/>
                <a:gd name="T33" fmla="*/ 12616 h 18299"/>
                <a:gd name="T34" fmla="*/ 7944 w 26863"/>
                <a:gd name="T35" fmla="*/ 12225 h 18299"/>
                <a:gd name="T36" fmla="*/ 6295 w 26863"/>
                <a:gd name="T37" fmla="*/ 12212 h 18299"/>
                <a:gd name="T38" fmla="*/ 6710 w 26863"/>
                <a:gd name="T39" fmla="*/ 12788 h 18299"/>
                <a:gd name="T40" fmla="*/ 6756 w 26863"/>
                <a:gd name="T41" fmla="*/ 13141 h 18299"/>
                <a:gd name="T42" fmla="*/ 6763 w 26863"/>
                <a:gd name="T43" fmla="*/ 15436 h 18299"/>
                <a:gd name="T44" fmla="*/ 6680 w 26863"/>
                <a:gd name="T45" fmla="*/ 15502 h 18299"/>
                <a:gd name="T46" fmla="*/ 5314 w 26863"/>
                <a:gd name="T47" fmla="*/ 13091 h 18299"/>
                <a:gd name="T48" fmla="*/ 4772 w 26863"/>
                <a:gd name="T49" fmla="*/ 12188 h 18299"/>
                <a:gd name="T50" fmla="*/ 3253 w 26863"/>
                <a:gd name="T51" fmla="*/ 12189 h 18299"/>
                <a:gd name="T52" fmla="*/ 2461 w 26863"/>
                <a:gd name="T53" fmla="*/ 12188 h 18299"/>
                <a:gd name="T54" fmla="*/ 2863 w 26863"/>
                <a:gd name="T55" fmla="*/ 12720 h 18299"/>
                <a:gd name="T56" fmla="*/ 2928 w 26863"/>
                <a:gd name="T57" fmla="*/ 13105 h 18299"/>
                <a:gd name="T58" fmla="*/ 2934 w 26863"/>
                <a:gd name="T59" fmla="*/ 16983 h 18299"/>
                <a:gd name="T60" fmla="*/ 393 w 26863"/>
                <a:gd name="T61" fmla="*/ 18299 h 18299"/>
                <a:gd name="T62" fmla="*/ 43 w 26863"/>
                <a:gd name="T63" fmla="*/ 15293 h 18299"/>
                <a:gd name="T64" fmla="*/ 1568 w 26863"/>
                <a:gd name="T65" fmla="*/ 8423 h 18299"/>
                <a:gd name="T66" fmla="*/ 5749 w 26863"/>
                <a:gd name="T67" fmla="*/ 3219 h 18299"/>
                <a:gd name="T68" fmla="*/ 12819 w 26863"/>
                <a:gd name="T69" fmla="*/ 237 h 18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863" h="18299">
                  <a:moveTo>
                    <a:pt x="12819" y="237"/>
                  </a:moveTo>
                  <a:cubicBezTo>
                    <a:pt x="14730" y="0"/>
                    <a:pt x="16690" y="159"/>
                    <a:pt x="18535" y="713"/>
                  </a:cubicBezTo>
                  <a:cubicBezTo>
                    <a:pt x="21172" y="1496"/>
                    <a:pt x="23555" y="3074"/>
                    <a:pt x="25351" y="5152"/>
                  </a:cubicBezTo>
                  <a:cubicBezTo>
                    <a:pt x="25912" y="5806"/>
                    <a:pt x="26432" y="6499"/>
                    <a:pt x="26863" y="7245"/>
                  </a:cubicBezTo>
                  <a:cubicBezTo>
                    <a:pt x="25775" y="7931"/>
                    <a:pt x="24633" y="8529"/>
                    <a:pt x="23477" y="9091"/>
                  </a:cubicBezTo>
                  <a:cubicBezTo>
                    <a:pt x="21754" y="9947"/>
                    <a:pt x="19985" y="10708"/>
                    <a:pt x="18197" y="11419"/>
                  </a:cubicBezTo>
                  <a:cubicBezTo>
                    <a:pt x="17433" y="10421"/>
                    <a:pt x="16581" y="9492"/>
                    <a:pt x="15673" y="8623"/>
                  </a:cubicBezTo>
                  <a:cubicBezTo>
                    <a:pt x="14588" y="7600"/>
                    <a:pt x="13397" y="6671"/>
                    <a:pt x="12067" y="5986"/>
                  </a:cubicBezTo>
                  <a:cubicBezTo>
                    <a:pt x="11399" y="5648"/>
                    <a:pt x="10694" y="5358"/>
                    <a:pt x="9947" y="5257"/>
                  </a:cubicBezTo>
                  <a:cubicBezTo>
                    <a:pt x="9413" y="5188"/>
                    <a:pt x="8838" y="5234"/>
                    <a:pt x="8370" y="5522"/>
                  </a:cubicBezTo>
                  <a:cubicBezTo>
                    <a:pt x="7948" y="5772"/>
                    <a:pt x="7661" y="6200"/>
                    <a:pt x="7501" y="6656"/>
                  </a:cubicBezTo>
                  <a:cubicBezTo>
                    <a:pt x="7314" y="7184"/>
                    <a:pt x="7264" y="7751"/>
                    <a:pt x="7277" y="8308"/>
                  </a:cubicBezTo>
                  <a:cubicBezTo>
                    <a:pt x="7317" y="9555"/>
                    <a:pt x="7645" y="10775"/>
                    <a:pt x="8088" y="11934"/>
                  </a:cubicBezTo>
                  <a:cubicBezTo>
                    <a:pt x="8430" y="12835"/>
                    <a:pt x="8876" y="13693"/>
                    <a:pt x="9346" y="14533"/>
                  </a:cubicBezTo>
                  <a:cubicBezTo>
                    <a:pt x="8733" y="14742"/>
                    <a:pt x="8120" y="14954"/>
                    <a:pt x="7505" y="15158"/>
                  </a:cubicBezTo>
                  <a:cubicBezTo>
                    <a:pt x="7497" y="14450"/>
                    <a:pt x="7519" y="13743"/>
                    <a:pt x="7513" y="13036"/>
                  </a:cubicBezTo>
                  <a:cubicBezTo>
                    <a:pt x="7520" y="12895"/>
                    <a:pt x="7498" y="12732"/>
                    <a:pt x="7597" y="12616"/>
                  </a:cubicBezTo>
                  <a:cubicBezTo>
                    <a:pt x="7707" y="12481"/>
                    <a:pt x="7834" y="12360"/>
                    <a:pt x="7944" y="12225"/>
                  </a:cubicBezTo>
                  <a:cubicBezTo>
                    <a:pt x="7395" y="12212"/>
                    <a:pt x="6845" y="12198"/>
                    <a:pt x="6295" y="12212"/>
                  </a:cubicBezTo>
                  <a:cubicBezTo>
                    <a:pt x="6428" y="12408"/>
                    <a:pt x="6599" y="12577"/>
                    <a:pt x="6710" y="12788"/>
                  </a:cubicBezTo>
                  <a:cubicBezTo>
                    <a:pt x="6769" y="12896"/>
                    <a:pt x="6754" y="13023"/>
                    <a:pt x="6756" y="13141"/>
                  </a:cubicBezTo>
                  <a:cubicBezTo>
                    <a:pt x="6748" y="13906"/>
                    <a:pt x="6763" y="14671"/>
                    <a:pt x="6763" y="15436"/>
                  </a:cubicBezTo>
                  <a:cubicBezTo>
                    <a:pt x="6742" y="15453"/>
                    <a:pt x="6701" y="15485"/>
                    <a:pt x="6680" y="15502"/>
                  </a:cubicBezTo>
                  <a:cubicBezTo>
                    <a:pt x="6225" y="14698"/>
                    <a:pt x="5776" y="13891"/>
                    <a:pt x="5314" y="13091"/>
                  </a:cubicBezTo>
                  <a:cubicBezTo>
                    <a:pt x="5134" y="12790"/>
                    <a:pt x="4974" y="12475"/>
                    <a:pt x="4772" y="12188"/>
                  </a:cubicBezTo>
                  <a:cubicBezTo>
                    <a:pt x="4266" y="12189"/>
                    <a:pt x="3759" y="12188"/>
                    <a:pt x="3253" y="12189"/>
                  </a:cubicBezTo>
                  <a:cubicBezTo>
                    <a:pt x="2989" y="12192"/>
                    <a:pt x="2725" y="12166"/>
                    <a:pt x="2461" y="12188"/>
                  </a:cubicBezTo>
                  <a:cubicBezTo>
                    <a:pt x="2579" y="12377"/>
                    <a:pt x="2737" y="12537"/>
                    <a:pt x="2863" y="12720"/>
                  </a:cubicBezTo>
                  <a:cubicBezTo>
                    <a:pt x="2947" y="12831"/>
                    <a:pt x="2925" y="12976"/>
                    <a:pt x="2928" y="13105"/>
                  </a:cubicBezTo>
                  <a:cubicBezTo>
                    <a:pt x="2917" y="14398"/>
                    <a:pt x="2909" y="15691"/>
                    <a:pt x="2934" y="16983"/>
                  </a:cubicBezTo>
                  <a:cubicBezTo>
                    <a:pt x="2061" y="17370"/>
                    <a:pt x="1222" y="17827"/>
                    <a:pt x="393" y="18299"/>
                  </a:cubicBezTo>
                  <a:cubicBezTo>
                    <a:pt x="164" y="17315"/>
                    <a:pt x="58" y="16303"/>
                    <a:pt x="43" y="15293"/>
                  </a:cubicBezTo>
                  <a:cubicBezTo>
                    <a:pt x="0" y="12925"/>
                    <a:pt x="526" y="10550"/>
                    <a:pt x="1568" y="8423"/>
                  </a:cubicBezTo>
                  <a:cubicBezTo>
                    <a:pt x="2550" y="6405"/>
                    <a:pt x="3988" y="4610"/>
                    <a:pt x="5749" y="3219"/>
                  </a:cubicBezTo>
                  <a:cubicBezTo>
                    <a:pt x="7777" y="1608"/>
                    <a:pt x="10246" y="550"/>
                    <a:pt x="12819" y="237"/>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1E59A6"/>
                  </a:solidFill>
                  <a:prstDash val="solid"/>
                  <a:miter lim="800000"/>
                  <a:headEnd/>
                  <a:tailEnd/>
                </a14:hiddenLine>
              </a:ext>
            </a:extLst>
          </p:spPr>
          <p:txBody>
            <a:bodyPr/>
            <a:lstStyle/>
            <a:p>
              <a:endParaRPr lang="en-US"/>
            </a:p>
          </p:txBody>
        </p:sp>
        <p:sp>
          <p:nvSpPr>
            <p:cNvPr id="8" name="Freeform 6"/>
            <p:cNvSpPr>
              <a:spLocks noChangeAspect="1"/>
            </p:cNvSpPr>
            <p:nvPr/>
          </p:nvSpPr>
          <p:spPr bwMode="auto">
            <a:xfrm>
              <a:off x="1281113" y="2760663"/>
              <a:ext cx="2876550" cy="1958975"/>
            </a:xfrm>
            <a:custGeom>
              <a:avLst/>
              <a:gdLst>
                <a:gd name="T0" fmla="*/ 12819 w 26863"/>
                <a:gd name="T1" fmla="*/ 237 h 18299"/>
                <a:gd name="T2" fmla="*/ 18535 w 26863"/>
                <a:gd name="T3" fmla="*/ 713 h 18299"/>
                <a:gd name="T4" fmla="*/ 25351 w 26863"/>
                <a:gd name="T5" fmla="*/ 5152 h 18299"/>
                <a:gd name="T6" fmla="*/ 26863 w 26863"/>
                <a:gd name="T7" fmla="*/ 7245 h 18299"/>
                <a:gd name="T8" fmla="*/ 23477 w 26863"/>
                <a:gd name="T9" fmla="*/ 9091 h 18299"/>
                <a:gd name="T10" fmla="*/ 18197 w 26863"/>
                <a:gd name="T11" fmla="*/ 11419 h 18299"/>
                <a:gd name="T12" fmla="*/ 15673 w 26863"/>
                <a:gd name="T13" fmla="*/ 8623 h 18299"/>
                <a:gd name="T14" fmla="*/ 12067 w 26863"/>
                <a:gd name="T15" fmla="*/ 5986 h 18299"/>
                <a:gd name="T16" fmla="*/ 9947 w 26863"/>
                <a:gd name="T17" fmla="*/ 5257 h 18299"/>
                <a:gd name="T18" fmla="*/ 8370 w 26863"/>
                <a:gd name="T19" fmla="*/ 5522 h 18299"/>
                <a:gd name="T20" fmla="*/ 7501 w 26863"/>
                <a:gd name="T21" fmla="*/ 6656 h 18299"/>
                <a:gd name="T22" fmla="*/ 7277 w 26863"/>
                <a:gd name="T23" fmla="*/ 8308 h 18299"/>
                <a:gd name="T24" fmla="*/ 8088 w 26863"/>
                <a:gd name="T25" fmla="*/ 11934 h 18299"/>
                <a:gd name="T26" fmla="*/ 9346 w 26863"/>
                <a:gd name="T27" fmla="*/ 14533 h 18299"/>
                <a:gd name="T28" fmla="*/ 7505 w 26863"/>
                <a:gd name="T29" fmla="*/ 15158 h 18299"/>
                <a:gd name="T30" fmla="*/ 7513 w 26863"/>
                <a:gd name="T31" fmla="*/ 13036 h 18299"/>
                <a:gd name="T32" fmla="*/ 7597 w 26863"/>
                <a:gd name="T33" fmla="*/ 12616 h 18299"/>
                <a:gd name="T34" fmla="*/ 7944 w 26863"/>
                <a:gd name="T35" fmla="*/ 12225 h 18299"/>
                <a:gd name="T36" fmla="*/ 6295 w 26863"/>
                <a:gd name="T37" fmla="*/ 12212 h 18299"/>
                <a:gd name="T38" fmla="*/ 6710 w 26863"/>
                <a:gd name="T39" fmla="*/ 12788 h 18299"/>
                <a:gd name="T40" fmla="*/ 6756 w 26863"/>
                <a:gd name="T41" fmla="*/ 13141 h 18299"/>
                <a:gd name="T42" fmla="*/ 6763 w 26863"/>
                <a:gd name="T43" fmla="*/ 15436 h 18299"/>
                <a:gd name="T44" fmla="*/ 6680 w 26863"/>
                <a:gd name="T45" fmla="*/ 15502 h 18299"/>
                <a:gd name="T46" fmla="*/ 5314 w 26863"/>
                <a:gd name="T47" fmla="*/ 13091 h 18299"/>
                <a:gd name="T48" fmla="*/ 4772 w 26863"/>
                <a:gd name="T49" fmla="*/ 12188 h 18299"/>
                <a:gd name="T50" fmla="*/ 3253 w 26863"/>
                <a:gd name="T51" fmla="*/ 12189 h 18299"/>
                <a:gd name="T52" fmla="*/ 2461 w 26863"/>
                <a:gd name="T53" fmla="*/ 12188 h 18299"/>
                <a:gd name="T54" fmla="*/ 2863 w 26863"/>
                <a:gd name="T55" fmla="*/ 12720 h 18299"/>
                <a:gd name="T56" fmla="*/ 2928 w 26863"/>
                <a:gd name="T57" fmla="*/ 13105 h 18299"/>
                <a:gd name="T58" fmla="*/ 2934 w 26863"/>
                <a:gd name="T59" fmla="*/ 16983 h 18299"/>
                <a:gd name="T60" fmla="*/ 393 w 26863"/>
                <a:gd name="T61" fmla="*/ 18299 h 18299"/>
                <a:gd name="T62" fmla="*/ 43 w 26863"/>
                <a:gd name="T63" fmla="*/ 15293 h 18299"/>
                <a:gd name="T64" fmla="*/ 1568 w 26863"/>
                <a:gd name="T65" fmla="*/ 8423 h 18299"/>
                <a:gd name="T66" fmla="*/ 5749 w 26863"/>
                <a:gd name="T67" fmla="*/ 3219 h 18299"/>
                <a:gd name="T68" fmla="*/ 12819 w 26863"/>
                <a:gd name="T69" fmla="*/ 237 h 18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863" h="18299">
                  <a:moveTo>
                    <a:pt x="12819" y="237"/>
                  </a:moveTo>
                  <a:cubicBezTo>
                    <a:pt x="14730" y="0"/>
                    <a:pt x="16690" y="159"/>
                    <a:pt x="18535" y="713"/>
                  </a:cubicBezTo>
                  <a:cubicBezTo>
                    <a:pt x="21172" y="1496"/>
                    <a:pt x="23555" y="3074"/>
                    <a:pt x="25351" y="5152"/>
                  </a:cubicBezTo>
                  <a:cubicBezTo>
                    <a:pt x="25912" y="5806"/>
                    <a:pt x="26432" y="6499"/>
                    <a:pt x="26863" y="7245"/>
                  </a:cubicBezTo>
                  <a:cubicBezTo>
                    <a:pt x="25775" y="7931"/>
                    <a:pt x="24633" y="8529"/>
                    <a:pt x="23477" y="9091"/>
                  </a:cubicBezTo>
                  <a:cubicBezTo>
                    <a:pt x="21754" y="9947"/>
                    <a:pt x="19985" y="10708"/>
                    <a:pt x="18197" y="11419"/>
                  </a:cubicBezTo>
                  <a:cubicBezTo>
                    <a:pt x="17433" y="10421"/>
                    <a:pt x="16581" y="9492"/>
                    <a:pt x="15673" y="8623"/>
                  </a:cubicBezTo>
                  <a:cubicBezTo>
                    <a:pt x="14588" y="7600"/>
                    <a:pt x="13397" y="6671"/>
                    <a:pt x="12067" y="5986"/>
                  </a:cubicBezTo>
                  <a:cubicBezTo>
                    <a:pt x="11399" y="5648"/>
                    <a:pt x="10694" y="5358"/>
                    <a:pt x="9947" y="5257"/>
                  </a:cubicBezTo>
                  <a:cubicBezTo>
                    <a:pt x="9413" y="5188"/>
                    <a:pt x="8838" y="5234"/>
                    <a:pt x="8370" y="5522"/>
                  </a:cubicBezTo>
                  <a:cubicBezTo>
                    <a:pt x="7948" y="5772"/>
                    <a:pt x="7661" y="6200"/>
                    <a:pt x="7501" y="6656"/>
                  </a:cubicBezTo>
                  <a:cubicBezTo>
                    <a:pt x="7314" y="7184"/>
                    <a:pt x="7264" y="7751"/>
                    <a:pt x="7277" y="8308"/>
                  </a:cubicBezTo>
                  <a:cubicBezTo>
                    <a:pt x="7317" y="9555"/>
                    <a:pt x="7645" y="10775"/>
                    <a:pt x="8088" y="11934"/>
                  </a:cubicBezTo>
                  <a:cubicBezTo>
                    <a:pt x="8430" y="12835"/>
                    <a:pt x="8876" y="13693"/>
                    <a:pt x="9346" y="14533"/>
                  </a:cubicBezTo>
                  <a:cubicBezTo>
                    <a:pt x="8733" y="14742"/>
                    <a:pt x="8120" y="14954"/>
                    <a:pt x="7505" y="15158"/>
                  </a:cubicBezTo>
                  <a:cubicBezTo>
                    <a:pt x="7497" y="14450"/>
                    <a:pt x="7519" y="13743"/>
                    <a:pt x="7513" y="13036"/>
                  </a:cubicBezTo>
                  <a:cubicBezTo>
                    <a:pt x="7520" y="12895"/>
                    <a:pt x="7498" y="12732"/>
                    <a:pt x="7597" y="12616"/>
                  </a:cubicBezTo>
                  <a:cubicBezTo>
                    <a:pt x="7707" y="12481"/>
                    <a:pt x="7834" y="12360"/>
                    <a:pt x="7944" y="12225"/>
                  </a:cubicBezTo>
                  <a:cubicBezTo>
                    <a:pt x="7395" y="12212"/>
                    <a:pt x="6845" y="12198"/>
                    <a:pt x="6295" y="12212"/>
                  </a:cubicBezTo>
                  <a:cubicBezTo>
                    <a:pt x="6428" y="12408"/>
                    <a:pt x="6599" y="12577"/>
                    <a:pt x="6710" y="12788"/>
                  </a:cubicBezTo>
                  <a:cubicBezTo>
                    <a:pt x="6769" y="12896"/>
                    <a:pt x="6754" y="13023"/>
                    <a:pt x="6756" y="13141"/>
                  </a:cubicBezTo>
                  <a:cubicBezTo>
                    <a:pt x="6748" y="13906"/>
                    <a:pt x="6763" y="14671"/>
                    <a:pt x="6763" y="15436"/>
                  </a:cubicBezTo>
                  <a:cubicBezTo>
                    <a:pt x="6742" y="15453"/>
                    <a:pt x="6701" y="15485"/>
                    <a:pt x="6680" y="15502"/>
                  </a:cubicBezTo>
                  <a:cubicBezTo>
                    <a:pt x="6225" y="14698"/>
                    <a:pt x="5776" y="13891"/>
                    <a:pt x="5314" y="13091"/>
                  </a:cubicBezTo>
                  <a:cubicBezTo>
                    <a:pt x="5134" y="12790"/>
                    <a:pt x="4974" y="12475"/>
                    <a:pt x="4772" y="12188"/>
                  </a:cubicBezTo>
                  <a:cubicBezTo>
                    <a:pt x="4266" y="12189"/>
                    <a:pt x="3759" y="12188"/>
                    <a:pt x="3253" y="12189"/>
                  </a:cubicBezTo>
                  <a:cubicBezTo>
                    <a:pt x="2989" y="12192"/>
                    <a:pt x="2725" y="12166"/>
                    <a:pt x="2461" y="12188"/>
                  </a:cubicBezTo>
                  <a:cubicBezTo>
                    <a:pt x="2579" y="12377"/>
                    <a:pt x="2737" y="12537"/>
                    <a:pt x="2863" y="12720"/>
                  </a:cubicBezTo>
                  <a:cubicBezTo>
                    <a:pt x="2947" y="12831"/>
                    <a:pt x="2925" y="12976"/>
                    <a:pt x="2928" y="13105"/>
                  </a:cubicBezTo>
                  <a:cubicBezTo>
                    <a:pt x="2917" y="14398"/>
                    <a:pt x="2909" y="15691"/>
                    <a:pt x="2934" y="16983"/>
                  </a:cubicBezTo>
                  <a:cubicBezTo>
                    <a:pt x="2061" y="17370"/>
                    <a:pt x="1222" y="17827"/>
                    <a:pt x="393" y="18299"/>
                  </a:cubicBezTo>
                  <a:cubicBezTo>
                    <a:pt x="164" y="17315"/>
                    <a:pt x="58" y="16303"/>
                    <a:pt x="43" y="15293"/>
                  </a:cubicBezTo>
                  <a:cubicBezTo>
                    <a:pt x="0" y="12925"/>
                    <a:pt x="526" y="10550"/>
                    <a:pt x="1568" y="8423"/>
                  </a:cubicBezTo>
                  <a:cubicBezTo>
                    <a:pt x="2550" y="6405"/>
                    <a:pt x="3988" y="4610"/>
                    <a:pt x="5749" y="3219"/>
                  </a:cubicBezTo>
                  <a:cubicBezTo>
                    <a:pt x="7777" y="1608"/>
                    <a:pt x="10246" y="550"/>
                    <a:pt x="12819" y="237"/>
                  </a:cubicBezTo>
                  <a:close/>
                </a:path>
              </a:pathLst>
            </a:custGeom>
            <a:solidFill>
              <a:srgbClr val="1E59A6"/>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9" name="Freeform 7"/>
            <p:cNvSpPr>
              <a:spLocks noChangeAspect="1"/>
            </p:cNvSpPr>
            <p:nvPr/>
          </p:nvSpPr>
          <p:spPr bwMode="auto">
            <a:xfrm>
              <a:off x="2827338" y="2900363"/>
              <a:ext cx="39687" cy="38100"/>
            </a:xfrm>
            <a:custGeom>
              <a:avLst/>
              <a:gdLst>
                <a:gd name="T0" fmla="*/ 152 w 375"/>
                <a:gd name="T1" fmla="*/ 53 h 343"/>
                <a:gd name="T2" fmla="*/ 209 w 375"/>
                <a:gd name="T3" fmla="*/ 297 h 343"/>
                <a:gd name="T4" fmla="*/ 152 w 375"/>
                <a:gd name="T5" fmla="*/ 53 h 343"/>
              </a:gdLst>
              <a:ahLst/>
              <a:cxnLst>
                <a:cxn ang="0">
                  <a:pos x="T0" y="T1"/>
                </a:cxn>
                <a:cxn ang="0">
                  <a:pos x="T2" y="T3"/>
                </a:cxn>
                <a:cxn ang="0">
                  <a:pos x="T4" y="T5"/>
                </a:cxn>
              </a:cxnLst>
              <a:rect l="0" t="0" r="r" b="b"/>
              <a:pathLst>
                <a:path w="375" h="343">
                  <a:moveTo>
                    <a:pt x="152" y="53"/>
                  </a:moveTo>
                  <a:cubicBezTo>
                    <a:pt x="310" y="0"/>
                    <a:pt x="375" y="278"/>
                    <a:pt x="209" y="297"/>
                  </a:cubicBezTo>
                  <a:cubicBezTo>
                    <a:pt x="53" y="343"/>
                    <a:pt x="0" y="83"/>
                    <a:pt x="152" y="5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0" name="Freeform 8"/>
            <p:cNvSpPr>
              <a:spLocks noChangeAspect="1"/>
            </p:cNvSpPr>
            <p:nvPr/>
          </p:nvSpPr>
          <p:spPr bwMode="auto">
            <a:xfrm>
              <a:off x="2827338" y="2900363"/>
              <a:ext cx="39687" cy="38100"/>
            </a:xfrm>
            <a:custGeom>
              <a:avLst/>
              <a:gdLst>
                <a:gd name="T0" fmla="*/ 152 w 375"/>
                <a:gd name="T1" fmla="*/ 53 h 343"/>
                <a:gd name="T2" fmla="*/ 209 w 375"/>
                <a:gd name="T3" fmla="*/ 297 h 343"/>
                <a:gd name="T4" fmla="*/ 152 w 375"/>
                <a:gd name="T5" fmla="*/ 53 h 343"/>
              </a:gdLst>
              <a:ahLst/>
              <a:cxnLst>
                <a:cxn ang="0">
                  <a:pos x="T0" y="T1"/>
                </a:cxn>
                <a:cxn ang="0">
                  <a:pos x="T2" y="T3"/>
                </a:cxn>
                <a:cxn ang="0">
                  <a:pos x="T4" y="T5"/>
                </a:cxn>
              </a:cxnLst>
              <a:rect l="0" t="0" r="r" b="b"/>
              <a:pathLst>
                <a:path w="375" h="343">
                  <a:moveTo>
                    <a:pt x="152" y="53"/>
                  </a:moveTo>
                  <a:cubicBezTo>
                    <a:pt x="310" y="0"/>
                    <a:pt x="375" y="278"/>
                    <a:pt x="209" y="297"/>
                  </a:cubicBezTo>
                  <a:cubicBezTo>
                    <a:pt x="53" y="343"/>
                    <a:pt x="0" y="83"/>
                    <a:pt x="152" y="53"/>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1" name="Freeform 9"/>
            <p:cNvSpPr>
              <a:spLocks noChangeAspect="1"/>
            </p:cNvSpPr>
            <p:nvPr/>
          </p:nvSpPr>
          <p:spPr bwMode="auto">
            <a:xfrm>
              <a:off x="3230563" y="2925763"/>
              <a:ext cx="1624012" cy="1419225"/>
            </a:xfrm>
            <a:custGeom>
              <a:avLst/>
              <a:gdLst>
                <a:gd name="T0" fmla="*/ 15112 w 15162"/>
                <a:gd name="T1" fmla="*/ 0 h 13259"/>
                <a:gd name="T2" fmla="*/ 15060 w 15162"/>
                <a:gd name="T3" fmla="*/ 334 h 13259"/>
                <a:gd name="T4" fmla="*/ 13652 w 15162"/>
                <a:gd name="T5" fmla="*/ 3122 h 13259"/>
                <a:gd name="T6" fmla="*/ 9664 w 15162"/>
                <a:gd name="T7" fmla="*/ 7647 h 13259"/>
                <a:gd name="T8" fmla="*/ 5847 w 15162"/>
                <a:gd name="T9" fmla="*/ 10750 h 13259"/>
                <a:gd name="T10" fmla="*/ 4702 w 15162"/>
                <a:gd name="T11" fmla="*/ 11581 h 13259"/>
                <a:gd name="T12" fmla="*/ 2900 w 15162"/>
                <a:gd name="T13" fmla="*/ 12832 h 13259"/>
                <a:gd name="T14" fmla="*/ 2288 w 15162"/>
                <a:gd name="T15" fmla="*/ 13259 h 13259"/>
                <a:gd name="T16" fmla="*/ 1985 w 15162"/>
                <a:gd name="T17" fmla="*/ 12743 h 13259"/>
                <a:gd name="T18" fmla="*/ 4467 w 15162"/>
                <a:gd name="T19" fmla="*/ 10975 h 13259"/>
                <a:gd name="T20" fmla="*/ 4744 w 15162"/>
                <a:gd name="T21" fmla="*/ 10765 h 13259"/>
                <a:gd name="T22" fmla="*/ 7736 w 15162"/>
                <a:gd name="T23" fmla="*/ 8317 h 13259"/>
                <a:gd name="T24" fmla="*/ 8091 w 15162"/>
                <a:gd name="T25" fmla="*/ 8002 h 13259"/>
                <a:gd name="T26" fmla="*/ 7465 w 15162"/>
                <a:gd name="T27" fmla="*/ 8401 h 13259"/>
                <a:gd name="T28" fmla="*/ 1981 w 15162"/>
                <a:gd name="T29" fmla="*/ 11115 h 13259"/>
                <a:gd name="T30" fmla="*/ 1990 w 15162"/>
                <a:gd name="T31" fmla="*/ 10639 h 13259"/>
                <a:gd name="T32" fmla="*/ 1497 w 15162"/>
                <a:gd name="T33" fmla="*/ 10915 h 13259"/>
                <a:gd name="T34" fmla="*/ 700 w 15162"/>
                <a:gd name="T35" fmla="*/ 10776 h 13259"/>
                <a:gd name="T36" fmla="*/ 459 w 15162"/>
                <a:gd name="T37" fmla="*/ 10489 h 13259"/>
                <a:gd name="T38" fmla="*/ 0 w 15162"/>
                <a:gd name="T39" fmla="*/ 9881 h 13259"/>
                <a:gd name="T40" fmla="*/ 5280 w 15162"/>
                <a:gd name="T41" fmla="*/ 7553 h 13259"/>
                <a:gd name="T42" fmla="*/ 8666 w 15162"/>
                <a:gd name="T43" fmla="*/ 5707 h 13259"/>
                <a:gd name="T44" fmla="*/ 12111 w 15162"/>
                <a:gd name="T45" fmla="*/ 3238 h 13259"/>
                <a:gd name="T46" fmla="*/ 15112 w 15162"/>
                <a:gd name="T47" fmla="*/ 0 h 1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62" h="13259">
                  <a:moveTo>
                    <a:pt x="15112" y="0"/>
                  </a:moveTo>
                  <a:cubicBezTo>
                    <a:pt x="15162" y="113"/>
                    <a:pt x="15094" y="227"/>
                    <a:pt x="15060" y="334"/>
                  </a:cubicBezTo>
                  <a:cubicBezTo>
                    <a:pt x="14707" y="1317"/>
                    <a:pt x="14223" y="2249"/>
                    <a:pt x="13652" y="3122"/>
                  </a:cubicBezTo>
                  <a:cubicBezTo>
                    <a:pt x="12550" y="4814"/>
                    <a:pt x="11152" y="6291"/>
                    <a:pt x="9664" y="7647"/>
                  </a:cubicBezTo>
                  <a:cubicBezTo>
                    <a:pt x="8449" y="8751"/>
                    <a:pt x="7158" y="9765"/>
                    <a:pt x="5847" y="10750"/>
                  </a:cubicBezTo>
                  <a:cubicBezTo>
                    <a:pt x="5463" y="11024"/>
                    <a:pt x="5082" y="11301"/>
                    <a:pt x="4702" y="11581"/>
                  </a:cubicBezTo>
                  <a:cubicBezTo>
                    <a:pt x="4102" y="11998"/>
                    <a:pt x="3506" y="12422"/>
                    <a:pt x="2900" y="12832"/>
                  </a:cubicBezTo>
                  <a:cubicBezTo>
                    <a:pt x="2696" y="12974"/>
                    <a:pt x="2485" y="13107"/>
                    <a:pt x="2288" y="13259"/>
                  </a:cubicBezTo>
                  <a:cubicBezTo>
                    <a:pt x="2189" y="13086"/>
                    <a:pt x="2086" y="12915"/>
                    <a:pt x="1985" y="12743"/>
                  </a:cubicBezTo>
                  <a:cubicBezTo>
                    <a:pt x="2833" y="12183"/>
                    <a:pt x="3657" y="11588"/>
                    <a:pt x="4467" y="10975"/>
                  </a:cubicBezTo>
                  <a:cubicBezTo>
                    <a:pt x="4559" y="10905"/>
                    <a:pt x="4652" y="10835"/>
                    <a:pt x="4744" y="10765"/>
                  </a:cubicBezTo>
                  <a:cubicBezTo>
                    <a:pt x="5766" y="9980"/>
                    <a:pt x="6761" y="9160"/>
                    <a:pt x="7736" y="8317"/>
                  </a:cubicBezTo>
                  <a:cubicBezTo>
                    <a:pt x="7856" y="8214"/>
                    <a:pt x="7978" y="8113"/>
                    <a:pt x="8091" y="8002"/>
                  </a:cubicBezTo>
                  <a:cubicBezTo>
                    <a:pt x="7874" y="8120"/>
                    <a:pt x="7676" y="8271"/>
                    <a:pt x="7465" y="8401"/>
                  </a:cubicBezTo>
                  <a:cubicBezTo>
                    <a:pt x="5741" y="9498"/>
                    <a:pt x="3888" y="10384"/>
                    <a:pt x="1981" y="11115"/>
                  </a:cubicBezTo>
                  <a:cubicBezTo>
                    <a:pt x="1980" y="10956"/>
                    <a:pt x="1987" y="10798"/>
                    <a:pt x="1990" y="10639"/>
                  </a:cubicBezTo>
                  <a:cubicBezTo>
                    <a:pt x="1837" y="10746"/>
                    <a:pt x="1706" y="10939"/>
                    <a:pt x="1497" y="10915"/>
                  </a:cubicBezTo>
                  <a:cubicBezTo>
                    <a:pt x="1229" y="10887"/>
                    <a:pt x="963" y="10834"/>
                    <a:pt x="700" y="10776"/>
                  </a:cubicBezTo>
                  <a:cubicBezTo>
                    <a:pt x="594" y="10709"/>
                    <a:pt x="539" y="10584"/>
                    <a:pt x="459" y="10489"/>
                  </a:cubicBezTo>
                  <a:cubicBezTo>
                    <a:pt x="310" y="10283"/>
                    <a:pt x="146" y="10089"/>
                    <a:pt x="0" y="9881"/>
                  </a:cubicBezTo>
                  <a:cubicBezTo>
                    <a:pt x="1788" y="9170"/>
                    <a:pt x="3557" y="8409"/>
                    <a:pt x="5280" y="7553"/>
                  </a:cubicBezTo>
                  <a:cubicBezTo>
                    <a:pt x="6436" y="6991"/>
                    <a:pt x="7578" y="6393"/>
                    <a:pt x="8666" y="5707"/>
                  </a:cubicBezTo>
                  <a:cubicBezTo>
                    <a:pt x="9867" y="4960"/>
                    <a:pt x="11024" y="4142"/>
                    <a:pt x="12111" y="3238"/>
                  </a:cubicBezTo>
                  <a:cubicBezTo>
                    <a:pt x="13240" y="2290"/>
                    <a:pt x="14315" y="1248"/>
                    <a:pt x="15112"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E32E3A"/>
                  </a:solidFill>
                  <a:prstDash val="solid"/>
                  <a:miter lim="800000"/>
                  <a:headEnd/>
                  <a:tailEnd/>
                </a14:hiddenLine>
              </a:ext>
            </a:extLst>
          </p:spPr>
          <p:txBody>
            <a:bodyPr/>
            <a:lstStyle/>
            <a:p>
              <a:endParaRPr lang="en-US"/>
            </a:p>
          </p:txBody>
        </p:sp>
        <p:sp>
          <p:nvSpPr>
            <p:cNvPr id="12" name="Freeform 10"/>
            <p:cNvSpPr>
              <a:spLocks noChangeAspect="1"/>
            </p:cNvSpPr>
            <p:nvPr/>
          </p:nvSpPr>
          <p:spPr bwMode="auto">
            <a:xfrm>
              <a:off x="3230563" y="2925763"/>
              <a:ext cx="1624012" cy="1419225"/>
            </a:xfrm>
            <a:custGeom>
              <a:avLst/>
              <a:gdLst>
                <a:gd name="T0" fmla="*/ 15112 w 15162"/>
                <a:gd name="T1" fmla="*/ 0 h 13259"/>
                <a:gd name="T2" fmla="*/ 15060 w 15162"/>
                <a:gd name="T3" fmla="*/ 334 h 13259"/>
                <a:gd name="T4" fmla="*/ 13652 w 15162"/>
                <a:gd name="T5" fmla="*/ 3122 h 13259"/>
                <a:gd name="T6" fmla="*/ 9664 w 15162"/>
                <a:gd name="T7" fmla="*/ 7647 h 13259"/>
                <a:gd name="T8" fmla="*/ 5847 w 15162"/>
                <a:gd name="T9" fmla="*/ 10750 h 13259"/>
                <a:gd name="T10" fmla="*/ 4702 w 15162"/>
                <a:gd name="T11" fmla="*/ 11581 h 13259"/>
                <a:gd name="T12" fmla="*/ 2900 w 15162"/>
                <a:gd name="T13" fmla="*/ 12832 h 13259"/>
                <a:gd name="T14" fmla="*/ 2288 w 15162"/>
                <a:gd name="T15" fmla="*/ 13259 h 13259"/>
                <a:gd name="T16" fmla="*/ 1985 w 15162"/>
                <a:gd name="T17" fmla="*/ 12743 h 13259"/>
                <a:gd name="T18" fmla="*/ 4467 w 15162"/>
                <a:gd name="T19" fmla="*/ 10975 h 13259"/>
                <a:gd name="T20" fmla="*/ 4744 w 15162"/>
                <a:gd name="T21" fmla="*/ 10765 h 13259"/>
                <a:gd name="T22" fmla="*/ 7736 w 15162"/>
                <a:gd name="T23" fmla="*/ 8317 h 13259"/>
                <a:gd name="T24" fmla="*/ 8091 w 15162"/>
                <a:gd name="T25" fmla="*/ 8002 h 13259"/>
                <a:gd name="T26" fmla="*/ 7465 w 15162"/>
                <a:gd name="T27" fmla="*/ 8401 h 13259"/>
                <a:gd name="T28" fmla="*/ 1981 w 15162"/>
                <a:gd name="T29" fmla="*/ 11115 h 13259"/>
                <a:gd name="T30" fmla="*/ 1990 w 15162"/>
                <a:gd name="T31" fmla="*/ 10639 h 13259"/>
                <a:gd name="T32" fmla="*/ 1497 w 15162"/>
                <a:gd name="T33" fmla="*/ 10915 h 13259"/>
                <a:gd name="T34" fmla="*/ 700 w 15162"/>
                <a:gd name="T35" fmla="*/ 10776 h 13259"/>
                <a:gd name="T36" fmla="*/ 459 w 15162"/>
                <a:gd name="T37" fmla="*/ 10489 h 13259"/>
                <a:gd name="T38" fmla="*/ 0 w 15162"/>
                <a:gd name="T39" fmla="*/ 9881 h 13259"/>
                <a:gd name="T40" fmla="*/ 5280 w 15162"/>
                <a:gd name="T41" fmla="*/ 7553 h 13259"/>
                <a:gd name="T42" fmla="*/ 8666 w 15162"/>
                <a:gd name="T43" fmla="*/ 5707 h 13259"/>
                <a:gd name="T44" fmla="*/ 12111 w 15162"/>
                <a:gd name="T45" fmla="*/ 3238 h 13259"/>
                <a:gd name="T46" fmla="*/ 15112 w 15162"/>
                <a:gd name="T47" fmla="*/ 0 h 1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62" h="13259">
                  <a:moveTo>
                    <a:pt x="15112" y="0"/>
                  </a:moveTo>
                  <a:cubicBezTo>
                    <a:pt x="15162" y="113"/>
                    <a:pt x="15094" y="227"/>
                    <a:pt x="15060" y="334"/>
                  </a:cubicBezTo>
                  <a:cubicBezTo>
                    <a:pt x="14707" y="1317"/>
                    <a:pt x="14223" y="2249"/>
                    <a:pt x="13652" y="3122"/>
                  </a:cubicBezTo>
                  <a:cubicBezTo>
                    <a:pt x="12550" y="4814"/>
                    <a:pt x="11152" y="6291"/>
                    <a:pt x="9664" y="7647"/>
                  </a:cubicBezTo>
                  <a:cubicBezTo>
                    <a:pt x="8449" y="8751"/>
                    <a:pt x="7158" y="9765"/>
                    <a:pt x="5847" y="10750"/>
                  </a:cubicBezTo>
                  <a:cubicBezTo>
                    <a:pt x="5463" y="11024"/>
                    <a:pt x="5082" y="11301"/>
                    <a:pt x="4702" y="11581"/>
                  </a:cubicBezTo>
                  <a:cubicBezTo>
                    <a:pt x="4102" y="11998"/>
                    <a:pt x="3506" y="12422"/>
                    <a:pt x="2900" y="12832"/>
                  </a:cubicBezTo>
                  <a:cubicBezTo>
                    <a:pt x="2696" y="12974"/>
                    <a:pt x="2485" y="13107"/>
                    <a:pt x="2288" y="13259"/>
                  </a:cubicBezTo>
                  <a:cubicBezTo>
                    <a:pt x="2189" y="13086"/>
                    <a:pt x="2086" y="12915"/>
                    <a:pt x="1985" y="12743"/>
                  </a:cubicBezTo>
                  <a:cubicBezTo>
                    <a:pt x="2833" y="12183"/>
                    <a:pt x="3657" y="11588"/>
                    <a:pt x="4467" y="10975"/>
                  </a:cubicBezTo>
                  <a:cubicBezTo>
                    <a:pt x="4559" y="10905"/>
                    <a:pt x="4652" y="10835"/>
                    <a:pt x="4744" y="10765"/>
                  </a:cubicBezTo>
                  <a:cubicBezTo>
                    <a:pt x="5766" y="9980"/>
                    <a:pt x="6761" y="9160"/>
                    <a:pt x="7736" y="8317"/>
                  </a:cubicBezTo>
                  <a:cubicBezTo>
                    <a:pt x="7856" y="8214"/>
                    <a:pt x="7978" y="8113"/>
                    <a:pt x="8091" y="8002"/>
                  </a:cubicBezTo>
                  <a:cubicBezTo>
                    <a:pt x="7874" y="8120"/>
                    <a:pt x="7676" y="8271"/>
                    <a:pt x="7465" y="8401"/>
                  </a:cubicBezTo>
                  <a:cubicBezTo>
                    <a:pt x="5741" y="9498"/>
                    <a:pt x="3888" y="10384"/>
                    <a:pt x="1981" y="11115"/>
                  </a:cubicBezTo>
                  <a:cubicBezTo>
                    <a:pt x="1980" y="10956"/>
                    <a:pt x="1987" y="10798"/>
                    <a:pt x="1990" y="10639"/>
                  </a:cubicBezTo>
                  <a:cubicBezTo>
                    <a:pt x="1837" y="10746"/>
                    <a:pt x="1706" y="10939"/>
                    <a:pt x="1497" y="10915"/>
                  </a:cubicBezTo>
                  <a:cubicBezTo>
                    <a:pt x="1229" y="10887"/>
                    <a:pt x="963" y="10834"/>
                    <a:pt x="700" y="10776"/>
                  </a:cubicBezTo>
                  <a:cubicBezTo>
                    <a:pt x="594" y="10709"/>
                    <a:pt x="539" y="10584"/>
                    <a:pt x="459" y="10489"/>
                  </a:cubicBezTo>
                  <a:cubicBezTo>
                    <a:pt x="310" y="10283"/>
                    <a:pt x="146" y="10089"/>
                    <a:pt x="0" y="9881"/>
                  </a:cubicBezTo>
                  <a:cubicBezTo>
                    <a:pt x="1788" y="9170"/>
                    <a:pt x="3557" y="8409"/>
                    <a:pt x="5280" y="7553"/>
                  </a:cubicBezTo>
                  <a:cubicBezTo>
                    <a:pt x="6436" y="6991"/>
                    <a:pt x="7578" y="6393"/>
                    <a:pt x="8666" y="5707"/>
                  </a:cubicBezTo>
                  <a:cubicBezTo>
                    <a:pt x="9867" y="4960"/>
                    <a:pt x="11024" y="4142"/>
                    <a:pt x="12111" y="3238"/>
                  </a:cubicBezTo>
                  <a:cubicBezTo>
                    <a:pt x="13240" y="2290"/>
                    <a:pt x="14315" y="1248"/>
                    <a:pt x="15112" y="0"/>
                  </a:cubicBezTo>
                  <a:close/>
                </a:path>
              </a:pathLst>
            </a:custGeom>
            <a:solidFill>
              <a:srgbClr val="E32E3A"/>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3" name="Freeform 11"/>
            <p:cNvSpPr>
              <a:spLocks noChangeAspect="1"/>
            </p:cNvSpPr>
            <p:nvPr/>
          </p:nvSpPr>
          <p:spPr bwMode="auto">
            <a:xfrm>
              <a:off x="3097213" y="3021013"/>
              <a:ext cx="117475" cy="122237"/>
            </a:xfrm>
            <a:custGeom>
              <a:avLst/>
              <a:gdLst>
                <a:gd name="T0" fmla="*/ 529 w 1076"/>
                <a:gd name="T1" fmla="*/ 0 h 1155"/>
                <a:gd name="T2" fmla="*/ 548 w 1076"/>
                <a:gd name="T3" fmla="*/ 0 h 1155"/>
                <a:gd name="T4" fmla="*/ 592 w 1076"/>
                <a:gd name="T5" fmla="*/ 359 h 1155"/>
                <a:gd name="T6" fmla="*/ 757 w 1076"/>
                <a:gd name="T7" fmla="*/ 517 h 1155"/>
                <a:gd name="T8" fmla="*/ 1076 w 1076"/>
                <a:gd name="T9" fmla="*/ 565 h 1155"/>
                <a:gd name="T10" fmla="*/ 750 w 1076"/>
                <a:gd name="T11" fmla="*/ 613 h 1155"/>
                <a:gd name="T12" fmla="*/ 592 w 1076"/>
                <a:gd name="T13" fmla="*/ 777 h 1155"/>
                <a:gd name="T14" fmla="*/ 547 w 1076"/>
                <a:gd name="T15" fmla="*/ 1155 h 1155"/>
                <a:gd name="T16" fmla="*/ 492 w 1076"/>
                <a:gd name="T17" fmla="*/ 776 h 1155"/>
                <a:gd name="T18" fmla="*/ 333 w 1076"/>
                <a:gd name="T19" fmla="*/ 618 h 1155"/>
                <a:gd name="T20" fmla="*/ 0 w 1076"/>
                <a:gd name="T21" fmla="*/ 566 h 1155"/>
                <a:gd name="T22" fmla="*/ 328 w 1076"/>
                <a:gd name="T23" fmla="*/ 518 h 1155"/>
                <a:gd name="T24" fmla="*/ 485 w 1076"/>
                <a:gd name="T25" fmla="*/ 359 h 1155"/>
                <a:gd name="T26" fmla="*/ 529 w 1076"/>
                <a:gd name="T27" fmla="*/ 0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6" h="1155">
                  <a:moveTo>
                    <a:pt x="529" y="0"/>
                  </a:moveTo>
                  <a:cubicBezTo>
                    <a:pt x="534" y="0"/>
                    <a:pt x="543" y="0"/>
                    <a:pt x="548" y="0"/>
                  </a:cubicBezTo>
                  <a:cubicBezTo>
                    <a:pt x="560" y="120"/>
                    <a:pt x="557" y="244"/>
                    <a:pt x="592" y="359"/>
                  </a:cubicBezTo>
                  <a:cubicBezTo>
                    <a:pt x="643" y="415"/>
                    <a:pt x="691" y="478"/>
                    <a:pt x="757" y="517"/>
                  </a:cubicBezTo>
                  <a:cubicBezTo>
                    <a:pt x="863" y="535"/>
                    <a:pt x="971" y="541"/>
                    <a:pt x="1076" y="565"/>
                  </a:cubicBezTo>
                  <a:cubicBezTo>
                    <a:pt x="967" y="582"/>
                    <a:pt x="857" y="585"/>
                    <a:pt x="750" y="613"/>
                  </a:cubicBezTo>
                  <a:cubicBezTo>
                    <a:pt x="693" y="663"/>
                    <a:pt x="640" y="718"/>
                    <a:pt x="592" y="777"/>
                  </a:cubicBezTo>
                  <a:cubicBezTo>
                    <a:pt x="565" y="901"/>
                    <a:pt x="565" y="1029"/>
                    <a:pt x="547" y="1155"/>
                  </a:cubicBezTo>
                  <a:cubicBezTo>
                    <a:pt x="520" y="1030"/>
                    <a:pt x="519" y="901"/>
                    <a:pt x="492" y="776"/>
                  </a:cubicBezTo>
                  <a:cubicBezTo>
                    <a:pt x="442" y="721"/>
                    <a:pt x="389" y="667"/>
                    <a:pt x="333" y="618"/>
                  </a:cubicBezTo>
                  <a:cubicBezTo>
                    <a:pt x="224" y="588"/>
                    <a:pt x="110" y="592"/>
                    <a:pt x="0" y="566"/>
                  </a:cubicBezTo>
                  <a:cubicBezTo>
                    <a:pt x="109" y="544"/>
                    <a:pt x="220" y="544"/>
                    <a:pt x="328" y="518"/>
                  </a:cubicBezTo>
                  <a:cubicBezTo>
                    <a:pt x="385" y="470"/>
                    <a:pt x="436" y="415"/>
                    <a:pt x="485" y="359"/>
                  </a:cubicBezTo>
                  <a:cubicBezTo>
                    <a:pt x="520" y="243"/>
                    <a:pt x="517" y="120"/>
                    <a:pt x="529"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4" name="Freeform 12"/>
            <p:cNvSpPr>
              <a:spLocks noChangeAspect="1"/>
            </p:cNvSpPr>
            <p:nvPr/>
          </p:nvSpPr>
          <p:spPr bwMode="auto">
            <a:xfrm>
              <a:off x="3097213" y="3021013"/>
              <a:ext cx="117475" cy="122237"/>
            </a:xfrm>
            <a:custGeom>
              <a:avLst/>
              <a:gdLst>
                <a:gd name="T0" fmla="*/ 529 w 1076"/>
                <a:gd name="T1" fmla="*/ 0 h 1155"/>
                <a:gd name="T2" fmla="*/ 548 w 1076"/>
                <a:gd name="T3" fmla="*/ 0 h 1155"/>
                <a:gd name="T4" fmla="*/ 592 w 1076"/>
                <a:gd name="T5" fmla="*/ 359 h 1155"/>
                <a:gd name="T6" fmla="*/ 757 w 1076"/>
                <a:gd name="T7" fmla="*/ 517 h 1155"/>
                <a:gd name="T8" fmla="*/ 1076 w 1076"/>
                <a:gd name="T9" fmla="*/ 565 h 1155"/>
                <a:gd name="T10" fmla="*/ 750 w 1076"/>
                <a:gd name="T11" fmla="*/ 613 h 1155"/>
                <a:gd name="T12" fmla="*/ 592 w 1076"/>
                <a:gd name="T13" fmla="*/ 777 h 1155"/>
                <a:gd name="T14" fmla="*/ 547 w 1076"/>
                <a:gd name="T15" fmla="*/ 1155 h 1155"/>
                <a:gd name="T16" fmla="*/ 492 w 1076"/>
                <a:gd name="T17" fmla="*/ 776 h 1155"/>
                <a:gd name="T18" fmla="*/ 333 w 1076"/>
                <a:gd name="T19" fmla="*/ 618 h 1155"/>
                <a:gd name="T20" fmla="*/ 0 w 1076"/>
                <a:gd name="T21" fmla="*/ 566 h 1155"/>
                <a:gd name="T22" fmla="*/ 328 w 1076"/>
                <a:gd name="T23" fmla="*/ 518 h 1155"/>
                <a:gd name="T24" fmla="*/ 485 w 1076"/>
                <a:gd name="T25" fmla="*/ 359 h 1155"/>
                <a:gd name="T26" fmla="*/ 529 w 1076"/>
                <a:gd name="T27" fmla="*/ 0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6" h="1155">
                  <a:moveTo>
                    <a:pt x="529" y="0"/>
                  </a:moveTo>
                  <a:cubicBezTo>
                    <a:pt x="534" y="0"/>
                    <a:pt x="543" y="0"/>
                    <a:pt x="548" y="0"/>
                  </a:cubicBezTo>
                  <a:cubicBezTo>
                    <a:pt x="560" y="120"/>
                    <a:pt x="557" y="244"/>
                    <a:pt x="592" y="359"/>
                  </a:cubicBezTo>
                  <a:cubicBezTo>
                    <a:pt x="643" y="415"/>
                    <a:pt x="691" y="478"/>
                    <a:pt x="757" y="517"/>
                  </a:cubicBezTo>
                  <a:cubicBezTo>
                    <a:pt x="863" y="535"/>
                    <a:pt x="971" y="541"/>
                    <a:pt x="1076" y="565"/>
                  </a:cubicBezTo>
                  <a:cubicBezTo>
                    <a:pt x="967" y="582"/>
                    <a:pt x="857" y="585"/>
                    <a:pt x="750" y="613"/>
                  </a:cubicBezTo>
                  <a:cubicBezTo>
                    <a:pt x="693" y="663"/>
                    <a:pt x="640" y="718"/>
                    <a:pt x="592" y="777"/>
                  </a:cubicBezTo>
                  <a:cubicBezTo>
                    <a:pt x="565" y="901"/>
                    <a:pt x="565" y="1029"/>
                    <a:pt x="547" y="1155"/>
                  </a:cubicBezTo>
                  <a:cubicBezTo>
                    <a:pt x="520" y="1030"/>
                    <a:pt x="519" y="901"/>
                    <a:pt x="492" y="776"/>
                  </a:cubicBezTo>
                  <a:cubicBezTo>
                    <a:pt x="442" y="721"/>
                    <a:pt x="389" y="667"/>
                    <a:pt x="333" y="618"/>
                  </a:cubicBezTo>
                  <a:cubicBezTo>
                    <a:pt x="224" y="588"/>
                    <a:pt x="110" y="592"/>
                    <a:pt x="0" y="566"/>
                  </a:cubicBezTo>
                  <a:cubicBezTo>
                    <a:pt x="109" y="544"/>
                    <a:pt x="220" y="544"/>
                    <a:pt x="328" y="518"/>
                  </a:cubicBezTo>
                  <a:cubicBezTo>
                    <a:pt x="385" y="470"/>
                    <a:pt x="436" y="415"/>
                    <a:pt x="485" y="359"/>
                  </a:cubicBezTo>
                  <a:cubicBezTo>
                    <a:pt x="520" y="243"/>
                    <a:pt x="517" y="120"/>
                    <a:pt x="529" y="0"/>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5" name="Freeform 13"/>
            <p:cNvSpPr>
              <a:spLocks noChangeAspect="1"/>
            </p:cNvSpPr>
            <p:nvPr/>
          </p:nvSpPr>
          <p:spPr bwMode="auto">
            <a:xfrm>
              <a:off x="2733675" y="3073400"/>
              <a:ext cx="36513" cy="42863"/>
            </a:xfrm>
            <a:custGeom>
              <a:avLst/>
              <a:gdLst>
                <a:gd name="T0" fmla="*/ 111 w 344"/>
                <a:gd name="T1" fmla="*/ 50 h 387"/>
                <a:gd name="T2" fmla="*/ 329 w 344"/>
                <a:gd name="T3" fmla="*/ 184 h 387"/>
                <a:gd name="T4" fmla="*/ 106 w 344"/>
                <a:gd name="T5" fmla="*/ 327 h 387"/>
                <a:gd name="T6" fmla="*/ 111 w 344"/>
                <a:gd name="T7" fmla="*/ 50 h 387"/>
              </a:gdLst>
              <a:ahLst/>
              <a:cxnLst>
                <a:cxn ang="0">
                  <a:pos x="T0" y="T1"/>
                </a:cxn>
                <a:cxn ang="0">
                  <a:pos x="T2" y="T3"/>
                </a:cxn>
                <a:cxn ang="0">
                  <a:pos x="T4" y="T5"/>
                </a:cxn>
                <a:cxn ang="0">
                  <a:pos x="T6" y="T7"/>
                </a:cxn>
              </a:cxnLst>
              <a:rect l="0" t="0" r="r" b="b"/>
              <a:pathLst>
                <a:path w="344" h="387">
                  <a:moveTo>
                    <a:pt x="111" y="50"/>
                  </a:moveTo>
                  <a:cubicBezTo>
                    <a:pt x="204" y="0"/>
                    <a:pt x="332" y="76"/>
                    <a:pt x="329" y="184"/>
                  </a:cubicBezTo>
                  <a:cubicBezTo>
                    <a:pt x="344" y="300"/>
                    <a:pt x="204" y="387"/>
                    <a:pt x="106" y="327"/>
                  </a:cubicBezTo>
                  <a:cubicBezTo>
                    <a:pt x="0" y="274"/>
                    <a:pt x="3" y="101"/>
                    <a:pt x="111" y="5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6" name="Freeform 14"/>
            <p:cNvSpPr>
              <a:spLocks noChangeAspect="1"/>
            </p:cNvSpPr>
            <p:nvPr/>
          </p:nvSpPr>
          <p:spPr bwMode="auto">
            <a:xfrm>
              <a:off x="2733675" y="3073400"/>
              <a:ext cx="36513" cy="42863"/>
            </a:xfrm>
            <a:custGeom>
              <a:avLst/>
              <a:gdLst>
                <a:gd name="T0" fmla="*/ 111 w 344"/>
                <a:gd name="T1" fmla="*/ 50 h 387"/>
                <a:gd name="T2" fmla="*/ 329 w 344"/>
                <a:gd name="T3" fmla="*/ 184 h 387"/>
                <a:gd name="T4" fmla="*/ 106 w 344"/>
                <a:gd name="T5" fmla="*/ 327 h 387"/>
                <a:gd name="T6" fmla="*/ 111 w 344"/>
                <a:gd name="T7" fmla="*/ 50 h 387"/>
              </a:gdLst>
              <a:ahLst/>
              <a:cxnLst>
                <a:cxn ang="0">
                  <a:pos x="T0" y="T1"/>
                </a:cxn>
                <a:cxn ang="0">
                  <a:pos x="T2" y="T3"/>
                </a:cxn>
                <a:cxn ang="0">
                  <a:pos x="T4" y="T5"/>
                </a:cxn>
                <a:cxn ang="0">
                  <a:pos x="T6" y="T7"/>
                </a:cxn>
              </a:cxnLst>
              <a:rect l="0" t="0" r="r" b="b"/>
              <a:pathLst>
                <a:path w="344" h="387">
                  <a:moveTo>
                    <a:pt x="111" y="50"/>
                  </a:moveTo>
                  <a:cubicBezTo>
                    <a:pt x="204" y="0"/>
                    <a:pt x="332" y="76"/>
                    <a:pt x="329" y="184"/>
                  </a:cubicBezTo>
                  <a:cubicBezTo>
                    <a:pt x="344" y="300"/>
                    <a:pt x="204" y="387"/>
                    <a:pt x="106" y="327"/>
                  </a:cubicBezTo>
                  <a:cubicBezTo>
                    <a:pt x="0" y="274"/>
                    <a:pt x="3" y="101"/>
                    <a:pt x="111" y="50"/>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7" name="Freeform 15"/>
            <p:cNvSpPr>
              <a:spLocks noChangeAspect="1"/>
            </p:cNvSpPr>
            <p:nvPr/>
          </p:nvSpPr>
          <p:spPr bwMode="auto">
            <a:xfrm>
              <a:off x="2913063" y="3095625"/>
              <a:ext cx="38100" cy="42863"/>
            </a:xfrm>
            <a:custGeom>
              <a:avLst/>
              <a:gdLst>
                <a:gd name="T0" fmla="*/ 94 w 355"/>
                <a:gd name="T1" fmla="*/ 67 h 395"/>
                <a:gd name="T2" fmla="*/ 322 w 355"/>
                <a:gd name="T3" fmla="*/ 229 h 395"/>
                <a:gd name="T4" fmla="*/ 73 w 355"/>
                <a:gd name="T5" fmla="*/ 313 h 395"/>
                <a:gd name="T6" fmla="*/ 94 w 355"/>
                <a:gd name="T7" fmla="*/ 67 h 395"/>
              </a:gdLst>
              <a:ahLst/>
              <a:cxnLst>
                <a:cxn ang="0">
                  <a:pos x="T0" y="T1"/>
                </a:cxn>
                <a:cxn ang="0">
                  <a:pos x="T2" y="T3"/>
                </a:cxn>
                <a:cxn ang="0">
                  <a:pos x="T4" y="T5"/>
                </a:cxn>
                <a:cxn ang="0">
                  <a:pos x="T6" y="T7"/>
                </a:cxn>
              </a:cxnLst>
              <a:rect l="0" t="0" r="r" b="b"/>
              <a:pathLst>
                <a:path w="355" h="395">
                  <a:moveTo>
                    <a:pt x="94" y="67"/>
                  </a:moveTo>
                  <a:cubicBezTo>
                    <a:pt x="204" y="0"/>
                    <a:pt x="355" y="101"/>
                    <a:pt x="322" y="229"/>
                  </a:cubicBezTo>
                  <a:cubicBezTo>
                    <a:pt x="314" y="346"/>
                    <a:pt x="151" y="395"/>
                    <a:pt x="73" y="313"/>
                  </a:cubicBezTo>
                  <a:cubicBezTo>
                    <a:pt x="0" y="250"/>
                    <a:pt x="14" y="118"/>
                    <a:pt x="94" y="67"/>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8" name="Freeform 16"/>
            <p:cNvSpPr>
              <a:spLocks noChangeAspect="1"/>
            </p:cNvSpPr>
            <p:nvPr/>
          </p:nvSpPr>
          <p:spPr bwMode="auto">
            <a:xfrm>
              <a:off x="2913063" y="3095625"/>
              <a:ext cx="38100" cy="42863"/>
            </a:xfrm>
            <a:custGeom>
              <a:avLst/>
              <a:gdLst>
                <a:gd name="T0" fmla="*/ 94 w 355"/>
                <a:gd name="T1" fmla="*/ 67 h 395"/>
                <a:gd name="T2" fmla="*/ 322 w 355"/>
                <a:gd name="T3" fmla="*/ 229 h 395"/>
                <a:gd name="T4" fmla="*/ 73 w 355"/>
                <a:gd name="T5" fmla="*/ 313 h 395"/>
                <a:gd name="T6" fmla="*/ 94 w 355"/>
                <a:gd name="T7" fmla="*/ 67 h 395"/>
              </a:gdLst>
              <a:ahLst/>
              <a:cxnLst>
                <a:cxn ang="0">
                  <a:pos x="T0" y="T1"/>
                </a:cxn>
                <a:cxn ang="0">
                  <a:pos x="T2" y="T3"/>
                </a:cxn>
                <a:cxn ang="0">
                  <a:pos x="T4" y="T5"/>
                </a:cxn>
                <a:cxn ang="0">
                  <a:pos x="T6" y="T7"/>
                </a:cxn>
              </a:cxnLst>
              <a:rect l="0" t="0" r="r" b="b"/>
              <a:pathLst>
                <a:path w="355" h="395">
                  <a:moveTo>
                    <a:pt x="94" y="67"/>
                  </a:moveTo>
                  <a:cubicBezTo>
                    <a:pt x="204" y="0"/>
                    <a:pt x="355" y="101"/>
                    <a:pt x="322" y="229"/>
                  </a:cubicBezTo>
                  <a:cubicBezTo>
                    <a:pt x="314" y="346"/>
                    <a:pt x="151" y="395"/>
                    <a:pt x="73" y="313"/>
                  </a:cubicBezTo>
                  <a:cubicBezTo>
                    <a:pt x="0" y="250"/>
                    <a:pt x="14" y="118"/>
                    <a:pt x="94" y="67"/>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9" name="Freeform 17"/>
            <p:cNvSpPr>
              <a:spLocks noChangeAspect="1"/>
            </p:cNvSpPr>
            <p:nvPr/>
          </p:nvSpPr>
          <p:spPr bwMode="auto">
            <a:xfrm>
              <a:off x="2533650" y="3208338"/>
              <a:ext cx="33338" cy="33337"/>
            </a:xfrm>
            <a:custGeom>
              <a:avLst/>
              <a:gdLst>
                <a:gd name="T0" fmla="*/ 86 w 311"/>
                <a:gd name="T1" fmla="*/ 47 h 311"/>
                <a:gd name="T2" fmla="*/ 273 w 311"/>
                <a:gd name="T3" fmla="*/ 111 h 311"/>
                <a:gd name="T4" fmla="*/ 115 w 311"/>
                <a:gd name="T5" fmla="*/ 272 h 311"/>
                <a:gd name="T6" fmla="*/ 86 w 311"/>
                <a:gd name="T7" fmla="*/ 47 h 311"/>
              </a:gdLst>
              <a:ahLst/>
              <a:cxnLst>
                <a:cxn ang="0">
                  <a:pos x="T0" y="T1"/>
                </a:cxn>
                <a:cxn ang="0">
                  <a:pos x="T2" y="T3"/>
                </a:cxn>
                <a:cxn ang="0">
                  <a:pos x="T4" y="T5"/>
                </a:cxn>
                <a:cxn ang="0">
                  <a:pos x="T6" y="T7"/>
                </a:cxn>
              </a:cxnLst>
              <a:rect l="0" t="0" r="r" b="b"/>
              <a:pathLst>
                <a:path w="311" h="311">
                  <a:moveTo>
                    <a:pt x="86" y="47"/>
                  </a:moveTo>
                  <a:cubicBezTo>
                    <a:pt x="146" y="0"/>
                    <a:pt x="260" y="32"/>
                    <a:pt x="273" y="111"/>
                  </a:cubicBezTo>
                  <a:cubicBezTo>
                    <a:pt x="311" y="204"/>
                    <a:pt x="209" y="311"/>
                    <a:pt x="115" y="272"/>
                  </a:cubicBezTo>
                  <a:cubicBezTo>
                    <a:pt x="21" y="244"/>
                    <a:pt x="0" y="97"/>
                    <a:pt x="86" y="47"/>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20" name="Freeform 18"/>
            <p:cNvSpPr>
              <a:spLocks noChangeAspect="1"/>
            </p:cNvSpPr>
            <p:nvPr/>
          </p:nvSpPr>
          <p:spPr bwMode="auto">
            <a:xfrm>
              <a:off x="2533650" y="3208338"/>
              <a:ext cx="33338" cy="33337"/>
            </a:xfrm>
            <a:custGeom>
              <a:avLst/>
              <a:gdLst>
                <a:gd name="T0" fmla="*/ 86 w 311"/>
                <a:gd name="T1" fmla="*/ 47 h 311"/>
                <a:gd name="T2" fmla="*/ 273 w 311"/>
                <a:gd name="T3" fmla="*/ 111 h 311"/>
                <a:gd name="T4" fmla="*/ 115 w 311"/>
                <a:gd name="T5" fmla="*/ 272 h 311"/>
                <a:gd name="T6" fmla="*/ 86 w 311"/>
                <a:gd name="T7" fmla="*/ 47 h 311"/>
              </a:gdLst>
              <a:ahLst/>
              <a:cxnLst>
                <a:cxn ang="0">
                  <a:pos x="T0" y="T1"/>
                </a:cxn>
                <a:cxn ang="0">
                  <a:pos x="T2" y="T3"/>
                </a:cxn>
                <a:cxn ang="0">
                  <a:pos x="T4" y="T5"/>
                </a:cxn>
                <a:cxn ang="0">
                  <a:pos x="T6" y="T7"/>
                </a:cxn>
              </a:cxnLst>
              <a:rect l="0" t="0" r="r" b="b"/>
              <a:pathLst>
                <a:path w="311" h="311">
                  <a:moveTo>
                    <a:pt x="86" y="47"/>
                  </a:moveTo>
                  <a:cubicBezTo>
                    <a:pt x="146" y="0"/>
                    <a:pt x="260" y="32"/>
                    <a:pt x="273" y="111"/>
                  </a:cubicBezTo>
                  <a:cubicBezTo>
                    <a:pt x="311" y="204"/>
                    <a:pt x="209" y="311"/>
                    <a:pt x="115" y="272"/>
                  </a:cubicBezTo>
                  <a:cubicBezTo>
                    <a:pt x="21" y="244"/>
                    <a:pt x="0" y="97"/>
                    <a:pt x="86" y="47"/>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1" name="Freeform 19"/>
            <p:cNvSpPr>
              <a:spLocks noChangeAspect="1"/>
            </p:cNvSpPr>
            <p:nvPr/>
          </p:nvSpPr>
          <p:spPr bwMode="auto">
            <a:xfrm>
              <a:off x="2782888" y="3211513"/>
              <a:ext cx="28575" cy="33337"/>
            </a:xfrm>
            <a:custGeom>
              <a:avLst/>
              <a:gdLst>
                <a:gd name="T0" fmla="*/ 78 w 275"/>
                <a:gd name="T1" fmla="*/ 49 h 325"/>
                <a:gd name="T2" fmla="*/ 252 w 275"/>
                <a:gd name="T3" fmla="*/ 183 h 325"/>
                <a:gd name="T4" fmla="*/ 31 w 275"/>
                <a:gd name="T5" fmla="*/ 245 h 325"/>
                <a:gd name="T6" fmla="*/ 78 w 275"/>
                <a:gd name="T7" fmla="*/ 49 h 325"/>
              </a:gdLst>
              <a:ahLst/>
              <a:cxnLst>
                <a:cxn ang="0">
                  <a:pos x="T0" y="T1"/>
                </a:cxn>
                <a:cxn ang="0">
                  <a:pos x="T2" y="T3"/>
                </a:cxn>
                <a:cxn ang="0">
                  <a:pos x="T4" y="T5"/>
                </a:cxn>
                <a:cxn ang="0">
                  <a:pos x="T6" y="T7"/>
                </a:cxn>
              </a:cxnLst>
              <a:rect l="0" t="0" r="r" b="b"/>
              <a:pathLst>
                <a:path w="275" h="325">
                  <a:moveTo>
                    <a:pt x="78" y="49"/>
                  </a:moveTo>
                  <a:cubicBezTo>
                    <a:pt x="163" y="0"/>
                    <a:pt x="275" y="88"/>
                    <a:pt x="252" y="183"/>
                  </a:cubicBezTo>
                  <a:cubicBezTo>
                    <a:pt x="251" y="294"/>
                    <a:pt x="95" y="325"/>
                    <a:pt x="31" y="245"/>
                  </a:cubicBezTo>
                  <a:cubicBezTo>
                    <a:pt x="0" y="182"/>
                    <a:pt x="1" y="78"/>
                    <a:pt x="78" y="4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22" name="Freeform 20"/>
            <p:cNvSpPr>
              <a:spLocks noChangeAspect="1"/>
            </p:cNvSpPr>
            <p:nvPr/>
          </p:nvSpPr>
          <p:spPr bwMode="auto">
            <a:xfrm>
              <a:off x="2782888" y="3211513"/>
              <a:ext cx="28575" cy="33337"/>
            </a:xfrm>
            <a:custGeom>
              <a:avLst/>
              <a:gdLst>
                <a:gd name="T0" fmla="*/ 78 w 275"/>
                <a:gd name="T1" fmla="*/ 49 h 325"/>
                <a:gd name="T2" fmla="*/ 252 w 275"/>
                <a:gd name="T3" fmla="*/ 183 h 325"/>
                <a:gd name="T4" fmla="*/ 31 w 275"/>
                <a:gd name="T5" fmla="*/ 245 h 325"/>
                <a:gd name="T6" fmla="*/ 78 w 275"/>
                <a:gd name="T7" fmla="*/ 49 h 325"/>
              </a:gdLst>
              <a:ahLst/>
              <a:cxnLst>
                <a:cxn ang="0">
                  <a:pos x="T0" y="T1"/>
                </a:cxn>
                <a:cxn ang="0">
                  <a:pos x="T2" y="T3"/>
                </a:cxn>
                <a:cxn ang="0">
                  <a:pos x="T4" y="T5"/>
                </a:cxn>
                <a:cxn ang="0">
                  <a:pos x="T6" y="T7"/>
                </a:cxn>
              </a:cxnLst>
              <a:rect l="0" t="0" r="r" b="b"/>
              <a:pathLst>
                <a:path w="275" h="325">
                  <a:moveTo>
                    <a:pt x="78" y="49"/>
                  </a:moveTo>
                  <a:cubicBezTo>
                    <a:pt x="163" y="0"/>
                    <a:pt x="275" y="88"/>
                    <a:pt x="252" y="183"/>
                  </a:cubicBezTo>
                  <a:cubicBezTo>
                    <a:pt x="251" y="294"/>
                    <a:pt x="95" y="325"/>
                    <a:pt x="31" y="245"/>
                  </a:cubicBezTo>
                  <a:cubicBezTo>
                    <a:pt x="0" y="182"/>
                    <a:pt x="1" y="78"/>
                    <a:pt x="78" y="49"/>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3" name="Freeform 21"/>
            <p:cNvSpPr>
              <a:spLocks noChangeAspect="1"/>
            </p:cNvSpPr>
            <p:nvPr/>
          </p:nvSpPr>
          <p:spPr bwMode="auto">
            <a:xfrm>
              <a:off x="2568575" y="3235325"/>
              <a:ext cx="33338" cy="30163"/>
            </a:xfrm>
            <a:custGeom>
              <a:avLst/>
              <a:gdLst>
                <a:gd name="T0" fmla="*/ 101 w 322"/>
                <a:gd name="T1" fmla="*/ 32 h 280"/>
                <a:gd name="T2" fmla="*/ 279 w 322"/>
                <a:gd name="T3" fmla="*/ 86 h 280"/>
                <a:gd name="T4" fmla="*/ 161 w 322"/>
                <a:gd name="T5" fmla="*/ 266 h 280"/>
                <a:gd name="T6" fmla="*/ 101 w 322"/>
                <a:gd name="T7" fmla="*/ 32 h 280"/>
              </a:gdLst>
              <a:ahLst/>
              <a:cxnLst>
                <a:cxn ang="0">
                  <a:pos x="T0" y="T1"/>
                </a:cxn>
                <a:cxn ang="0">
                  <a:pos x="T2" y="T3"/>
                </a:cxn>
                <a:cxn ang="0">
                  <a:pos x="T4" y="T5"/>
                </a:cxn>
                <a:cxn ang="0">
                  <a:pos x="T6" y="T7"/>
                </a:cxn>
              </a:cxnLst>
              <a:rect l="0" t="0" r="r" b="b"/>
              <a:pathLst>
                <a:path w="322" h="280">
                  <a:moveTo>
                    <a:pt x="101" y="32"/>
                  </a:moveTo>
                  <a:cubicBezTo>
                    <a:pt x="160" y="0"/>
                    <a:pt x="256" y="14"/>
                    <a:pt x="279" y="86"/>
                  </a:cubicBezTo>
                  <a:cubicBezTo>
                    <a:pt x="322" y="165"/>
                    <a:pt x="256" y="280"/>
                    <a:pt x="161" y="266"/>
                  </a:cubicBezTo>
                  <a:cubicBezTo>
                    <a:pt x="40" y="273"/>
                    <a:pt x="0" y="86"/>
                    <a:pt x="101" y="32"/>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24" name="Freeform 22"/>
            <p:cNvSpPr>
              <a:spLocks noChangeAspect="1"/>
            </p:cNvSpPr>
            <p:nvPr/>
          </p:nvSpPr>
          <p:spPr bwMode="auto">
            <a:xfrm>
              <a:off x="2568575" y="3235325"/>
              <a:ext cx="33338" cy="30163"/>
            </a:xfrm>
            <a:custGeom>
              <a:avLst/>
              <a:gdLst>
                <a:gd name="T0" fmla="*/ 101 w 322"/>
                <a:gd name="T1" fmla="*/ 32 h 280"/>
                <a:gd name="T2" fmla="*/ 279 w 322"/>
                <a:gd name="T3" fmla="*/ 86 h 280"/>
                <a:gd name="T4" fmla="*/ 161 w 322"/>
                <a:gd name="T5" fmla="*/ 266 h 280"/>
                <a:gd name="T6" fmla="*/ 101 w 322"/>
                <a:gd name="T7" fmla="*/ 32 h 280"/>
              </a:gdLst>
              <a:ahLst/>
              <a:cxnLst>
                <a:cxn ang="0">
                  <a:pos x="T0" y="T1"/>
                </a:cxn>
                <a:cxn ang="0">
                  <a:pos x="T2" y="T3"/>
                </a:cxn>
                <a:cxn ang="0">
                  <a:pos x="T4" y="T5"/>
                </a:cxn>
                <a:cxn ang="0">
                  <a:pos x="T6" y="T7"/>
                </a:cxn>
              </a:cxnLst>
              <a:rect l="0" t="0" r="r" b="b"/>
              <a:pathLst>
                <a:path w="322" h="280">
                  <a:moveTo>
                    <a:pt x="101" y="32"/>
                  </a:moveTo>
                  <a:cubicBezTo>
                    <a:pt x="160" y="0"/>
                    <a:pt x="256" y="14"/>
                    <a:pt x="279" y="86"/>
                  </a:cubicBezTo>
                  <a:cubicBezTo>
                    <a:pt x="322" y="165"/>
                    <a:pt x="256" y="280"/>
                    <a:pt x="161" y="266"/>
                  </a:cubicBezTo>
                  <a:cubicBezTo>
                    <a:pt x="40" y="273"/>
                    <a:pt x="0" y="86"/>
                    <a:pt x="101" y="32"/>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5" name="Freeform 23"/>
            <p:cNvSpPr>
              <a:spLocks noChangeAspect="1"/>
            </p:cNvSpPr>
            <p:nvPr/>
          </p:nvSpPr>
          <p:spPr bwMode="auto">
            <a:xfrm>
              <a:off x="2608263" y="3257550"/>
              <a:ext cx="31750" cy="36513"/>
            </a:xfrm>
            <a:custGeom>
              <a:avLst/>
              <a:gdLst>
                <a:gd name="T0" fmla="*/ 83 w 300"/>
                <a:gd name="T1" fmla="*/ 58 h 333"/>
                <a:gd name="T2" fmla="*/ 268 w 300"/>
                <a:gd name="T3" fmla="*/ 199 h 333"/>
                <a:gd name="T4" fmla="*/ 54 w 300"/>
                <a:gd name="T5" fmla="*/ 254 h 333"/>
                <a:gd name="T6" fmla="*/ 83 w 300"/>
                <a:gd name="T7" fmla="*/ 58 h 333"/>
              </a:gdLst>
              <a:ahLst/>
              <a:cxnLst>
                <a:cxn ang="0">
                  <a:pos x="T0" y="T1"/>
                </a:cxn>
                <a:cxn ang="0">
                  <a:pos x="T2" y="T3"/>
                </a:cxn>
                <a:cxn ang="0">
                  <a:pos x="T4" y="T5"/>
                </a:cxn>
                <a:cxn ang="0">
                  <a:pos x="T6" y="T7"/>
                </a:cxn>
              </a:cxnLst>
              <a:rect l="0" t="0" r="r" b="b"/>
              <a:pathLst>
                <a:path w="300" h="333">
                  <a:moveTo>
                    <a:pt x="83" y="58"/>
                  </a:moveTo>
                  <a:cubicBezTo>
                    <a:pt x="174" y="0"/>
                    <a:pt x="300" y="97"/>
                    <a:pt x="268" y="199"/>
                  </a:cubicBezTo>
                  <a:cubicBezTo>
                    <a:pt x="251" y="296"/>
                    <a:pt x="113" y="333"/>
                    <a:pt x="54" y="254"/>
                  </a:cubicBezTo>
                  <a:cubicBezTo>
                    <a:pt x="0" y="197"/>
                    <a:pt x="20" y="100"/>
                    <a:pt x="83" y="58"/>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26" name="Freeform 24"/>
            <p:cNvSpPr>
              <a:spLocks noChangeAspect="1"/>
            </p:cNvSpPr>
            <p:nvPr/>
          </p:nvSpPr>
          <p:spPr bwMode="auto">
            <a:xfrm>
              <a:off x="2608263" y="3257550"/>
              <a:ext cx="31750" cy="36513"/>
            </a:xfrm>
            <a:custGeom>
              <a:avLst/>
              <a:gdLst>
                <a:gd name="T0" fmla="*/ 83 w 300"/>
                <a:gd name="T1" fmla="*/ 58 h 333"/>
                <a:gd name="T2" fmla="*/ 268 w 300"/>
                <a:gd name="T3" fmla="*/ 199 h 333"/>
                <a:gd name="T4" fmla="*/ 54 w 300"/>
                <a:gd name="T5" fmla="*/ 254 h 333"/>
                <a:gd name="T6" fmla="*/ 83 w 300"/>
                <a:gd name="T7" fmla="*/ 58 h 333"/>
              </a:gdLst>
              <a:ahLst/>
              <a:cxnLst>
                <a:cxn ang="0">
                  <a:pos x="T0" y="T1"/>
                </a:cxn>
                <a:cxn ang="0">
                  <a:pos x="T2" y="T3"/>
                </a:cxn>
                <a:cxn ang="0">
                  <a:pos x="T4" y="T5"/>
                </a:cxn>
                <a:cxn ang="0">
                  <a:pos x="T6" y="T7"/>
                </a:cxn>
              </a:cxnLst>
              <a:rect l="0" t="0" r="r" b="b"/>
              <a:pathLst>
                <a:path w="300" h="333">
                  <a:moveTo>
                    <a:pt x="83" y="58"/>
                  </a:moveTo>
                  <a:cubicBezTo>
                    <a:pt x="174" y="0"/>
                    <a:pt x="300" y="97"/>
                    <a:pt x="268" y="199"/>
                  </a:cubicBezTo>
                  <a:cubicBezTo>
                    <a:pt x="251" y="296"/>
                    <a:pt x="113" y="333"/>
                    <a:pt x="54" y="254"/>
                  </a:cubicBezTo>
                  <a:cubicBezTo>
                    <a:pt x="0" y="197"/>
                    <a:pt x="20" y="100"/>
                    <a:pt x="83" y="58"/>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7" name="Freeform 25"/>
            <p:cNvSpPr>
              <a:spLocks noChangeAspect="1"/>
            </p:cNvSpPr>
            <p:nvPr/>
          </p:nvSpPr>
          <p:spPr bwMode="auto">
            <a:xfrm>
              <a:off x="2919413" y="3284538"/>
              <a:ext cx="28575" cy="36512"/>
            </a:xfrm>
            <a:custGeom>
              <a:avLst/>
              <a:gdLst>
                <a:gd name="T0" fmla="*/ 41 w 265"/>
                <a:gd name="T1" fmla="*/ 67 h 327"/>
                <a:gd name="T2" fmla="*/ 255 w 265"/>
                <a:gd name="T3" fmla="*/ 161 h 327"/>
                <a:gd name="T4" fmla="*/ 42 w 265"/>
                <a:gd name="T5" fmla="*/ 256 h 327"/>
                <a:gd name="T6" fmla="*/ 41 w 265"/>
                <a:gd name="T7" fmla="*/ 67 h 327"/>
              </a:gdLst>
              <a:ahLst/>
              <a:cxnLst>
                <a:cxn ang="0">
                  <a:pos x="T0" y="T1"/>
                </a:cxn>
                <a:cxn ang="0">
                  <a:pos x="T2" y="T3"/>
                </a:cxn>
                <a:cxn ang="0">
                  <a:pos x="T4" y="T5"/>
                </a:cxn>
                <a:cxn ang="0">
                  <a:pos x="T6" y="T7"/>
                </a:cxn>
              </a:cxnLst>
              <a:rect l="0" t="0" r="r" b="b"/>
              <a:pathLst>
                <a:path w="265" h="327">
                  <a:moveTo>
                    <a:pt x="41" y="67"/>
                  </a:moveTo>
                  <a:cubicBezTo>
                    <a:pt x="119" y="0"/>
                    <a:pt x="265" y="51"/>
                    <a:pt x="255" y="161"/>
                  </a:cubicBezTo>
                  <a:cubicBezTo>
                    <a:pt x="264" y="272"/>
                    <a:pt x="118" y="327"/>
                    <a:pt x="42" y="256"/>
                  </a:cubicBezTo>
                  <a:cubicBezTo>
                    <a:pt x="0" y="200"/>
                    <a:pt x="1" y="123"/>
                    <a:pt x="41" y="67"/>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28" name="Freeform 26"/>
            <p:cNvSpPr>
              <a:spLocks noChangeAspect="1"/>
            </p:cNvSpPr>
            <p:nvPr/>
          </p:nvSpPr>
          <p:spPr bwMode="auto">
            <a:xfrm>
              <a:off x="2919413" y="3284538"/>
              <a:ext cx="28575" cy="36512"/>
            </a:xfrm>
            <a:custGeom>
              <a:avLst/>
              <a:gdLst>
                <a:gd name="T0" fmla="*/ 41 w 265"/>
                <a:gd name="T1" fmla="*/ 67 h 327"/>
                <a:gd name="T2" fmla="*/ 255 w 265"/>
                <a:gd name="T3" fmla="*/ 161 h 327"/>
                <a:gd name="T4" fmla="*/ 42 w 265"/>
                <a:gd name="T5" fmla="*/ 256 h 327"/>
                <a:gd name="T6" fmla="*/ 41 w 265"/>
                <a:gd name="T7" fmla="*/ 67 h 327"/>
              </a:gdLst>
              <a:ahLst/>
              <a:cxnLst>
                <a:cxn ang="0">
                  <a:pos x="T0" y="T1"/>
                </a:cxn>
                <a:cxn ang="0">
                  <a:pos x="T2" y="T3"/>
                </a:cxn>
                <a:cxn ang="0">
                  <a:pos x="T4" y="T5"/>
                </a:cxn>
                <a:cxn ang="0">
                  <a:pos x="T6" y="T7"/>
                </a:cxn>
              </a:cxnLst>
              <a:rect l="0" t="0" r="r" b="b"/>
              <a:pathLst>
                <a:path w="265" h="327">
                  <a:moveTo>
                    <a:pt x="41" y="67"/>
                  </a:moveTo>
                  <a:cubicBezTo>
                    <a:pt x="119" y="0"/>
                    <a:pt x="265" y="51"/>
                    <a:pt x="255" y="161"/>
                  </a:cubicBezTo>
                  <a:cubicBezTo>
                    <a:pt x="264" y="272"/>
                    <a:pt x="118" y="327"/>
                    <a:pt x="42" y="256"/>
                  </a:cubicBezTo>
                  <a:cubicBezTo>
                    <a:pt x="0" y="200"/>
                    <a:pt x="1" y="123"/>
                    <a:pt x="41" y="67"/>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9" name="Freeform 27"/>
            <p:cNvSpPr>
              <a:spLocks noChangeAspect="1"/>
            </p:cNvSpPr>
            <p:nvPr/>
          </p:nvSpPr>
          <p:spPr bwMode="auto">
            <a:xfrm>
              <a:off x="2551113" y="3309938"/>
              <a:ext cx="30162" cy="31750"/>
            </a:xfrm>
            <a:custGeom>
              <a:avLst/>
              <a:gdLst>
                <a:gd name="T0" fmla="*/ 91 w 289"/>
                <a:gd name="T1" fmla="*/ 46 h 306"/>
                <a:gd name="T2" fmla="*/ 273 w 289"/>
                <a:gd name="T3" fmla="*/ 145 h 306"/>
                <a:gd name="T4" fmla="*/ 120 w 289"/>
                <a:gd name="T5" fmla="*/ 282 h 306"/>
                <a:gd name="T6" fmla="*/ 91 w 289"/>
                <a:gd name="T7" fmla="*/ 46 h 306"/>
              </a:gdLst>
              <a:ahLst/>
              <a:cxnLst>
                <a:cxn ang="0">
                  <a:pos x="T0" y="T1"/>
                </a:cxn>
                <a:cxn ang="0">
                  <a:pos x="T2" y="T3"/>
                </a:cxn>
                <a:cxn ang="0">
                  <a:pos x="T4" y="T5"/>
                </a:cxn>
                <a:cxn ang="0">
                  <a:pos x="T6" y="T7"/>
                </a:cxn>
              </a:cxnLst>
              <a:rect l="0" t="0" r="r" b="b"/>
              <a:pathLst>
                <a:path w="289" h="306">
                  <a:moveTo>
                    <a:pt x="91" y="46"/>
                  </a:moveTo>
                  <a:cubicBezTo>
                    <a:pt x="163" y="0"/>
                    <a:pt x="276" y="57"/>
                    <a:pt x="273" y="145"/>
                  </a:cubicBezTo>
                  <a:cubicBezTo>
                    <a:pt x="289" y="230"/>
                    <a:pt x="201" y="306"/>
                    <a:pt x="120" y="282"/>
                  </a:cubicBezTo>
                  <a:cubicBezTo>
                    <a:pt x="14" y="261"/>
                    <a:pt x="0" y="92"/>
                    <a:pt x="91" y="4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30" name="Freeform 28"/>
            <p:cNvSpPr>
              <a:spLocks noChangeAspect="1"/>
            </p:cNvSpPr>
            <p:nvPr/>
          </p:nvSpPr>
          <p:spPr bwMode="auto">
            <a:xfrm>
              <a:off x="2551113" y="3309938"/>
              <a:ext cx="30162" cy="31750"/>
            </a:xfrm>
            <a:custGeom>
              <a:avLst/>
              <a:gdLst>
                <a:gd name="T0" fmla="*/ 91 w 289"/>
                <a:gd name="T1" fmla="*/ 46 h 306"/>
                <a:gd name="T2" fmla="*/ 273 w 289"/>
                <a:gd name="T3" fmla="*/ 145 h 306"/>
                <a:gd name="T4" fmla="*/ 120 w 289"/>
                <a:gd name="T5" fmla="*/ 282 h 306"/>
                <a:gd name="T6" fmla="*/ 91 w 289"/>
                <a:gd name="T7" fmla="*/ 46 h 306"/>
              </a:gdLst>
              <a:ahLst/>
              <a:cxnLst>
                <a:cxn ang="0">
                  <a:pos x="T0" y="T1"/>
                </a:cxn>
                <a:cxn ang="0">
                  <a:pos x="T2" y="T3"/>
                </a:cxn>
                <a:cxn ang="0">
                  <a:pos x="T4" y="T5"/>
                </a:cxn>
                <a:cxn ang="0">
                  <a:pos x="T6" y="T7"/>
                </a:cxn>
              </a:cxnLst>
              <a:rect l="0" t="0" r="r" b="b"/>
              <a:pathLst>
                <a:path w="289" h="306">
                  <a:moveTo>
                    <a:pt x="91" y="46"/>
                  </a:moveTo>
                  <a:cubicBezTo>
                    <a:pt x="163" y="0"/>
                    <a:pt x="276" y="57"/>
                    <a:pt x="273" y="145"/>
                  </a:cubicBezTo>
                  <a:cubicBezTo>
                    <a:pt x="289" y="230"/>
                    <a:pt x="201" y="306"/>
                    <a:pt x="120" y="282"/>
                  </a:cubicBezTo>
                  <a:cubicBezTo>
                    <a:pt x="14" y="261"/>
                    <a:pt x="0" y="92"/>
                    <a:pt x="91" y="46"/>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1" name="Freeform 29"/>
            <p:cNvSpPr>
              <a:spLocks noChangeAspect="1"/>
            </p:cNvSpPr>
            <p:nvPr/>
          </p:nvSpPr>
          <p:spPr bwMode="auto">
            <a:xfrm>
              <a:off x="2058988" y="3314700"/>
              <a:ext cx="2166937" cy="1985963"/>
            </a:xfrm>
            <a:custGeom>
              <a:avLst/>
              <a:gdLst>
                <a:gd name="T0" fmla="*/ 2683 w 20222"/>
                <a:gd name="T1" fmla="*/ 69 h 18546"/>
                <a:gd name="T2" fmla="*/ 8409 w 20222"/>
                <a:gd name="T3" fmla="*/ 3435 h 18546"/>
                <a:gd name="T4" fmla="*/ 11392 w 20222"/>
                <a:gd name="T5" fmla="*/ 6839 h 18546"/>
                <a:gd name="T6" fmla="*/ 12430 w 20222"/>
                <a:gd name="T7" fmla="*/ 7265 h 18546"/>
                <a:gd name="T8" fmla="*/ 12914 w 20222"/>
                <a:gd name="T9" fmla="*/ 7465 h 18546"/>
                <a:gd name="T10" fmla="*/ 12241 w 20222"/>
                <a:gd name="T11" fmla="*/ 8012 h 18546"/>
                <a:gd name="T12" fmla="*/ 13221 w 20222"/>
                <a:gd name="T13" fmla="*/ 9609 h 18546"/>
                <a:gd name="T14" fmla="*/ 14644 w 20222"/>
                <a:gd name="T15" fmla="*/ 11619 h 18546"/>
                <a:gd name="T16" fmla="*/ 15635 w 20222"/>
                <a:gd name="T17" fmla="*/ 7931 h 18546"/>
                <a:gd name="T18" fmla="*/ 17961 w 20222"/>
                <a:gd name="T19" fmla="*/ 7130 h 18546"/>
                <a:gd name="T20" fmla="*/ 20222 w 20222"/>
                <a:gd name="T21" fmla="*/ 12672 h 18546"/>
                <a:gd name="T22" fmla="*/ 16996 w 20222"/>
                <a:gd name="T23" fmla="*/ 12648 h 18546"/>
                <a:gd name="T24" fmla="*/ 17231 w 20222"/>
                <a:gd name="T25" fmla="*/ 11367 h 18546"/>
                <a:gd name="T26" fmla="*/ 15379 w 20222"/>
                <a:gd name="T27" fmla="*/ 12268 h 18546"/>
                <a:gd name="T28" fmla="*/ 14638 w 20222"/>
                <a:gd name="T29" fmla="*/ 12647 h 18546"/>
                <a:gd name="T30" fmla="*/ 15016 w 20222"/>
                <a:gd name="T31" fmla="*/ 17284 h 18546"/>
                <a:gd name="T32" fmla="*/ 12298 w 20222"/>
                <a:gd name="T33" fmla="*/ 18380 h 18546"/>
                <a:gd name="T34" fmla="*/ 10530 w 20222"/>
                <a:gd name="T35" fmla="*/ 17732 h 18546"/>
                <a:gd name="T36" fmla="*/ 13408 w 20222"/>
                <a:gd name="T37" fmla="*/ 18274 h 18546"/>
                <a:gd name="T38" fmla="*/ 15013 w 20222"/>
                <a:gd name="T39" fmla="*/ 15785 h 18546"/>
                <a:gd name="T40" fmla="*/ 13868 w 20222"/>
                <a:gd name="T41" fmla="*/ 12633 h 18546"/>
                <a:gd name="T42" fmla="*/ 13024 w 20222"/>
                <a:gd name="T43" fmla="*/ 9740 h 18546"/>
                <a:gd name="T44" fmla="*/ 11837 w 20222"/>
                <a:gd name="T45" fmla="*/ 7870 h 18546"/>
                <a:gd name="T46" fmla="*/ 10403 w 20222"/>
                <a:gd name="T47" fmla="*/ 8354 h 18546"/>
                <a:gd name="T48" fmla="*/ 11557 w 20222"/>
                <a:gd name="T49" fmla="*/ 9036 h 18546"/>
                <a:gd name="T50" fmla="*/ 10484 w 20222"/>
                <a:gd name="T51" fmla="*/ 10672 h 18546"/>
                <a:gd name="T52" fmla="*/ 8741 w 20222"/>
                <a:gd name="T53" fmla="*/ 8885 h 18546"/>
                <a:gd name="T54" fmla="*/ 10594 w 20222"/>
                <a:gd name="T55" fmla="*/ 7066 h 18546"/>
                <a:gd name="T56" fmla="*/ 10668 w 20222"/>
                <a:gd name="T57" fmla="*/ 6330 h 18546"/>
                <a:gd name="T58" fmla="*/ 3617 w 20222"/>
                <a:gd name="T59" fmla="*/ 601 h 18546"/>
                <a:gd name="T60" fmla="*/ 523 w 20222"/>
                <a:gd name="T61" fmla="*/ 1622 h 18546"/>
                <a:gd name="T62" fmla="*/ 1394 w 20222"/>
                <a:gd name="T63" fmla="*/ 7204 h 18546"/>
                <a:gd name="T64" fmla="*/ 2082 w 20222"/>
                <a:gd name="T65" fmla="*/ 9345 h 18546"/>
                <a:gd name="T66" fmla="*/ 13 w 20222"/>
                <a:gd name="T67" fmla="*/ 3120 h 18546"/>
                <a:gd name="T68" fmla="*/ 1106 w 20222"/>
                <a:gd name="T69" fmla="*/ 334 h 18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222" h="18546">
                  <a:moveTo>
                    <a:pt x="1106" y="334"/>
                  </a:moveTo>
                  <a:cubicBezTo>
                    <a:pt x="1574" y="46"/>
                    <a:pt x="2149" y="0"/>
                    <a:pt x="2683" y="69"/>
                  </a:cubicBezTo>
                  <a:cubicBezTo>
                    <a:pt x="3430" y="170"/>
                    <a:pt x="4135" y="460"/>
                    <a:pt x="4803" y="798"/>
                  </a:cubicBezTo>
                  <a:cubicBezTo>
                    <a:pt x="6133" y="1483"/>
                    <a:pt x="7324" y="2412"/>
                    <a:pt x="8409" y="3435"/>
                  </a:cubicBezTo>
                  <a:cubicBezTo>
                    <a:pt x="9317" y="4304"/>
                    <a:pt x="10169" y="5233"/>
                    <a:pt x="10933" y="6231"/>
                  </a:cubicBezTo>
                  <a:cubicBezTo>
                    <a:pt x="11079" y="6439"/>
                    <a:pt x="11243" y="6633"/>
                    <a:pt x="11392" y="6839"/>
                  </a:cubicBezTo>
                  <a:cubicBezTo>
                    <a:pt x="11472" y="6934"/>
                    <a:pt x="11527" y="7059"/>
                    <a:pt x="11633" y="7126"/>
                  </a:cubicBezTo>
                  <a:cubicBezTo>
                    <a:pt x="11896" y="7184"/>
                    <a:pt x="12162" y="7237"/>
                    <a:pt x="12430" y="7265"/>
                  </a:cubicBezTo>
                  <a:cubicBezTo>
                    <a:pt x="12639" y="7289"/>
                    <a:pt x="12770" y="7096"/>
                    <a:pt x="12923" y="6989"/>
                  </a:cubicBezTo>
                  <a:cubicBezTo>
                    <a:pt x="12920" y="7148"/>
                    <a:pt x="12913" y="7306"/>
                    <a:pt x="12914" y="7465"/>
                  </a:cubicBezTo>
                  <a:cubicBezTo>
                    <a:pt x="12907" y="7784"/>
                    <a:pt x="12925" y="8103"/>
                    <a:pt x="12922" y="8423"/>
                  </a:cubicBezTo>
                  <a:cubicBezTo>
                    <a:pt x="12703" y="8274"/>
                    <a:pt x="12490" y="8111"/>
                    <a:pt x="12241" y="8012"/>
                  </a:cubicBezTo>
                  <a:cubicBezTo>
                    <a:pt x="12460" y="8376"/>
                    <a:pt x="12704" y="8726"/>
                    <a:pt x="12918" y="9093"/>
                  </a:cubicBezTo>
                  <a:cubicBezTo>
                    <a:pt x="13019" y="9265"/>
                    <a:pt x="13122" y="9436"/>
                    <a:pt x="13221" y="9609"/>
                  </a:cubicBezTo>
                  <a:cubicBezTo>
                    <a:pt x="13685" y="10420"/>
                    <a:pt x="14104" y="11258"/>
                    <a:pt x="14456" y="12124"/>
                  </a:cubicBezTo>
                  <a:cubicBezTo>
                    <a:pt x="14569" y="11977"/>
                    <a:pt x="14595" y="11792"/>
                    <a:pt x="14644" y="11619"/>
                  </a:cubicBezTo>
                  <a:cubicBezTo>
                    <a:pt x="14878" y="10774"/>
                    <a:pt x="15123" y="9931"/>
                    <a:pt x="15354" y="9085"/>
                  </a:cubicBezTo>
                  <a:cubicBezTo>
                    <a:pt x="15452" y="8701"/>
                    <a:pt x="15571" y="8322"/>
                    <a:pt x="15635" y="7931"/>
                  </a:cubicBezTo>
                  <a:cubicBezTo>
                    <a:pt x="16015" y="7651"/>
                    <a:pt x="16396" y="7374"/>
                    <a:pt x="16780" y="7100"/>
                  </a:cubicBezTo>
                  <a:cubicBezTo>
                    <a:pt x="17172" y="7131"/>
                    <a:pt x="17567" y="7113"/>
                    <a:pt x="17961" y="7130"/>
                  </a:cubicBezTo>
                  <a:cubicBezTo>
                    <a:pt x="18585" y="8805"/>
                    <a:pt x="19119" y="10513"/>
                    <a:pt x="19776" y="12176"/>
                  </a:cubicBezTo>
                  <a:cubicBezTo>
                    <a:pt x="19856" y="12392"/>
                    <a:pt x="20019" y="12567"/>
                    <a:pt x="20222" y="12672"/>
                  </a:cubicBezTo>
                  <a:cubicBezTo>
                    <a:pt x="19582" y="12649"/>
                    <a:pt x="18941" y="12673"/>
                    <a:pt x="18301" y="12660"/>
                  </a:cubicBezTo>
                  <a:cubicBezTo>
                    <a:pt x="17866" y="12644"/>
                    <a:pt x="17431" y="12664"/>
                    <a:pt x="16996" y="12648"/>
                  </a:cubicBezTo>
                  <a:cubicBezTo>
                    <a:pt x="17151" y="12461"/>
                    <a:pt x="17403" y="12311"/>
                    <a:pt x="17419" y="12046"/>
                  </a:cubicBezTo>
                  <a:cubicBezTo>
                    <a:pt x="17403" y="11809"/>
                    <a:pt x="17305" y="11589"/>
                    <a:pt x="17231" y="11367"/>
                  </a:cubicBezTo>
                  <a:cubicBezTo>
                    <a:pt x="16642" y="11367"/>
                    <a:pt x="16053" y="11362"/>
                    <a:pt x="15465" y="11370"/>
                  </a:cubicBezTo>
                  <a:cubicBezTo>
                    <a:pt x="15355" y="11652"/>
                    <a:pt x="15284" y="11970"/>
                    <a:pt x="15379" y="12268"/>
                  </a:cubicBezTo>
                  <a:cubicBezTo>
                    <a:pt x="15420" y="12417"/>
                    <a:pt x="15521" y="12538"/>
                    <a:pt x="15631" y="12643"/>
                  </a:cubicBezTo>
                  <a:cubicBezTo>
                    <a:pt x="15300" y="12648"/>
                    <a:pt x="14969" y="12641"/>
                    <a:pt x="14638" y="12647"/>
                  </a:cubicBezTo>
                  <a:cubicBezTo>
                    <a:pt x="14898" y="13473"/>
                    <a:pt x="15108" y="14318"/>
                    <a:pt x="15195" y="15181"/>
                  </a:cubicBezTo>
                  <a:cubicBezTo>
                    <a:pt x="15262" y="15883"/>
                    <a:pt x="15266" y="16615"/>
                    <a:pt x="15016" y="17284"/>
                  </a:cubicBezTo>
                  <a:cubicBezTo>
                    <a:pt x="14854" y="17723"/>
                    <a:pt x="14532" y="18112"/>
                    <a:pt x="14096" y="18298"/>
                  </a:cubicBezTo>
                  <a:cubicBezTo>
                    <a:pt x="13531" y="18546"/>
                    <a:pt x="12889" y="18498"/>
                    <a:pt x="12298" y="18380"/>
                  </a:cubicBezTo>
                  <a:cubicBezTo>
                    <a:pt x="11749" y="18266"/>
                    <a:pt x="11220" y="18077"/>
                    <a:pt x="10704" y="17863"/>
                  </a:cubicBezTo>
                  <a:cubicBezTo>
                    <a:pt x="10634" y="17837"/>
                    <a:pt x="10577" y="17788"/>
                    <a:pt x="10530" y="17732"/>
                  </a:cubicBezTo>
                  <a:cubicBezTo>
                    <a:pt x="10818" y="17817"/>
                    <a:pt x="11090" y="17949"/>
                    <a:pt x="11378" y="18034"/>
                  </a:cubicBezTo>
                  <a:cubicBezTo>
                    <a:pt x="12030" y="18238"/>
                    <a:pt x="12725" y="18392"/>
                    <a:pt x="13408" y="18274"/>
                  </a:cubicBezTo>
                  <a:cubicBezTo>
                    <a:pt x="13857" y="18199"/>
                    <a:pt x="14285" y="17962"/>
                    <a:pt x="14550" y="17586"/>
                  </a:cubicBezTo>
                  <a:cubicBezTo>
                    <a:pt x="14924" y="17069"/>
                    <a:pt x="15011" y="16408"/>
                    <a:pt x="15013" y="15785"/>
                  </a:cubicBezTo>
                  <a:cubicBezTo>
                    <a:pt x="14992" y="14710"/>
                    <a:pt x="14716" y="13659"/>
                    <a:pt x="14364" y="12649"/>
                  </a:cubicBezTo>
                  <a:cubicBezTo>
                    <a:pt x="14199" y="12645"/>
                    <a:pt x="14033" y="12638"/>
                    <a:pt x="13868" y="12633"/>
                  </a:cubicBezTo>
                  <a:cubicBezTo>
                    <a:pt x="13993" y="12531"/>
                    <a:pt x="14121" y="12432"/>
                    <a:pt x="14243" y="12327"/>
                  </a:cubicBezTo>
                  <a:cubicBezTo>
                    <a:pt x="13907" y="11434"/>
                    <a:pt x="13491" y="10572"/>
                    <a:pt x="13024" y="9740"/>
                  </a:cubicBezTo>
                  <a:cubicBezTo>
                    <a:pt x="12926" y="9566"/>
                    <a:pt x="12824" y="9394"/>
                    <a:pt x="12722" y="9223"/>
                  </a:cubicBezTo>
                  <a:cubicBezTo>
                    <a:pt x="12443" y="8762"/>
                    <a:pt x="12145" y="8312"/>
                    <a:pt x="11837" y="7870"/>
                  </a:cubicBezTo>
                  <a:cubicBezTo>
                    <a:pt x="11512" y="7742"/>
                    <a:pt x="11138" y="7739"/>
                    <a:pt x="10806" y="7842"/>
                  </a:cubicBezTo>
                  <a:cubicBezTo>
                    <a:pt x="10585" y="7910"/>
                    <a:pt x="10351" y="8095"/>
                    <a:pt x="10403" y="8354"/>
                  </a:cubicBezTo>
                  <a:cubicBezTo>
                    <a:pt x="10455" y="8471"/>
                    <a:pt x="10536" y="8575"/>
                    <a:pt x="10642" y="8648"/>
                  </a:cubicBezTo>
                  <a:cubicBezTo>
                    <a:pt x="10913" y="8848"/>
                    <a:pt x="11251" y="8911"/>
                    <a:pt x="11557" y="9036"/>
                  </a:cubicBezTo>
                  <a:cubicBezTo>
                    <a:pt x="11841" y="9151"/>
                    <a:pt x="12124" y="9279"/>
                    <a:pt x="12374" y="9458"/>
                  </a:cubicBezTo>
                  <a:cubicBezTo>
                    <a:pt x="11748" y="9870"/>
                    <a:pt x="11119" y="10276"/>
                    <a:pt x="10484" y="10672"/>
                  </a:cubicBezTo>
                  <a:cubicBezTo>
                    <a:pt x="10135" y="10500"/>
                    <a:pt x="9739" y="10419"/>
                    <a:pt x="9427" y="10179"/>
                  </a:cubicBezTo>
                  <a:cubicBezTo>
                    <a:pt x="9021" y="9877"/>
                    <a:pt x="8772" y="9387"/>
                    <a:pt x="8741" y="8885"/>
                  </a:cubicBezTo>
                  <a:cubicBezTo>
                    <a:pt x="8720" y="8443"/>
                    <a:pt x="8869" y="7988"/>
                    <a:pt x="9178" y="7666"/>
                  </a:cubicBezTo>
                  <a:cubicBezTo>
                    <a:pt x="9541" y="7279"/>
                    <a:pt x="10074" y="7099"/>
                    <a:pt x="10594" y="7066"/>
                  </a:cubicBezTo>
                  <a:cubicBezTo>
                    <a:pt x="10811" y="7046"/>
                    <a:pt x="11029" y="7064"/>
                    <a:pt x="11247" y="7070"/>
                  </a:cubicBezTo>
                  <a:cubicBezTo>
                    <a:pt x="11065" y="6815"/>
                    <a:pt x="10869" y="6570"/>
                    <a:pt x="10668" y="6330"/>
                  </a:cubicBezTo>
                  <a:cubicBezTo>
                    <a:pt x="9437" y="4841"/>
                    <a:pt x="8091" y="3435"/>
                    <a:pt x="6562" y="2249"/>
                  </a:cubicBezTo>
                  <a:cubicBezTo>
                    <a:pt x="5662" y="1571"/>
                    <a:pt x="4692" y="959"/>
                    <a:pt x="3617" y="601"/>
                  </a:cubicBezTo>
                  <a:cubicBezTo>
                    <a:pt x="2970" y="399"/>
                    <a:pt x="2253" y="278"/>
                    <a:pt x="1599" y="513"/>
                  </a:cubicBezTo>
                  <a:cubicBezTo>
                    <a:pt x="1091" y="689"/>
                    <a:pt x="702" y="1122"/>
                    <a:pt x="523" y="1622"/>
                  </a:cubicBezTo>
                  <a:cubicBezTo>
                    <a:pt x="249" y="2368"/>
                    <a:pt x="290" y="3185"/>
                    <a:pt x="405" y="3958"/>
                  </a:cubicBezTo>
                  <a:cubicBezTo>
                    <a:pt x="586" y="5079"/>
                    <a:pt x="957" y="6159"/>
                    <a:pt x="1394" y="7204"/>
                  </a:cubicBezTo>
                  <a:cubicBezTo>
                    <a:pt x="1686" y="7901"/>
                    <a:pt x="2011" y="8586"/>
                    <a:pt x="2375" y="9249"/>
                  </a:cubicBezTo>
                  <a:cubicBezTo>
                    <a:pt x="2277" y="9281"/>
                    <a:pt x="2179" y="9312"/>
                    <a:pt x="2082" y="9345"/>
                  </a:cubicBezTo>
                  <a:cubicBezTo>
                    <a:pt x="1612" y="8505"/>
                    <a:pt x="1166" y="7647"/>
                    <a:pt x="824" y="6746"/>
                  </a:cubicBezTo>
                  <a:cubicBezTo>
                    <a:pt x="381" y="5587"/>
                    <a:pt x="53" y="4367"/>
                    <a:pt x="13" y="3120"/>
                  </a:cubicBezTo>
                  <a:cubicBezTo>
                    <a:pt x="0" y="2563"/>
                    <a:pt x="50" y="1996"/>
                    <a:pt x="237" y="1468"/>
                  </a:cubicBezTo>
                  <a:cubicBezTo>
                    <a:pt x="397" y="1012"/>
                    <a:pt x="684" y="584"/>
                    <a:pt x="1106" y="334"/>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32" name="Freeform 30"/>
            <p:cNvSpPr>
              <a:spLocks noChangeAspect="1"/>
            </p:cNvSpPr>
            <p:nvPr/>
          </p:nvSpPr>
          <p:spPr bwMode="auto">
            <a:xfrm>
              <a:off x="2058988" y="3314700"/>
              <a:ext cx="2166937" cy="1985963"/>
            </a:xfrm>
            <a:custGeom>
              <a:avLst/>
              <a:gdLst>
                <a:gd name="T0" fmla="*/ 2683 w 20222"/>
                <a:gd name="T1" fmla="*/ 69 h 18546"/>
                <a:gd name="T2" fmla="*/ 8409 w 20222"/>
                <a:gd name="T3" fmla="*/ 3435 h 18546"/>
                <a:gd name="T4" fmla="*/ 11392 w 20222"/>
                <a:gd name="T5" fmla="*/ 6839 h 18546"/>
                <a:gd name="T6" fmla="*/ 12430 w 20222"/>
                <a:gd name="T7" fmla="*/ 7265 h 18546"/>
                <a:gd name="T8" fmla="*/ 12914 w 20222"/>
                <a:gd name="T9" fmla="*/ 7465 h 18546"/>
                <a:gd name="T10" fmla="*/ 12241 w 20222"/>
                <a:gd name="T11" fmla="*/ 8012 h 18546"/>
                <a:gd name="T12" fmla="*/ 13221 w 20222"/>
                <a:gd name="T13" fmla="*/ 9609 h 18546"/>
                <a:gd name="T14" fmla="*/ 14644 w 20222"/>
                <a:gd name="T15" fmla="*/ 11619 h 18546"/>
                <a:gd name="T16" fmla="*/ 15635 w 20222"/>
                <a:gd name="T17" fmla="*/ 7931 h 18546"/>
                <a:gd name="T18" fmla="*/ 17961 w 20222"/>
                <a:gd name="T19" fmla="*/ 7130 h 18546"/>
                <a:gd name="T20" fmla="*/ 20222 w 20222"/>
                <a:gd name="T21" fmla="*/ 12672 h 18546"/>
                <a:gd name="T22" fmla="*/ 16996 w 20222"/>
                <a:gd name="T23" fmla="*/ 12648 h 18546"/>
                <a:gd name="T24" fmla="*/ 17231 w 20222"/>
                <a:gd name="T25" fmla="*/ 11367 h 18546"/>
                <a:gd name="T26" fmla="*/ 15379 w 20222"/>
                <a:gd name="T27" fmla="*/ 12268 h 18546"/>
                <a:gd name="T28" fmla="*/ 14638 w 20222"/>
                <a:gd name="T29" fmla="*/ 12647 h 18546"/>
                <a:gd name="T30" fmla="*/ 15016 w 20222"/>
                <a:gd name="T31" fmla="*/ 17284 h 18546"/>
                <a:gd name="T32" fmla="*/ 12298 w 20222"/>
                <a:gd name="T33" fmla="*/ 18380 h 18546"/>
                <a:gd name="T34" fmla="*/ 10530 w 20222"/>
                <a:gd name="T35" fmla="*/ 17732 h 18546"/>
                <a:gd name="T36" fmla="*/ 13408 w 20222"/>
                <a:gd name="T37" fmla="*/ 18274 h 18546"/>
                <a:gd name="T38" fmla="*/ 15013 w 20222"/>
                <a:gd name="T39" fmla="*/ 15785 h 18546"/>
                <a:gd name="T40" fmla="*/ 13868 w 20222"/>
                <a:gd name="T41" fmla="*/ 12633 h 18546"/>
                <a:gd name="T42" fmla="*/ 13024 w 20222"/>
                <a:gd name="T43" fmla="*/ 9740 h 18546"/>
                <a:gd name="T44" fmla="*/ 11837 w 20222"/>
                <a:gd name="T45" fmla="*/ 7870 h 18546"/>
                <a:gd name="T46" fmla="*/ 10403 w 20222"/>
                <a:gd name="T47" fmla="*/ 8354 h 18546"/>
                <a:gd name="T48" fmla="*/ 11557 w 20222"/>
                <a:gd name="T49" fmla="*/ 9036 h 18546"/>
                <a:gd name="T50" fmla="*/ 10484 w 20222"/>
                <a:gd name="T51" fmla="*/ 10672 h 18546"/>
                <a:gd name="T52" fmla="*/ 8741 w 20222"/>
                <a:gd name="T53" fmla="*/ 8885 h 18546"/>
                <a:gd name="T54" fmla="*/ 10594 w 20222"/>
                <a:gd name="T55" fmla="*/ 7066 h 18546"/>
                <a:gd name="T56" fmla="*/ 10668 w 20222"/>
                <a:gd name="T57" fmla="*/ 6330 h 18546"/>
                <a:gd name="T58" fmla="*/ 3617 w 20222"/>
                <a:gd name="T59" fmla="*/ 601 h 18546"/>
                <a:gd name="T60" fmla="*/ 523 w 20222"/>
                <a:gd name="T61" fmla="*/ 1622 h 18546"/>
                <a:gd name="T62" fmla="*/ 1394 w 20222"/>
                <a:gd name="T63" fmla="*/ 7204 h 18546"/>
                <a:gd name="T64" fmla="*/ 2082 w 20222"/>
                <a:gd name="T65" fmla="*/ 9345 h 18546"/>
                <a:gd name="T66" fmla="*/ 13 w 20222"/>
                <a:gd name="T67" fmla="*/ 3120 h 18546"/>
                <a:gd name="T68" fmla="*/ 1106 w 20222"/>
                <a:gd name="T69" fmla="*/ 334 h 18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222" h="18546">
                  <a:moveTo>
                    <a:pt x="1106" y="334"/>
                  </a:moveTo>
                  <a:cubicBezTo>
                    <a:pt x="1574" y="46"/>
                    <a:pt x="2149" y="0"/>
                    <a:pt x="2683" y="69"/>
                  </a:cubicBezTo>
                  <a:cubicBezTo>
                    <a:pt x="3430" y="170"/>
                    <a:pt x="4135" y="460"/>
                    <a:pt x="4803" y="798"/>
                  </a:cubicBezTo>
                  <a:cubicBezTo>
                    <a:pt x="6133" y="1483"/>
                    <a:pt x="7324" y="2412"/>
                    <a:pt x="8409" y="3435"/>
                  </a:cubicBezTo>
                  <a:cubicBezTo>
                    <a:pt x="9317" y="4304"/>
                    <a:pt x="10169" y="5233"/>
                    <a:pt x="10933" y="6231"/>
                  </a:cubicBezTo>
                  <a:cubicBezTo>
                    <a:pt x="11079" y="6439"/>
                    <a:pt x="11243" y="6633"/>
                    <a:pt x="11392" y="6839"/>
                  </a:cubicBezTo>
                  <a:cubicBezTo>
                    <a:pt x="11472" y="6934"/>
                    <a:pt x="11527" y="7059"/>
                    <a:pt x="11633" y="7126"/>
                  </a:cubicBezTo>
                  <a:cubicBezTo>
                    <a:pt x="11896" y="7184"/>
                    <a:pt x="12162" y="7237"/>
                    <a:pt x="12430" y="7265"/>
                  </a:cubicBezTo>
                  <a:cubicBezTo>
                    <a:pt x="12639" y="7289"/>
                    <a:pt x="12770" y="7096"/>
                    <a:pt x="12923" y="6989"/>
                  </a:cubicBezTo>
                  <a:cubicBezTo>
                    <a:pt x="12920" y="7148"/>
                    <a:pt x="12913" y="7306"/>
                    <a:pt x="12914" y="7465"/>
                  </a:cubicBezTo>
                  <a:cubicBezTo>
                    <a:pt x="12907" y="7784"/>
                    <a:pt x="12925" y="8103"/>
                    <a:pt x="12922" y="8423"/>
                  </a:cubicBezTo>
                  <a:cubicBezTo>
                    <a:pt x="12703" y="8274"/>
                    <a:pt x="12490" y="8111"/>
                    <a:pt x="12241" y="8012"/>
                  </a:cubicBezTo>
                  <a:cubicBezTo>
                    <a:pt x="12460" y="8376"/>
                    <a:pt x="12704" y="8726"/>
                    <a:pt x="12918" y="9093"/>
                  </a:cubicBezTo>
                  <a:cubicBezTo>
                    <a:pt x="13019" y="9265"/>
                    <a:pt x="13122" y="9436"/>
                    <a:pt x="13221" y="9609"/>
                  </a:cubicBezTo>
                  <a:cubicBezTo>
                    <a:pt x="13685" y="10420"/>
                    <a:pt x="14104" y="11258"/>
                    <a:pt x="14456" y="12124"/>
                  </a:cubicBezTo>
                  <a:cubicBezTo>
                    <a:pt x="14569" y="11977"/>
                    <a:pt x="14595" y="11792"/>
                    <a:pt x="14644" y="11619"/>
                  </a:cubicBezTo>
                  <a:cubicBezTo>
                    <a:pt x="14878" y="10774"/>
                    <a:pt x="15123" y="9931"/>
                    <a:pt x="15354" y="9085"/>
                  </a:cubicBezTo>
                  <a:cubicBezTo>
                    <a:pt x="15452" y="8701"/>
                    <a:pt x="15571" y="8322"/>
                    <a:pt x="15635" y="7931"/>
                  </a:cubicBezTo>
                  <a:cubicBezTo>
                    <a:pt x="16015" y="7651"/>
                    <a:pt x="16396" y="7374"/>
                    <a:pt x="16780" y="7100"/>
                  </a:cubicBezTo>
                  <a:cubicBezTo>
                    <a:pt x="17172" y="7131"/>
                    <a:pt x="17567" y="7113"/>
                    <a:pt x="17961" y="7130"/>
                  </a:cubicBezTo>
                  <a:cubicBezTo>
                    <a:pt x="18585" y="8805"/>
                    <a:pt x="19119" y="10513"/>
                    <a:pt x="19776" y="12176"/>
                  </a:cubicBezTo>
                  <a:cubicBezTo>
                    <a:pt x="19856" y="12392"/>
                    <a:pt x="20019" y="12567"/>
                    <a:pt x="20222" y="12672"/>
                  </a:cubicBezTo>
                  <a:cubicBezTo>
                    <a:pt x="19582" y="12649"/>
                    <a:pt x="18941" y="12673"/>
                    <a:pt x="18301" y="12660"/>
                  </a:cubicBezTo>
                  <a:cubicBezTo>
                    <a:pt x="17866" y="12644"/>
                    <a:pt x="17431" y="12664"/>
                    <a:pt x="16996" y="12648"/>
                  </a:cubicBezTo>
                  <a:cubicBezTo>
                    <a:pt x="17151" y="12461"/>
                    <a:pt x="17403" y="12311"/>
                    <a:pt x="17419" y="12046"/>
                  </a:cubicBezTo>
                  <a:cubicBezTo>
                    <a:pt x="17403" y="11809"/>
                    <a:pt x="17305" y="11589"/>
                    <a:pt x="17231" y="11367"/>
                  </a:cubicBezTo>
                  <a:cubicBezTo>
                    <a:pt x="16642" y="11367"/>
                    <a:pt x="16053" y="11362"/>
                    <a:pt x="15465" y="11370"/>
                  </a:cubicBezTo>
                  <a:cubicBezTo>
                    <a:pt x="15355" y="11652"/>
                    <a:pt x="15284" y="11970"/>
                    <a:pt x="15379" y="12268"/>
                  </a:cubicBezTo>
                  <a:cubicBezTo>
                    <a:pt x="15420" y="12417"/>
                    <a:pt x="15521" y="12538"/>
                    <a:pt x="15631" y="12643"/>
                  </a:cubicBezTo>
                  <a:cubicBezTo>
                    <a:pt x="15300" y="12648"/>
                    <a:pt x="14969" y="12641"/>
                    <a:pt x="14638" y="12647"/>
                  </a:cubicBezTo>
                  <a:cubicBezTo>
                    <a:pt x="14898" y="13473"/>
                    <a:pt x="15108" y="14318"/>
                    <a:pt x="15195" y="15181"/>
                  </a:cubicBezTo>
                  <a:cubicBezTo>
                    <a:pt x="15262" y="15883"/>
                    <a:pt x="15266" y="16615"/>
                    <a:pt x="15016" y="17284"/>
                  </a:cubicBezTo>
                  <a:cubicBezTo>
                    <a:pt x="14854" y="17723"/>
                    <a:pt x="14532" y="18112"/>
                    <a:pt x="14096" y="18298"/>
                  </a:cubicBezTo>
                  <a:cubicBezTo>
                    <a:pt x="13531" y="18546"/>
                    <a:pt x="12889" y="18498"/>
                    <a:pt x="12298" y="18380"/>
                  </a:cubicBezTo>
                  <a:cubicBezTo>
                    <a:pt x="11749" y="18266"/>
                    <a:pt x="11220" y="18077"/>
                    <a:pt x="10704" y="17863"/>
                  </a:cubicBezTo>
                  <a:cubicBezTo>
                    <a:pt x="10634" y="17837"/>
                    <a:pt x="10577" y="17788"/>
                    <a:pt x="10530" y="17732"/>
                  </a:cubicBezTo>
                  <a:cubicBezTo>
                    <a:pt x="10818" y="17817"/>
                    <a:pt x="11090" y="17949"/>
                    <a:pt x="11378" y="18034"/>
                  </a:cubicBezTo>
                  <a:cubicBezTo>
                    <a:pt x="12030" y="18238"/>
                    <a:pt x="12725" y="18392"/>
                    <a:pt x="13408" y="18274"/>
                  </a:cubicBezTo>
                  <a:cubicBezTo>
                    <a:pt x="13857" y="18199"/>
                    <a:pt x="14285" y="17962"/>
                    <a:pt x="14550" y="17586"/>
                  </a:cubicBezTo>
                  <a:cubicBezTo>
                    <a:pt x="14924" y="17069"/>
                    <a:pt x="15011" y="16408"/>
                    <a:pt x="15013" y="15785"/>
                  </a:cubicBezTo>
                  <a:cubicBezTo>
                    <a:pt x="14992" y="14710"/>
                    <a:pt x="14716" y="13659"/>
                    <a:pt x="14364" y="12649"/>
                  </a:cubicBezTo>
                  <a:cubicBezTo>
                    <a:pt x="14199" y="12645"/>
                    <a:pt x="14033" y="12638"/>
                    <a:pt x="13868" y="12633"/>
                  </a:cubicBezTo>
                  <a:cubicBezTo>
                    <a:pt x="13993" y="12531"/>
                    <a:pt x="14121" y="12432"/>
                    <a:pt x="14243" y="12327"/>
                  </a:cubicBezTo>
                  <a:cubicBezTo>
                    <a:pt x="13907" y="11434"/>
                    <a:pt x="13491" y="10572"/>
                    <a:pt x="13024" y="9740"/>
                  </a:cubicBezTo>
                  <a:cubicBezTo>
                    <a:pt x="12926" y="9566"/>
                    <a:pt x="12824" y="9394"/>
                    <a:pt x="12722" y="9223"/>
                  </a:cubicBezTo>
                  <a:cubicBezTo>
                    <a:pt x="12443" y="8762"/>
                    <a:pt x="12145" y="8312"/>
                    <a:pt x="11837" y="7870"/>
                  </a:cubicBezTo>
                  <a:cubicBezTo>
                    <a:pt x="11512" y="7742"/>
                    <a:pt x="11138" y="7739"/>
                    <a:pt x="10806" y="7842"/>
                  </a:cubicBezTo>
                  <a:cubicBezTo>
                    <a:pt x="10585" y="7910"/>
                    <a:pt x="10351" y="8095"/>
                    <a:pt x="10403" y="8354"/>
                  </a:cubicBezTo>
                  <a:cubicBezTo>
                    <a:pt x="10455" y="8471"/>
                    <a:pt x="10536" y="8575"/>
                    <a:pt x="10642" y="8648"/>
                  </a:cubicBezTo>
                  <a:cubicBezTo>
                    <a:pt x="10913" y="8848"/>
                    <a:pt x="11251" y="8911"/>
                    <a:pt x="11557" y="9036"/>
                  </a:cubicBezTo>
                  <a:cubicBezTo>
                    <a:pt x="11841" y="9151"/>
                    <a:pt x="12124" y="9279"/>
                    <a:pt x="12374" y="9458"/>
                  </a:cubicBezTo>
                  <a:cubicBezTo>
                    <a:pt x="11748" y="9870"/>
                    <a:pt x="11119" y="10276"/>
                    <a:pt x="10484" y="10672"/>
                  </a:cubicBezTo>
                  <a:cubicBezTo>
                    <a:pt x="10135" y="10500"/>
                    <a:pt x="9739" y="10419"/>
                    <a:pt x="9427" y="10179"/>
                  </a:cubicBezTo>
                  <a:cubicBezTo>
                    <a:pt x="9021" y="9877"/>
                    <a:pt x="8772" y="9387"/>
                    <a:pt x="8741" y="8885"/>
                  </a:cubicBezTo>
                  <a:cubicBezTo>
                    <a:pt x="8720" y="8443"/>
                    <a:pt x="8869" y="7988"/>
                    <a:pt x="9178" y="7666"/>
                  </a:cubicBezTo>
                  <a:cubicBezTo>
                    <a:pt x="9541" y="7279"/>
                    <a:pt x="10074" y="7099"/>
                    <a:pt x="10594" y="7066"/>
                  </a:cubicBezTo>
                  <a:cubicBezTo>
                    <a:pt x="10811" y="7046"/>
                    <a:pt x="11029" y="7064"/>
                    <a:pt x="11247" y="7070"/>
                  </a:cubicBezTo>
                  <a:cubicBezTo>
                    <a:pt x="11065" y="6815"/>
                    <a:pt x="10869" y="6570"/>
                    <a:pt x="10668" y="6330"/>
                  </a:cubicBezTo>
                  <a:cubicBezTo>
                    <a:pt x="9437" y="4841"/>
                    <a:pt x="8091" y="3435"/>
                    <a:pt x="6562" y="2249"/>
                  </a:cubicBezTo>
                  <a:cubicBezTo>
                    <a:pt x="5662" y="1571"/>
                    <a:pt x="4692" y="959"/>
                    <a:pt x="3617" y="601"/>
                  </a:cubicBezTo>
                  <a:cubicBezTo>
                    <a:pt x="2970" y="399"/>
                    <a:pt x="2253" y="278"/>
                    <a:pt x="1599" y="513"/>
                  </a:cubicBezTo>
                  <a:cubicBezTo>
                    <a:pt x="1091" y="689"/>
                    <a:pt x="702" y="1122"/>
                    <a:pt x="523" y="1622"/>
                  </a:cubicBezTo>
                  <a:cubicBezTo>
                    <a:pt x="249" y="2368"/>
                    <a:pt x="290" y="3185"/>
                    <a:pt x="405" y="3958"/>
                  </a:cubicBezTo>
                  <a:cubicBezTo>
                    <a:pt x="586" y="5079"/>
                    <a:pt x="957" y="6159"/>
                    <a:pt x="1394" y="7204"/>
                  </a:cubicBezTo>
                  <a:cubicBezTo>
                    <a:pt x="1686" y="7901"/>
                    <a:pt x="2011" y="8586"/>
                    <a:pt x="2375" y="9249"/>
                  </a:cubicBezTo>
                  <a:cubicBezTo>
                    <a:pt x="2277" y="9281"/>
                    <a:pt x="2179" y="9312"/>
                    <a:pt x="2082" y="9345"/>
                  </a:cubicBezTo>
                  <a:cubicBezTo>
                    <a:pt x="1612" y="8505"/>
                    <a:pt x="1166" y="7647"/>
                    <a:pt x="824" y="6746"/>
                  </a:cubicBezTo>
                  <a:cubicBezTo>
                    <a:pt x="381" y="5587"/>
                    <a:pt x="53" y="4367"/>
                    <a:pt x="13" y="3120"/>
                  </a:cubicBezTo>
                  <a:cubicBezTo>
                    <a:pt x="0" y="2563"/>
                    <a:pt x="50" y="1996"/>
                    <a:pt x="237" y="1468"/>
                  </a:cubicBezTo>
                  <a:cubicBezTo>
                    <a:pt x="397" y="1012"/>
                    <a:pt x="684" y="584"/>
                    <a:pt x="1106" y="334"/>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3" name="Freeform 31"/>
            <p:cNvSpPr>
              <a:spLocks noChangeAspect="1"/>
            </p:cNvSpPr>
            <p:nvPr/>
          </p:nvSpPr>
          <p:spPr bwMode="auto">
            <a:xfrm>
              <a:off x="2085975" y="3344863"/>
              <a:ext cx="1116013" cy="960437"/>
            </a:xfrm>
            <a:custGeom>
              <a:avLst/>
              <a:gdLst>
                <a:gd name="T0" fmla="*/ 1350 w 10419"/>
                <a:gd name="T1" fmla="*/ 235 h 8971"/>
                <a:gd name="T2" fmla="*/ 3368 w 10419"/>
                <a:gd name="T3" fmla="*/ 323 h 8971"/>
                <a:gd name="T4" fmla="*/ 6313 w 10419"/>
                <a:gd name="T5" fmla="*/ 1971 h 8971"/>
                <a:gd name="T6" fmla="*/ 10419 w 10419"/>
                <a:gd name="T7" fmla="*/ 6052 h 8971"/>
                <a:gd name="T8" fmla="*/ 6359 w 10419"/>
                <a:gd name="T9" fmla="*/ 7534 h 8971"/>
                <a:gd name="T10" fmla="*/ 5873 w 10419"/>
                <a:gd name="T11" fmla="*/ 7710 h 8971"/>
                <a:gd name="T12" fmla="*/ 5531 w 10419"/>
                <a:gd name="T13" fmla="*/ 6770 h 8971"/>
                <a:gd name="T14" fmla="*/ 2786 w 10419"/>
                <a:gd name="T15" fmla="*/ 6762 h 8971"/>
                <a:gd name="T16" fmla="*/ 3221 w 10419"/>
                <a:gd name="T17" fmla="*/ 7318 h 8971"/>
                <a:gd name="T18" fmla="*/ 3221 w 10419"/>
                <a:gd name="T19" fmla="*/ 7567 h 8971"/>
                <a:gd name="T20" fmla="*/ 2936 w 10419"/>
                <a:gd name="T21" fmla="*/ 8696 h 8971"/>
                <a:gd name="T22" fmla="*/ 2126 w 10419"/>
                <a:gd name="T23" fmla="*/ 8971 h 8971"/>
                <a:gd name="T24" fmla="*/ 1145 w 10419"/>
                <a:gd name="T25" fmla="*/ 6926 h 8971"/>
                <a:gd name="T26" fmla="*/ 156 w 10419"/>
                <a:gd name="T27" fmla="*/ 3680 h 8971"/>
                <a:gd name="T28" fmla="*/ 274 w 10419"/>
                <a:gd name="T29" fmla="*/ 1344 h 8971"/>
                <a:gd name="T30" fmla="*/ 1350 w 10419"/>
                <a:gd name="T31" fmla="*/ 235 h 8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19" h="8971">
                  <a:moveTo>
                    <a:pt x="1350" y="235"/>
                  </a:moveTo>
                  <a:cubicBezTo>
                    <a:pt x="2004" y="0"/>
                    <a:pt x="2721" y="121"/>
                    <a:pt x="3368" y="323"/>
                  </a:cubicBezTo>
                  <a:cubicBezTo>
                    <a:pt x="4443" y="681"/>
                    <a:pt x="5413" y="1293"/>
                    <a:pt x="6313" y="1971"/>
                  </a:cubicBezTo>
                  <a:cubicBezTo>
                    <a:pt x="7842" y="3157"/>
                    <a:pt x="9188" y="4563"/>
                    <a:pt x="10419" y="6052"/>
                  </a:cubicBezTo>
                  <a:cubicBezTo>
                    <a:pt x="9077" y="6577"/>
                    <a:pt x="7720" y="7062"/>
                    <a:pt x="6359" y="7534"/>
                  </a:cubicBezTo>
                  <a:cubicBezTo>
                    <a:pt x="6196" y="7591"/>
                    <a:pt x="6033" y="7645"/>
                    <a:pt x="5873" y="7710"/>
                  </a:cubicBezTo>
                  <a:cubicBezTo>
                    <a:pt x="5763" y="7396"/>
                    <a:pt x="5647" y="7083"/>
                    <a:pt x="5531" y="6770"/>
                  </a:cubicBezTo>
                  <a:cubicBezTo>
                    <a:pt x="4616" y="6772"/>
                    <a:pt x="3701" y="6751"/>
                    <a:pt x="2786" y="6762"/>
                  </a:cubicBezTo>
                  <a:cubicBezTo>
                    <a:pt x="2935" y="6943"/>
                    <a:pt x="3114" y="7106"/>
                    <a:pt x="3221" y="7318"/>
                  </a:cubicBezTo>
                  <a:cubicBezTo>
                    <a:pt x="3267" y="7396"/>
                    <a:pt x="3236" y="7486"/>
                    <a:pt x="3221" y="7567"/>
                  </a:cubicBezTo>
                  <a:cubicBezTo>
                    <a:pt x="3135" y="7945"/>
                    <a:pt x="3038" y="8321"/>
                    <a:pt x="2936" y="8696"/>
                  </a:cubicBezTo>
                  <a:cubicBezTo>
                    <a:pt x="2665" y="8784"/>
                    <a:pt x="2397" y="8884"/>
                    <a:pt x="2126" y="8971"/>
                  </a:cubicBezTo>
                  <a:cubicBezTo>
                    <a:pt x="1762" y="8308"/>
                    <a:pt x="1437" y="7623"/>
                    <a:pt x="1145" y="6926"/>
                  </a:cubicBezTo>
                  <a:cubicBezTo>
                    <a:pt x="708" y="5881"/>
                    <a:pt x="337" y="4801"/>
                    <a:pt x="156" y="3680"/>
                  </a:cubicBezTo>
                  <a:cubicBezTo>
                    <a:pt x="41" y="2907"/>
                    <a:pt x="0" y="2090"/>
                    <a:pt x="274" y="1344"/>
                  </a:cubicBezTo>
                  <a:cubicBezTo>
                    <a:pt x="453" y="844"/>
                    <a:pt x="842" y="411"/>
                    <a:pt x="1350" y="235"/>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1E59A6"/>
                  </a:solidFill>
                  <a:prstDash val="solid"/>
                  <a:miter lim="800000"/>
                  <a:headEnd/>
                  <a:tailEnd/>
                </a14:hiddenLine>
              </a:ext>
            </a:extLst>
          </p:spPr>
          <p:txBody>
            <a:bodyPr/>
            <a:lstStyle/>
            <a:p>
              <a:endParaRPr lang="en-US"/>
            </a:p>
          </p:txBody>
        </p:sp>
        <p:sp>
          <p:nvSpPr>
            <p:cNvPr id="34" name="Freeform 32"/>
            <p:cNvSpPr>
              <a:spLocks noChangeAspect="1"/>
            </p:cNvSpPr>
            <p:nvPr/>
          </p:nvSpPr>
          <p:spPr bwMode="auto">
            <a:xfrm>
              <a:off x="2085975" y="3344863"/>
              <a:ext cx="1116013" cy="960437"/>
            </a:xfrm>
            <a:custGeom>
              <a:avLst/>
              <a:gdLst>
                <a:gd name="T0" fmla="*/ 1350 w 10419"/>
                <a:gd name="T1" fmla="*/ 235 h 8971"/>
                <a:gd name="T2" fmla="*/ 3368 w 10419"/>
                <a:gd name="T3" fmla="*/ 323 h 8971"/>
                <a:gd name="T4" fmla="*/ 6313 w 10419"/>
                <a:gd name="T5" fmla="*/ 1971 h 8971"/>
                <a:gd name="T6" fmla="*/ 10419 w 10419"/>
                <a:gd name="T7" fmla="*/ 6052 h 8971"/>
                <a:gd name="T8" fmla="*/ 6359 w 10419"/>
                <a:gd name="T9" fmla="*/ 7534 h 8971"/>
                <a:gd name="T10" fmla="*/ 5873 w 10419"/>
                <a:gd name="T11" fmla="*/ 7710 h 8971"/>
                <a:gd name="T12" fmla="*/ 5531 w 10419"/>
                <a:gd name="T13" fmla="*/ 6770 h 8971"/>
                <a:gd name="T14" fmla="*/ 2786 w 10419"/>
                <a:gd name="T15" fmla="*/ 6762 h 8971"/>
                <a:gd name="T16" fmla="*/ 3221 w 10419"/>
                <a:gd name="T17" fmla="*/ 7318 h 8971"/>
                <a:gd name="T18" fmla="*/ 3221 w 10419"/>
                <a:gd name="T19" fmla="*/ 7567 h 8971"/>
                <a:gd name="T20" fmla="*/ 2936 w 10419"/>
                <a:gd name="T21" fmla="*/ 8696 h 8971"/>
                <a:gd name="T22" fmla="*/ 2126 w 10419"/>
                <a:gd name="T23" fmla="*/ 8971 h 8971"/>
                <a:gd name="T24" fmla="*/ 1145 w 10419"/>
                <a:gd name="T25" fmla="*/ 6926 h 8971"/>
                <a:gd name="T26" fmla="*/ 156 w 10419"/>
                <a:gd name="T27" fmla="*/ 3680 h 8971"/>
                <a:gd name="T28" fmla="*/ 274 w 10419"/>
                <a:gd name="T29" fmla="*/ 1344 h 8971"/>
                <a:gd name="T30" fmla="*/ 1350 w 10419"/>
                <a:gd name="T31" fmla="*/ 235 h 8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19" h="8971">
                  <a:moveTo>
                    <a:pt x="1350" y="235"/>
                  </a:moveTo>
                  <a:cubicBezTo>
                    <a:pt x="2004" y="0"/>
                    <a:pt x="2721" y="121"/>
                    <a:pt x="3368" y="323"/>
                  </a:cubicBezTo>
                  <a:cubicBezTo>
                    <a:pt x="4443" y="681"/>
                    <a:pt x="5413" y="1293"/>
                    <a:pt x="6313" y="1971"/>
                  </a:cubicBezTo>
                  <a:cubicBezTo>
                    <a:pt x="7842" y="3157"/>
                    <a:pt x="9188" y="4563"/>
                    <a:pt x="10419" y="6052"/>
                  </a:cubicBezTo>
                  <a:cubicBezTo>
                    <a:pt x="9077" y="6577"/>
                    <a:pt x="7720" y="7062"/>
                    <a:pt x="6359" y="7534"/>
                  </a:cubicBezTo>
                  <a:cubicBezTo>
                    <a:pt x="6196" y="7591"/>
                    <a:pt x="6033" y="7645"/>
                    <a:pt x="5873" y="7710"/>
                  </a:cubicBezTo>
                  <a:cubicBezTo>
                    <a:pt x="5763" y="7396"/>
                    <a:pt x="5647" y="7083"/>
                    <a:pt x="5531" y="6770"/>
                  </a:cubicBezTo>
                  <a:cubicBezTo>
                    <a:pt x="4616" y="6772"/>
                    <a:pt x="3701" y="6751"/>
                    <a:pt x="2786" y="6762"/>
                  </a:cubicBezTo>
                  <a:cubicBezTo>
                    <a:pt x="2935" y="6943"/>
                    <a:pt x="3114" y="7106"/>
                    <a:pt x="3221" y="7318"/>
                  </a:cubicBezTo>
                  <a:cubicBezTo>
                    <a:pt x="3267" y="7396"/>
                    <a:pt x="3236" y="7486"/>
                    <a:pt x="3221" y="7567"/>
                  </a:cubicBezTo>
                  <a:cubicBezTo>
                    <a:pt x="3135" y="7945"/>
                    <a:pt x="3038" y="8321"/>
                    <a:pt x="2936" y="8696"/>
                  </a:cubicBezTo>
                  <a:cubicBezTo>
                    <a:pt x="2665" y="8784"/>
                    <a:pt x="2397" y="8884"/>
                    <a:pt x="2126" y="8971"/>
                  </a:cubicBezTo>
                  <a:cubicBezTo>
                    <a:pt x="1762" y="8308"/>
                    <a:pt x="1437" y="7623"/>
                    <a:pt x="1145" y="6926"/>
                  </a:cubicBezTo>
                  <a:cubicBezTo>
                    <a:pt x="708" y="5881"/>
                    <a:pt x="337" y="4801"/>
                    <a:pt x="156" y="3680"/>
                  </a:cubicBezTo>
                  <a:cubicBezTo>
                    <a:pt x="41" y="2907"/>
                    <a:pt x="0" y="2090"/>
                    <a:pt x="274" y="1344"/>
                  </a:cubicBezTo>
                  <a:cubicBezTo>
                    <a:pt x="453" y="844"/>
                    <a:pt x="842" y="411"/>
                    <a:pt x="1350" y="235"/>
                  </a:cubicBezTo>
                  <a:close/>
                </a:path>
              </a:pathLst>
            </a:custGeom>
            <a:solidFill>
              <a:srgbClr val="1E59A6"/>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5" name="Freeform 33"/>
            <p:cNvSpPr>
              <a:spLocks noChangeAspect="1"/>
            </p:cNvSpPr>
            <p:nvPr/>
          </p:nvSpPr>
          <p:spPr bwMode="auto">
            <a:xfrm>
              <a:off x="3140075" y="3419475"/>
              <a:ext cx="39688" cy="41275"/>
            </a:xfrm>
            <a:custGeom>
              <a:avLst/>
              <a:gdLst>
                <a:gd name="T0" fmla="*/ 127 w 371"/>
                <a:gd name="T1" fmla="*/ 50 h 380"/>
                <a:gd name="T2" fmla="*/ 325 w 371"/>
                <a:gd name="T3" fmla="*/ 247 h 380"/>
                <a:gd name="T4" fmla="*/ 109 w 371"/>
                <a:gd name="T5" fmla="*/ 332 h 380"/>
                <a:gd name="T6" fmla="*/ 127 w 371"/>
                <a:gd name="T7" fmla="*/ 50 h 380"/>
              </a:gdLst>
              <a:ahLst/>
              <a:cxnLst>
                <a:cxn ang="0">
                  <a:pos x="T0" y="T1"/>
                </a:cxn>
                <a:cxn ang="0">
                  <a:pos x="T2" y="T3"/>
                </a:cxn>
                <a:cxn ang="0">
                  <a:pos x="T4" y="T5"/>
                </a:cxn>
                <a:cxn ang="0">
                  <a:pos x="T6" y="T7"/>
                </a:cxn>
              </a:cxnLst>
              <a:rect l="0" t="0" r="r" b="b"/>
              <a:pathLst>
                <a:path w="371" h="380">
                  <a:moveTo>
                    <a:pt x="127" y="50"/>
                  </a:moveTo>
                  <a:cubicBezTo>
                    <a:pt x="245" y="0"/>
                    <a:pt x="371" y="130"/>
                    <a:pt x="325" y="247"/>
                  </a:cubicBezTo>
                  <a:cubicBezTo>
                    <a:pt x="299" y="335"/>
                    <a:pt x="189" y="380"/>
                    <a:pt x="109" y="332"/>
                  </a:cubicBezTo>
                  <a:cubicBezTo>
                    <a:pt x="0" y="279"/>
                    <a:pt x="10" y="89"/>
                    <a:pt x="127" y="5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36" name="Freeform 34"/>
            <p:cNvSpPr>
              <a:spLocks noChangeAspect="1"/>
            </p:cNvSpPr>
            <p:nvPr/>
          </p:nvSpPr>
          <p:spPr bwMode="auto">
            <a:xfrm>
              <a:off x="3140075" y="3419475"/>
              <a:ext cx="39688" cy="41275"/>
            </a:xfrm>
            <a:custGeom>
              <a:avLst/>
              <a:gdLst>
                <a:gd name="T0" fmla="*/ 127 w 371"/>
                <a:gd name="T1" fmla="*/ 50 h 380"/>
                <a:gd name="T2" fmla="*/ 325 w 371"/>
                <a:gd name="T3" fmla="*/ 247 h 380"/>
                <a:gd name="T4" fmla="*/ 109 w 371"/>
                <a:gd name="T5" fmla="*/ 332 h 380"/>
                <a:gd name="T6" fmla="*/ 127 w 371"/>
                <a:gd name="T7" fmla="*/ 50 h 380"/>
              </a:gdLst>
              <a:ahLst/>
              <a:cxnLst>
                <a:cxn ang="0">
                  <a:pos x="T0" y="T1"/>
                </a:cxn>
                <a:cxn ang="0">
                  <a:pos x="T2" y="T3"/>
                </a:cxn>
                <a:cxn ang="0">
                  <a:pos x="T4" y="T5"/>
                </a:cxn>
                <a:cxn ang="0">
                  <a:pos x="T6" y="T7"/>
                </a:cxn>
              </a:cxnLst>
              <a:rect l="0" t="0" r="r" b="b"/>
              <a:pathLst>
                <a:path w="371" h="380">
                  <a:moveTo>
                    <a:pt x="127" y="50"/>
                  </a:moveTo>
                  <a:cubicBezTo>
                    <a:pt x="245" y="0"/>
                    <a:pt x="371" y="130"/>
                    <a:pt x="325" y="247"/>
                  </a:cubicBezTo>
                  <a:cubicBezTo>
                    <a:pt x="299" y="335"/>
                    <a:pt x="189" y="380"/>
                    <a:pt x="109" y="332"/>
                  </a:cubicBezTo>
                  <a:cubicBezTo>
                    <a:pt x="0" y="279"/>
                    <a:pt x="10" y="89"/>
                    <a:pt x="127" y="50"/>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7" name="Freeform 35"/>
            <p:cNvSpPr>
              <a:spLocks noChangeAspect="1"/>
            </p:cNvSpPr>
            <p:nvPr/>
          </p:nvSpPr>
          <p:spPr bwMode="auto">
            <a:xfrm>
              <a:off x="2373313" y="3505200"/>
              <a:ext cx="119062" cy="119063"/>
            </a:xfrm>
            <a:custGeom>
              <a:avLst/>
              <a:gdLst>
                <a:gd name="T0" fmla="*/ 552 w 1107"/>
                <a:gd name="T1" fmla="*/ 0 h 1116"/>
                <a:gd name="T2" fmla="*/ 597 w 1107"/>
                <a:gd name="T3" fmla="*/ 344 h 1116"/>
                <a:gd name="T4" fmla="*/ 765 w 1107"/>
                <a:gd name="T5" fmla="*/ 515 h 1116"/>
                <a:gd name="T6" fmla="*/ 1107 w 1107"/>
                <a:gd name="T7" fmla="*/ 557 h 1116"/>
                <a:gd name="T8" fmla="*/ 756 w 1107"/>
                <a:gd name="T9" fmla="*/ 614 h 1116"/>
                <a:gd name="T10" fmla="*/ 614 w 1107"/>
                <a:gd name="T11" fmla="*/ 766 h 1116"/>
                <a:gd name="T12" fmla="*/ 551 w 1107"/>
                <a:gd name="T13" fmla="*/ 1116 h 1116"/>
                <a:gd name="T14" fmla="*/ 441 w 1107"/>
                <a:gd name="T15" fmla="*/ 705 h 1116"/>
                <a:gd name="T16" fmla="*/ 0 w 1107"/>
                <a:gd name="T17" fmla="*/ 557 h 1116"/>
                <a:gd name="T18" fmla="*/ 343 w 1107"/>
                <a:gd name="T19" fmla="*/ 516 h 1116"/>
                <a:gd name="T20" fmla="*/ 498 w 1107"/>
                <a:gd name="T21" fmla="*/ 354 h 1116"/>
                <a:gd name="T22" fmla="*/ 552 w 1107"/>
                <a:gd name="T2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07" h="1116">
                  <a:moveTo>
                    <a:pt x="552" y="0"/>
                  </a:moveTo>
                  <a:cubicBezTo>
                    <a:pt x="575" y="114"/>
                    <a:pt x="575" y="230"/>
                    <a:pt x="597" y="344"/>
                  </a:cubicBezTo>
                  <a:cubicBezTo>
                    <a:pt x="644" y="409"/>
                    <a:pt x="702" y="466"/>
                    <a:pt x="765" y="515"/>
                  </a:cubicBezTo>
                  <a:cubicBezTo>
                    <a:pt x="878" y="535"/>
                    <a:pt x="994" y="536"/>
                    <a:pt x="1107" y="557"/>
                  </a:cubicBezTo>
                  <a:cubicBezTo>
                    <a:pt x="991" y="580"/>
                    <a:pt x="871" y="581"/>
                    <a:pt x="756" y="614"/>
                  </a:cubicBezTo>
                  <a:cubicBezTo>
                    <a:pt x="702" y="658"/>
                    <a:pt x="658" y="712"/>
                    <a:pt x="614" y="766"/>
                  </a:cubicBezTo>
                  <a:cubicBezTo>
                    <a:pt x="574" y="878"/>
                    <a:pt x="591" y="1003"/>
                    <a:pt x="551" y="1116"/>
                  </a:cubicBezTo>
                  <a:cubicBezTo>
                    <a:pt x="513" y="980"/>
                    <a:pt x="567" y="803"/>
                    <a:pt x="441" y="705"/>
                  </a:cubicBezTo>
                  <a:cubicBezTo>
                    <a:pt x="343" y="556"/>
                    <a:pt x="148" y="605"/>
                    <a:pt x="0" y="557"/>
                  </a:cubicBezTo>
                  <a:cubicBezTo>
                    <a:pt x="114" y="543"/>
                    <a:pt x="230" y="543"/>
                    <a:pt x="343" y="516"/>
                  </a:cubicBezTo>
                  <a:cubicBezTo>
                    <a:pt x="400" y="468"/>
                    <a:pt x="451" y="412"/>
                    <a:pt x="498" y="354"/>
                  </a:cubicBezTo>
                  <a:cubicBezTo>
                    <a:pt x="533" y="240"/>
                    <a:pt x="528" y="117"/>
                    <a:pt x="552"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38" name="Freeform 36"/>
            <p:cNvSpPr>
              <a:spLocks noChangeAspect="1"/>
            </p:cNvSpPr>
            <p:nvPr/>
          </p:nvSpPr>
          <p:spPr bwMode="auto">
            <a:xfrm>
              <a:off x="2373313" y="3505200"/>
              <a:ext cx="119062" cy="119063"/>
            </a:xfrm>
            <a:custGeom>
              <a:avLst/>
              <a:gdLst>
                <a:gd name="T0" fmla="*/ 552 w 1107"/>
                <a:gd name="T1" fmla="*/ 0 h 1116"/>
                <a:gd name="T2" fmla="*/ 597 w 1107"/>
                <a:gd name="T3" fmla="*/ 344 h 1116"/>
                <a:gd name="T4" fmla="*/ 765 w 1107"/>
                <a:gd name="T5" fmla="*/ 515 h 1116"/>
                <a:gd name="T6" fmla="*/ 1107 w 1107"/>
                <a:gd name="T7" fmla="*/ 557 h 1116"/>
                <a:gd name="T8" fmla="*/ 756 w 1107"/>
                <a:gd name="T9" fmla="*/ 614 h 1116"/>
                <a:gd name="T10" fmla="*/ 614 w 1107"/>
                <a:gd name="T11" fmla="*/ 766 h 1116"/>
                <a:gd name="T12" fmla="*/ 551 w 1107"/>
                <a:gd name="T13" fmla="*/ 1116 h 1116"/>
                <a:gd name="T14" fmla="*/ 441 w 1107"/>
                <a:gd name="T15" fmla="*/ 705 h 1116"/>
                <a:gd name="T16" fmla="*/ 0 w 1107"/>
                <a:gd name="T17" fmla="*/ 557 h 1116"/>
                <a:gd name="T18" fmla="*/ 343 w 1107"/>
                <a:gd name="T19" fmla="*/ 516 h 1116"/>
                <a:gd name="T20" fmla="*/ 498 w 1107"/>
                <a:gd name="T21" fmla="*/ 354 h 1116"/>
                <a:gd name="T22" fmla="*/ 552 w 1107"/>
                <a:gd name="T2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07" h="1116">
                  <a:moveTo>
                    <a:pt x="552" y="0"/>
                  </a:moveTo>
                  <a:cubicBezTo>
                    <a:pt x="575" y="114"/>
                    <a:pt x="575" y="230"/>
                    <a:pt x="597" y="344"/>
                  </a:cubicBezTo>
                  <a:cubicBezTo>
                    <a:pt x="644" y="409"/>
                    <a:pt x="702" y="466"/>
                    <a:pt x="765" y="515"/>
                  </a:cubicBezTo>
                  <a:cubicBezTo>
                    <a:pt x="878" y="535"/>
                    <a:pt x="994" y="536"/>
                    <a:pt x="1107" y="557"/>
                  </a:cubicBezTo>
                  <a:cubicBezTo>
                    <a:pt x="991" y="580"/>
                    <a:pt x="871" y="581"/>
                    <a:pt x="756" y="614"/>
                  </a:cubicBezTo>
                  <a:cubicBezTo>
                    <a:pt x="702" y="658"/>
                    <a:pt x="658" y="712"/>
                    <a:pt x="614" y="766"/>
                  </a:cubicBezTo>
                  <a:cubicBezTo>
                    <a:pt x="574" y="878"/>
                    <a:pt x="591" y="1003"/>
                    <a:pt x="551" y="1116"/>
                  </a:cubicBezTo>
                  <a:cubicBezTo>
                    <a:pt x="513" y="980"/>
                    <a:pt x="567" y="803"/>
                    <a:pt x="441" y="705"/>
                  </a:cubicBezTo>
                  <a:cubicBezTo>
                    <a:pt x="343" y="556"/>
                    <a:pt x="148" y="605"/>
                    <a:pt x="0" y="557"/>
                  </a:cubicBezTo>
                  <a:cubicBezTo>
                    <a:pt x="114" y="543"/>
                    <a:pt x="230" y="543"/>
                    <a:pt x="343" y="516"/>
                  </a:cubicBezTo>
                  <a:cubicBezTo>
                    <a:pt x="400" y="468"/>
                    <a:pt x="451" y="412"/>
                    <a:pt x="498" y="354"/>
                  </a:cubicBezTo>
                  <a:cubicBezTo>
                    <a:pt x="533" y="240"/>
                    <a:pt x="528" y="117"/>
                    <a:pt x="552" y="0"/>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9" name="Freeform 37"/>
            <p:cNvSpPr>
              <a:spLocks noChangeAspect="1"/>
            </p:cNvSpPr>
            <p:nvPr/>
          </p:nvSpPr>
          <p:spPr bwMode="auto">
            <a:xfrm>
              <a:off x="2257425" y="3522663"/>
              <a:ext cx="30163" cy="33337"/>
            </a:xfrm>
            <a:custGeom>
              <a:avLst/>
              <a:gdLst>
                <a:gd name="T0" fmla="*/ 80 w 285"/>
                <a:gd name="T1" fmla="*/ 44 h 313"/>
                <a:gd name="T2" fmla="*/ 266 w 285"/>
                <a:gd name="T3" fmla="*/ 139 h 313"/>
                <a:gd name="T4" fmla="*/ 106 w 285"/>
                <a:gd name="T5" fmla="*/ 274 h 313"/>
                <a:gd name="T6" fmla="*/ 80 w 285"/>
                <a:gd name="T7" fmla="*/ 44 h 313"/>
              </a:gdLst>
              <a:ahLst/>
              <a:cxnLst>
                <a:cxn ang="0">
                  <a:pos x="T0" y="T1"/>
                </a:cxn>
                <a:cxn ang="0">
                  <a:pos x="T2" y="T3"/>
                </a:cxn>
                <a:cxn ang="0">
                  <a:pos x="T4" y="T5"/>
                </a:cxn>
                <a:cxn ang="0">
                  <a:pos x="T6" y="T7"/>
                </a:cxn>
              </a:cxnLst>
              <a:rect l="0" t="0" r="r" b="b"/>
              <a:pathLst>
                <a:path w="285" h="313">
                  <a:moveTo>
                    <a:pt x="80" y="44"/>
                  </a:moveTo>
                  <a:cubicBezTo>
                    <a:pt x="152" y="0"/>
                    <a:pt x="268" y="49"/>
                    <a:pt x="266" y="139"/>
                  </a:cubicBezTo>
                  <a:cubicBezTo>
                    <a:pt x="285" y="226"/>
                    <a:pt x="189" y="313"/>
                    <a:pt x="106" y="274"/>
                  </a:cubicBezTo>
                  <a:cubicBezTo>
                    <a:pt x="5" y="253"/>
                    <a:pt x="0" y="89"/>
                    <a:pt x="80" y="44"/>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40" name="Freeform 38"/>
            <p:cNvSpPr>
              <a:spLocks noChangeAspect="1"/>
            </p:cNvSpPr>
            <p:nvPr/>
          </p:nvSpPr>
          <p:spPr bwMode="auto">
            <a:xfrm>
              <a:off x="2257425" y="3522663"/>
              <a:ext cx="30163" cy="33337"/>
            </a:xfrm>
            <a:custGeom>
              <a:avLst/>
              <a:gdLst>
                <a:gd name="T0" fmla="*/ 80 w 285"/>
                <a:gd name="T1" fmla="*/ 44 h 313"/>
                <a:gd name="T2" fmla="*/ 266 w 285"/>
                <a:gd name="T3" fmla="*/ 139 h 313"/>
                <a:gd name="T4" fmla="*/ 106 w 285"/>
                <a:gd name="T5" fmla="*/ 274 h 313"/>
                <a:gd name="T6" fmla="*/ 80 w 285"/>
                <a:gd name="T7" fmla="*/ 44 h 313"/>
              </a:gdLst>
              <a:ahLst/>
              <a:cxnLst>
                <a:cxn ang="0">
                  <a:pos x="T0" y="T1"/>
                </a:cxn>
                <a:cxn ang="0">
                  <a:pos x="T2" y="T3"/>
                </a:cxn>
                <a:cxn ang="0">
                  <a:pos x="T4" y="T5"/>
                </a:cxn>
                <a:cxn ang="0">
                  <a:pos x="T6" y="T7"/>
                </a:cxn>
              </a:cxnLst>
              <a:rect l="0" t="0" r="r" b="b"/>
              <a:pathLst>
                <a:path w="285" h="313">
                  <a:moveTo>
                    <a:pt x="80" y="44"/>
                  </a:moveTo>
                  <a:cubicBezTo>
                    <a:pt x="152" y="0"/>
                    <a:pt x="268" y="49"/>
                    <a:pt x="266" y="139"/>
                  </a:cubicBezTo>
                  <a:cubicBezTo>
                    <a:pt x="285" y="226"/>
                    <a:pt x="189" y="313"/>
                    <a:pt x="106" y="274"/>
                  </a:cubicBezTo>
                  <a:cubicBezTo>
                    <a:pt x="5" y="253"/>
                    <a:pt x="0" y="89"/>
                    <a:pt x="80" y="44"/>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1" name="Freeform 39"/>
            <p:cNvSpPr>
              <a:spLocks noChangeAspect="1"/>
            </p:cNvSpPr>
            <p:nvPr/>
          </p:nvSpPr>
          <p:spPr bwMode="auto">
            <a:xfrm>
              <a:off x="2311400" y="3590925"/>
              <a:ext cx="31750" cy="33338"/>
            </a:xfrm>
            <a:custGeom>
              <a:avLst/>
              <a:gdLst>
                <a:gd name="T0" fmla="*/ 101 w 286"/>
                <a:gd name="T1" fmla="*/ 38 h 322"/>
                <a:gd name="T2" fmla="*/ 272 w 286"/>
                <a:gd name="T3" fmla="*/ 167 h 322"/>
                <a:gd name="T4" fmla="*/ 72 w 286"/>
                <a:gd name="T5" fmla="*/ 257 h 322"/>
                <a:gd name="T6" fmla="*/ 101 w 286"/>
                <a:gd name="T7" fmla="*/ 38 h 322"/>
              </a:gdLst>
              <a:ahLst/>
              <a:cxnLst>
                <a:cxn ang="0">
                  <a:pos x="T0" y="T1"/>
                </a:cxn>
                <a:cxn ang="0">
                  <a:pos x="T2" y="T3"/>
                </a:cxn>
                <a:cxn ang="0">
                  <a:pos x="T4" y="T5"/>
                </a:cxn>
                <a:cxn ang="0">
                  <a:pos x="T6" y="T7"/>
                </a:cxn>
              </a:cxnLst>
              <a:rect l="0" t="0" r="r" b="b"/>
              <a:pathLst>
                <a:path w="286" h="322">
                  <a:moveTo>
                    <a:pt x="101" y="38"/>
                  </a:moveTo>
                  <a:cubicBezTo>
                    <a:pt x="184" y="0"/>
                    <a:pt x="286" y="75"/>
                    <a:pt x="272" y="167"/>
                  </a:cubicBezTo>
                  <a:cubicBezTo>
                    <a:pt x="273" y="263"/>
                    <a:pt x="143" y="322"/>
                    <a:pt x="72" y="257"/>
                  </a:cubicBezTo>
                  <a:cubicBezTo>
                    <a:pt x="0" y="202"/>
                    <a:pt x="14" y="71"/>
                    <a:pt x="101" y="38"/>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42" name="Freeform 40"/>
            <p:cNvSpPr>
              <a:spLocks noChangeAspect="1"/>
            </p:cNvSpPr>
            <p:nvPr/>
          </p:nvSpPr>
          <p:spPr bwMode="auto">
            <a:xfrm>
              <a:off x="2311400" y="3590925"/>
              <a:ext cx="31750" cy="33338"/>
            </a:xfrm>
            <a:custGeom>
              <a:avLst/>
              <a:gdLst>
                <a:gd name="T0" fmla="*/ 101 w 286"/>
                <a:gd name="T1" fmla="*/ 38 h 322"/>
                <a:gd name="T2" fmla="*/ 272 w 286"/>
                <a:gd name="T3" fmla="*/ 167 h 322"/>
                <a:gd name="T4" fmla="*/ 72 w 286"/>
                <a:gd name="T5" fmla="*/ 257 h 322"/>
                <a:gd name="T6" fmla="*/ 101 w 286"/>
                <a:gd name="T7" fmla="*/ 38 h 322"/>
              </a:gdLst>
              <a:ahLst/>
              <a:cxnLst>
                <a:cxn ang="0">
                  <a:pos x="T0" y="T1"/>
                </a:cxn>
                <a:cxn ang="0">
                  <a:pos x="T2" y="T3"/>
                </a:cxn>
                <a:cxn ang="0">
                  <a:pos x="T4" y="T5"/>
                </a:cxn>
                <a:cxn ang="0">
                  <a:pos x="T6" y="T7"/>
                </a:cxn>
              </a:cxnLst>
              <a:rect l="0" t="0" r="r" b="b"/>
              <a:pathLst>
                <a:path w="286" h="322">
                  <a:moveTo>
                    <a:pt x="101" y="38"/>
                  </a:moveTo>
                  <a:cubicBezTo>
                    <a:pt x="184" y="0"/>
                    <a:pt x="286" y="75"/>
                    <a:pt x="272" y="167"/>
                  </a:cubicBezTo>
                  <a:cubicBezTo>
                    <a:pt x="273" y="263"/>
                    <a:pt x="143" y="322"/>
                    <a:pt x="72" y="257"/>
                  </a:cubicBezTo>
                  <a:cubicBezTo>
                    <a:pt x="0" y="202"/>
                    <a:pt x="14" y="71"/>
                    <a:pt x="101" y="38"/>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 name="Freeform 41"/>
            <p:cNvSpPr>
              <a:spLocks noChangeAspect="1"/>
            </p:cNvSpPr>
            <p:nvPr/>
          </p:nvSpPr>
          <p:spPr bwMode="auto">
            <a:xfrm>
              <a:off x="1798638" y="3744913"/>
              <a:ext cx="2619375" cy="2252662"/>
            </a:xfrm>
            <a:custGeom>
              <a:avLst/>
              <a:gdLst>
                <a:gd name="T0" fmla="*/ 19215 w 24447"/>
                <a:gd name="T1" fmla="*/ 3103 h 21052"/>
                <a:gd name="T2" fmla="*/ 23032 w 24447"/>
                <a:gd name="T3" fmla="*/ 0 h 21052"/>
                <a:gd name="T4" fmla="*/ 24063 w 24447"/>
                <a:gd name="T5" fmla="*/ 8007 h 21052"/>
                <a:gd name="T6" fmla="*/ 21565 w 24447"/>
                <a:gd name="T7" fmla="*/ 14433 h 21052"/>
                <a:gd name="T8" fmla="*/ 18080 w 24447"/>
                <a:gd name="T9" fmla="*/ 18039 h 21052"/>
                <a:gd name="T10" fmla="*/ 12226 w 24447"/>
                <a:gd name="T11" fmla="*/ 20578 h 21052"/>
                <a:gd name="T12" fmla="*/ 4492 w 24447"/>
                <a:gd name="T13" fmla="*/ 19795 h 21052"/>
                <a:gd name="T14" fmla="*/ 0 w 24447"/>
                <a:gd name="T15" fmla="*/ 16924 h 21052"/>
                <a:gd name="T16" fmla="*/ 3304 w 24447"/>
                <a:gd name="T17" fmla="*/ 14198 h 21052"/>
                <a:gd name="T18" fmla="*/ 8119 w 24447"/>
                <a:gd name="T19" fmla="*/ 10641 h 21052"/>
                <a:gd name="T20" fmla="*/ 9297 w 24447"/>
                <a:gd name="T21" fmla="*/ 12062 h 21052"/>
                <a:gd name="T22" fmla="*/ 9854 w 24447"/>
                <a:gd name="T23" fmla="*/ 12367 h 21052"/>
                <a:gd name="T24" fmla="*/ 10276 w 24447"/>
                <a:gd name="T25" fmla="*/ 12067 h 21052"/>
                <a:gd name="T26" fmla="*/ 10087 w 24447"/>
                <a:gd name="T27" fmla="*/ 11661 h 21052"/>
                <a:gd name="T28" fmla="*/ 9172 w 24447"/>
                <a:gd name="T29" fmla="*/ 10918 h 21052"/>
                <a:gd name="T30" fmla="*/ 8517 w 24447"/>
                <a:gd name="T31" fmla="*/ 10364 h 21052"/>
                <a:gd name="T32" fmla="*/ 11258 w 24447"/>
                <a:gd name="T33" fmla="*/ 8521 h 21052"/>
                <a:gd name="T34" fmla="*/ 11266 w 24447"/>
                <a:gd name="T35" fmla="*/ 9034 h 21052"/>
                <a:gd name="T36" fmla="*/ 11935 w 24447"/>
                <a:gd name="T37" fmla="*/ 8519 h 21052"/>
                <a:gd name="T38" fmla="*/ 13133 w 24447"/>
                <a:gd name="T39" fmla="*/ 8789 h 21052"/>
                <a:gd name="T40" fmla="*/ 14888 w 24447"/>
                <a:gd name="T41" fmla="*/ 8425 h 21052"/>
                <a:gd name="T42" fmla="*/ 15818 w 24447"/>
                <a:gd name="T43" fmla="*/ 7517 h 21052"/>
                <a:gd name="T44" fmla="*/ 15814 w 24447"/>
                <a:gd name="T45" fmla="*/ 6532 h 21052"/>
                <a:gd name="T46" fmla="*/ 15315 w 24447"/>
                <a:gd name="T47" fmla="*/ 5832 h 21052"/>
                <a:gd name="T48" fmla="*/ 15459 w 24447"/>
                <a:gd name="T49" fmla="*/ 5743 h 21052"/>
                <a:gd name="T50" fmla="*/ 16678 w 24447"/>
                <a:gd name="T51" fmla="*/ 8330 h 21052"/>
                <a:gd name="T52" fmla="*/ 16303 w 24447"/>
                <a:gd name="T53" fmla="*/ 8636 h 21052"/>
                <a:gd name="T54" fmla="*/ 16799 w 24447"/>
                <a:gd name="T55" fmla="*/ 8652 h 21052"/>
                <a:gd name="T56" fmla="*/ 17448 w 24447"/>
                <a:gd name="T57" fmla="*/ 11788 h 21052"/>
                <a:gd name="T58" fmla="*/ 16985 w 24447"/>
                <a:gd name="T59" fmla="*/ 13589 h 21052"/>
                <a:gd name="T60" fmla="*/ 15843 w 24447"/>
                <a:gd name="T61" fmla="*/ 14277 h 21052"/>
                <a:gd name="T62" fmla="*/ 13813 w 24447"/>
                <a:gd name="T63" fmla="*/ 14037 h 21052"/>
                <a:gd name="T64" fmla="*/ 12965 w 24447"/>
                <a:gd name="T65" fmla="*/ 13735 h 21052"/>
                <a:gd name="T66" fmla="*/ 13139 w 24447"/>
                <a:gd name="T67" fmla="*/ 13866 h 21052"/>
                <a:gd name="T68" fmla="*/ 14733 w 24447"/>
                <a:gd name="T69" fmla="*/ 14383 h 21052"/>
                <a:gd name="T70" fmla="*/ 16531 w 24447"/>
                <a:gd name="T71" fmla="*/ 14301 h 21052"/>
                <a:gd name="T72" fmla="*/ 17451 w 24447"/>
                <a:gd name="T73" fmla="*/ 13287 h 21052"/>
                <a:gd name="T74" fmla="*/ 17630 w 24447"/>
                <a:gd name="T75" fmla="*/ 11184 h 21052"/>
                <a:gd name="T76" fmla="*/ 17073 w 24447"/>
                <a:gd name="T77" fmla="*/ 8650 h 21052"/>
                <a:gd name="T78" fmla="*/ 18066 w 24447"/>
                <a:gd name="T79" fmla="*/ 8646 h 21052"/>
                <a:gd name="T80" fmla="*/ 17814 w 24447"/>
                <a:gd name="T81" fmla="*/ 8271 h 21052"/>
                <a:gd name="T82" fmla="*/ 17900 w 24447"/>
                <a:gd name="T83" fmla="*/ 7373 h 21052"/>
                <a:gd name="T84" fmla="*/ 19666 w 24447"/>
                <a:gd name="T85" fmla="*/ 7370 h 21052"/>
                <a:gd name="T86" fmla="*/ 19854 w 24447"/>
                <a:gd name="T87" fmla="*/ 8049 h 21052"/>
                <a:gd name="T88" fmla="*/ 19431 w 24447"/>
                <a:gd name="T89" fmla="*/ 8651 h 21052"/>
                <a:gd name="T90" fmla="*/ 20736 w 24447"/>
                <a:gd name="T91" fmla="*/ 8663 h 21052"/>
                <a:gd name="T92" fmla="*/ 22657 w 24447"/>
                <a:gd name="T93" fmla="*/ 8675 h 21052"/>
                <a:gd name="T94" fmla="*/ 22211 w 24447"/>
                <a:gd name="T95" fmla="*/ 8179 h 21052"/>
                <a:gd name="T96" fmla="*/ 20396 w 24447"/>
                <a:gd name="T97" fmla="*/ 3133 h 21052"/>
                <a:gd name="T98" fmla="*/ 19215 w 24447"/>
                <a:gd name="T99" fmla="*/ 3103 h 2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447" h="21052">
                  <a:moveTo>
                    <a:pt x="19215" y="3103"/>
                  </a:moveTo>
                  <a:cubicBezTo>
                    <a:pt x="20526" y="2118"/>
                    <a:pt x="21817" y="1104"/>
                    <a:pt x="23032" y="0"/>
                  </a:cubicBezTo>
                  <a:cubicBezTo>
                    <a:pt x="24088" y="2512"/>
                    <a:pt x="24447" y="5310"/>
                    <a:pt x="24063" y="8007"/>
                  </a:cubicBezTo>
                  <a:cubicBezTo>
                    <a:pt x="23741" y="10304"/>
                    <a:pt x="22878" y="12522"/>
                    <a:pt x="21565" y="14433"/>
                  </a:cubicBezTo>
                  <a:cubicBezTo>
                    <a:pt x="20616" y="15819"/>
                    <a:pt x="19434" y="17045"/>
                    <a:pt x="18080" y="18039"/>
                  </a:cubicBezTo>
                  <a:cubicBezTo>
                    <a:pt x="16352" y="19310"/>
                    <a:pt x="14337" y="20193"/>
                    <a:pt x="12226" y="20578"/>
                  </a:cubicBezTo>
                  <a:cubicBezTo>
                    <a:pt x="9643" y="21052"/>
                    <a:pt x="6928" y="20781"/>
                    <a:pt x="4492" y="19795"/>
                  </a:cubicBezTo>
                  <a:cubicBezTo>
                    <a:pt x="2834" y="19128"/>
                    <a:pt x="1304" y="18147"/>
                    <a:pt x="0" y="16924"/>
                  </a:cubicBezTo>
                  <a:cubicBezTo>
                    <a:pt x="1071" y="15980"/>
                    <a:pt x="2182" y="15081"/>
                    <a:pt x="3304" y="14198"/>
                  </a:cubicBezTo>
                  <a:cubicBezTo>
                    <a:pt x="4876" y="12968"/>
                    <a:pt x="6482" y="11783"/>
                    <a:pt x="8119" y="10641"/>
                  </a:cubicBezTo>
                  <a:cubicBezTo>
                    <a:pt x="8474" y="11143"/>
                    <a:pt x="8833" y="11653"/>
                    <a:pt x="9297" y="12062"/>
                  </a:cubicBezTo>
                  <a:cubicBezTo>
                    <a:pt x="9460" y="12198"/>
                    <a:pt x="9639" y="12335"/>
                    <a:pt x="9854" y="12367"/>
                  </a:cubicBezTo>
                  <a:cubicBezTo>
                    <a:pt x="10045" y="12400"/>
                    <a:pt x="10242" y="12255"/>
                    <a:pt x="10276" y="12067"/>
                  </a:cubicBezTo>
                  <a:cubicBezTo>
                    <a:pt x="10297" y="11908"/>
                    <a:pt x="10190" y="11770"/>
                    <a:pt x="10087" y="11661"/>
                  </a:cubicBezTo>
                  <a:cubicBezTo>
                    <a:pt x="9811" y="11379"/>
                    <a:pt x="9479" y="11163"/>
                    <a:pt x="9172" y="10918"/>
                  </a:cubicBezTo>
                  <a:cubicBezTo>
                    <a:pt x="8944" y="10745"/>
                    <a:pt x="8731" y="10553"/>
                    <a:pt x="8517" y="10364"/>
                  </a:cubicBezTo>
                  <a:cubicBezTo>
                    <a:pt x="9422" y="9737"/>
                    <a:pt x="10336" y="9123"/>
                    <a:pt x="11258" y="8521"/>
                  </a:cubicBezTo>
                  <a:cubicBezTo>
                    <a:pt x="11268" y="8691"/>
                    <a:pt x="11265" y="8863"/>
                    <a:pt x="11266" y="9034"/>
                  </a:cubicBezTo>
                  <a:cubicBezTo>
                    <a:pt x="11480" y="8852"/>
                    <a:pt x="11688" y="8654"/>
                    <a:pt x="11935" y="8519"/>
                  </a:cubicBezTo>
                  <a:cubicBezTo>
                    <a:pt x="12324" y="8649"/>
                    <a:pt x="12721" y="8765"/>
                    <a:pt x="13133" y="8789"/>
                  </a:cubicBezTo>
                  <a:cubicBezTo>
                    <a:pt x="13736" y="8837"/>
                    <a:pt x="14361" y="8732"/>
                    <a:pt x="14888" y="8425"/>
                  </a:cubicBezTo>
                  <a:cubicBezTo>
                    <a:pt x="15268" y="8212"/>
                    <a:pt x="15635" y="7924"/>
                    <a:pt x="15818" y="7517"/>
                  </a:cubicBezTo>
                  <a:cubicBezTo>
                    <a:pt x="15962" y="7208"/>
                    <a:pt x="15950" y="6841"/>
                    <a:pt x="15814" y="6532"/>
                  </a:cubicBezTo>
                  <a:cubicBezTo>
                    <a:pt x="15704" y="6263"/>
                    <a:pt x="15510" y="6042"/>
                    <a:pt x="15315" y="5832"/>
                  </a:cubicBezTo>
                  <a:cubicBezTo>
                    <a:pt x="15362" y="5802"/>
                    <a:pt x="15410" y="5772"/>
                    <a:pt x="15459" y="5743"/>
                  </a:cubicBezTo>
                  <a:cubicBezTo>
                    <a:pt x="15926" y="6575"/>
                    <a:pt x="16342" y="7437"/>
                    <a:pt x="16678" y="8330"/>
                  </a:cubicBezTo>
                  <a:cubicBezTo>
                    <a:pt x="16556" y="8435"/>
                    <a:pt x="16428" y="8534"/>
                    <a:pt x="16303" y="8636"/>
                  </a:cubicBezTo>
                  <a:cubicBezTo>
                    <a:pt x="16468" y="8641"/>
                    <a:pt x="16634" y="8648"/>
                    <a:pt x="16799" y="8652"/>
                  </a:cubicBezTo>
                  <a:cubicBezTo>
                    <a:pt x="17151" y="9662"/>
                    <a:pt x="17427" y="10713"/>
                    <a:pt x="17448" y="11788"/>
                  </a:cubicBezTo>
                  <a:cubicBezTo>
                    <a:pt x="17446" y="12411"/>
                    <a:pt x="17359" y="13072"/>
                    <a:pt x="16985" y="13589"/>
                  </a:cubicBezTo>
                  <a:cubicBezTo>
                    <a:pt x="16720" y="13965"/>
                    <a:pt x="16292" y="14202"/>
                    <a:pt x="15843" y="14277"/>
                  </a:cubicBezTo>
                  <a:cubicBezTo>
                    <a:pt x="15160" y="14395"/>
                    <a:pt x="14465" y="14241"/>
                    <a:pt x="13813" y="14037"/>
                  </a:cubicBezTo>
                  <a:cubicBezTo>
                    <a:pt x="13525" y="13952"/>
                    <a:pt x="13253" y="13820"/>
                    <a:pt x="12965" y="13735"/>
                  </a:cubicBezTo>
                  <a:cubicBezTo>
                    <a:pt x="13012" y="13791"/>
                    <a:pt x="13069" y="13840"/>
                    <a:pt x="13139" y="13866"/>
                  </a:cubicBezTo>
                  <a:cubicBezTo>
                    <a:pt x="13655" y="14080"/>
                    <a:pt x="14184" y="14269"/>
                    <a:pt x="14733" y="14383"/>
                  </a:cubicBezTo>
                  <a:cubicBezTo>
                    <a:pt x="15324" y="14501"/>
                    <a:pt x="15966" y="14549"/>
                    <a:pt x="16531" y="14301"/>
                  </a:cubicBezTo>
                  <a:cubicBezTo>
                    <a:pt x="16967" y="14115"/>
                    <a:pt x="17289" y="13726"/>
                    <a:pt x="17451" y="13287"/>
                  </a:cubicBezTo>
                  <a:cubicBezTo>
                    <a:pt x="17701" y="12618"/>
                    <a:pt x="17697" y="11886"/>
                    <a:pt x="17630" y="11184"/>
                  </a:cubicBezTo>
                  <a:cubicBezTo>
                    <a:pt x="17543" y="10321"/>
                    <a:pt x="17333" y="9476"/>
                    <a:pt x="17073" y="8650"/>
                  </a:cubicBezTo>
                  <a:cubicBezTo>
                    <a:pt x="17404" y="8644"/>
                    <a:pt x="17735" y="8651"/>
                    <a:pt x="18066" y="8646"/>
                  </a:cubicBezTo>
                  <a:cubicBezTo>
                    <a:pt x="17956" y="8541"/>
                    <a:pt x="17855" y="8420"/>
                    <a:pt x="17814" y="8271"/>
                  </a:cubicBezTo>
                  <a:cubicBezTo>
                    <a:pt x="17719" y="7973"/>
                    <a:pt x="17790" y="7655"/>
                    <a:pt x="17900" y="7373"/>
                  </a:cubicBezTo>
                  <a:cubicBezTo>
                    <a:pt x="18488" y="7365"/>
                    <a:pt x="19077" y="7370"/>
                    <a:pt x="19666" y="7370"/>
                  </a:cubicBezTo>
                  <a:cubicBezTo>
                    <a:pt x="19740" y="7592"/>
                    <a:pt x="19838" y="7812"/>
                    <a:pt x="19854" y="8049"/>
                  </a:cubicBezTo>
                  <a:cubicBezTo>
                    <a:pt x="19838" y="8314"/>
                    <a:pt x="19586" y="8464"/>
                    <a:pt x="19431" y="8651"/>
                  </a:cubicBezTo>
                  <a:cubicBezTo>
                    <a:pt x="19866" y="8667"/>
                    <a:pt x="20301" y="8647"/>
                    <a:pt x="20736" y="8663"/>
                  </a:cubicBezTo>
                  <a:cubicBezTo>
                    <a:pt x="21376" y="8676"/>
                    <a:pt x="22017" y="8652"/>
                    <a:pt x="22657" y="8675"/>
                  </a:cubicBezTo>
                  <a:cubicBezTo>
                    <a:pt x="22454" y="8570"/>
                    <a:pt x="22291" y="8395"/>
                    <a:pt x="22211" y="8179"/>
                  </a:cubicBezTo>
                  <a:cubicBezTo>
                    <a:pt x="21554" y="6516"/>
                    <a:pt x="21020" y="4808"/>
                    <a:pt x="20396" y="3133"/>
                  </a:cubicBezTo>
                  <a:cubicBezTo>
                    <a:pt x="20002" y="3116"/>
                    <a:pt x="19607" y="3134"/>
                    <a:pt x="19215" y="310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1E59A6"/>
                  </a:solidFill>
                  <a:prstDash val="solid"/>
                  <a:miter lim="800000"/>
                  <a:headEnd/>
                  <a:tailEnd/>
                </a14:hiddenLine>
              </a:ext>
            </a:extLst>
          </p:spPr>
          <p:txBody>
            <a:bodyPr/>
            <a:lstStyle/>
            <a:p>
              <a:endParaRPr lang="en-US"/>
            </a:p>
          </p:txBody>
        </p:sp>
        <p:sp>
          <p:nvSpPr>
            <p:cNvPr id="44" name="Freeform 42"/>
            <p:cNvSpPr>
              <a:spLocks noChangeAspect="1"/>
            </p:cNvSpPr>
            <p:nvPr/>
          </p:nvSpPr>
          <p:spPr bwMode="auto">
            <a:xfrm>
              <a:off x="1798638" y="3744913"/>
              <a:ext cx="2619375" cy="2252662"/>
            </a:xfrm>
            <a:custGeom>
              <a:avLst/>
              <a:gdLst>
                <a:gd name="T0" fmla="*/ 19215 w 24447"/>
                <a:gd name="T1" fmla="*/ 3103 h 21052"/>
                <a:gd name="T2" fmla="*/ 23032 w 24447"/>
                <a:gd name="T3" fmla="*/ 0 h 21052"/>
                <a:gd name="T4" fmla="*/ 24063 w 24447"/>
                <a:gd name="T5" fmla="*/ 8007 h 21052"/>
                <a:gd name="T6" fmla="*/ 21565 w 24447"/>
                <a:gd name="T7" fmla="*/ 14433 h 21052"/>
                <a:gd name="T8" fmla="*/ 18080 w 24447"/>
                <a:gd name="T9" fmla="*/ 18039 h 21052"/>
                <a:gd name="T10" fmla="*/ 12226 w 24447"/>
                <a:gd name="T11" fmla="*/ 20578 h 21052"/>
                <a:gd name="T12" fmla="*/ 4492 w 24447"/>
                <a:gd name="T13" fmla="*/ 19795 h 21052"/>
                <a:gd name="T14" fmla="*/ 0 w 24447"/>
                <a:gd name="T15" fmla="*/ 16924 h 21052"/>
                <a:gd name="T16" fmla="*/ 3304 w 24447"/>
                <a:gd name="T17" fmla="*/ 14198 h 21052"/>
                <a:gd name="T18" fmla="*/ 8119 w 24447"/>
                <a:gd name="T19" fmla="*/ 10641 h 21052"/>
                <a:gd name="T20" fmla="*/ 9297 w 24447"/>
                <a:gd name="T21" fmla="*/ 12062 h 21052"/>
                <a:gd name="T22" fmla="*/ 9854 w 24447"/>
                <a:gd name="T23" fmla="*/ 12367 h 21052"/>
                <a:gd name="T24" fmla="*/ 10276 w 24447"/>
                <a:gd name="T25" fmla="*/ 12067 h 21052"/>
                <a:gd name="T26" fmla="*/ 10087 w 24447"/>
                <a:gd name="T27" fmla="*/ 11661 h 21052"/>
                <a:gd name="T28" fmla="*/ 9172 w 24447"/>
                <a:gd name="T29" fmla="*/ 10918 h 21052"/>
                <a:gd name="T30" fmla="*/ 8517 w 24447"/>
                <a:gd name="T31" fmla="*/ 10364 h 21052"/>
                <a:gd name="T32" fmla="*/ 11258 w 24447"/>
                <a:gd name="T33" fmla="*/ 8521 h 21052"/>
                <a:gd name="T34" fmla="*/ 11266 w 24447"/>
                <a:gd name="T35" fmla="*/ 9034 h 21052"/>
                <a:gd name="T36" fmla="*/ 11935 w 24447"/>
                <a:gd name="T37" fmla="*/ 8519 h 21052"/>
                <a:gd name="T38" fmla="*/ 13133 w 24447"/>
                <a:gd name="T39" fmla="*/ 8789 h 21052"/>
                <a:gd name="T40" fmla="*/ 14888 w 24447"/>
                <a:gd name="T41" fmla="*/ 8425 h 21052"/>
                <a:gd name="T42" fmla="*/ 15818 w 24447"/>
                <a:gd name="T43" fmla="*/ 7517 h 21052"/>
                <a:gd name="T44" fmla="*/ 15814 w 24447"/>
                <a:gd name="T45" fmla="*/ 6532 h 21052"/>
                <a:gd name="T46" fmla="*/ 15315 w 24447"/>
                <a:gd name="T47" fmla="*/ 5832 h 21052"/>
                <a:gd name="T48" fmla="*/ 15459 w 24447"/>
                <a:gd name="T49" fmla="*/ 5743 h 21052"/>
                <a:gd name="T50" fmla="*/ 16678 w 24447"/>
                <a:gd name="T51" fmla="*/ 8330 h 21052"/>
                <a:gd name="T52" fmla="*/ 16303 w 24447"/>
                <a:gd name="T53" fmla="*/ 8636 h 21052"/>
                <a:gd name="T54" fmla="*/ 16799 w 24447"/>
                <a:gd name="T55" fmla="*/ 8652 h 21052"/>
                <a:gd name="T56" fmla="*/ 17448 w 24447"/>
                <a:gd name="T57" fmla="*/ 11788 h 21052"/>
                <a:gd name="T58" fmla="*/ 16985 w 24447"/>
                <a:gd name="T59" fmla="*/ 13589 h 21052"/>
                <a:gd name="T60" fmla="*/ 15843 w 24447"/>
                <a:gd name="T61" fmla="*/ 14277 h 21052"/>
                <a:gd name="T62" fmla="*/ 13813 w 24447"/>
                <a:gd name="T63" fmla="*/ 14037 h 21052"/>
                <a:gd name="T64" fmla="*/ 12965 w 24447"/>
                <a:gd name="T65" fmla="*/ 13735 h 21052"/>
                <a:gd name="T66" fmla="*/ 13139 w 24447"/>
                <a:gd name="T67" fmla="*/ 13866 h 21052"/>
                <a:gd name="T68" fmla="*/ 14733 w 24447"/>
                <a:gd name="T69" fmla="*/ 14383 h 21052"/>
                <a:gd name="T70" fmla="*/ 16531 w 24447"/>
                <a:gd name="T71" fmla="*/ 14301 h 21052"/>
                <a:gd name="T72" fmla="*/ 17451 w 24447"/>
                <a:gd name="T73" fmla="*/ 13287 h 21052"/>
                <a:gd name="T74" fmla="*/ 17630 w 24447"/>
                <a:gd name="T75" fmla="*/ 11184 h 21052"/>
                <a:gd name="T76" fmla="*/ 17073 w 24447"/>
                <a:gd name="T77" fmla="*/ 8650 h 21052"/>
                <a:gd name="T78" fmla="*/ 18066 w 24447"/>
                <a:gd name="T79" fmla="*/ 8646 h 21052"/>
                <a:gd name="T80" fmla="*/ 17814 w 24447"/>
                <a:gd name="T81" fmla="*/ 8271 h 21052"/>
                <a:gd name="T82" fmla="*/ 17900 w 24447"/>
                <a:gd name="T83" fmla="*/ 7373 h 21052"/>
                <a:gd name="T84" fmla="*/ 19666 w 24447"/>
                <a:gd name="T85" fmla="*/ 7370 h 21052"/>
                <a:gd name="T86" fmla="*/ 19854 w 24447"/>
                <a:gd name="T87" fmla="*/ 8049 h 21052"/>
                <a:gd name="T88" fmla="*/ 19431 w 24447"/>
                <a:gd name="T89" fmla="*/ 8651 h 21052"/>
                <a:gd name="T90" fmla="*/ 20736 w 24447"/>
                <a:gd name="T91" fmla="*/ 8663 h 21052"/>
                <a:gd name="T92" fmla="*/ 22657 w 24447"/>
                <a:gd name="T93" fmla="*/ 8675 h 21052"/>
                <a:gd name="T94" fmla="*/ 22211 w 24447"/>
                <a:gd name="T95" fmla="*/ 8179 h 21052"/>
                <a:gd name="T96" fmla="*/ 20396 w 24447"/>
                <a:gd name="T97" fmla="*/ 3133 h 21052"/>
                <a:gd name="T98" fmla="*/ 19215 w 24447"/>
                <a:gd name="T99" fmla="*/ 3103 h 2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447" h="21052">
                  <a:moveTo>
                    <a:pt x="19215" y="3103"/>
                  </a:moveTo>
                  <a:cubicBezTo>
                    <a:pt x="20526" y="2118"/>
                    <a:pt x="21817" y="1104"/>
                    <a:pt x="23032" y="0"/>
                  </a:cubicBezTo>
                  <a:cubicBezTo>
                    <a:pt x="24088" y="2512"/>
                    <a:pt x="24447" y="5310"/>
                    <a:pt x="24063" y="8007"/>
                  </a:cubicBezTo>
                  <a:cubicBezTo>
                    <a:pt x="23741" y="10304"/>
                    <a:pt x="22878" y="12522"/>
                    <a:pt x="21565" y="14433"/>
                  </a:cubicBezTo>
                  <a:cubicBezTo>
                    <a:pt x="20616" y="15819"/>
                    <a:pt x="19434" y="17045"/>
                    <a:pt x="18080" y="18039"/>
                  </a:cubicBezTo>
                  <a:cubicBezTo>
                    <a:pt x="16352" y="19310"/>
                    <a:pt x="14337" y="20193"/>
                    <a:pt x="12226" y="20578"/>
                  </a:cubicBezTo>
                  <a:cubicBezTo>
                    <a:pt x="9643" y="21052"/>
                    <a:pt x="6928" y="20781"/>
                    <a:pt x="4492" y="19795"/>
                  </a:cubicBezTo>
                  <a:cubicBezTo>
                    <a:pt x="2834" y="19128"/>
                    <a:pt x="1304" y="18147"/>
                    <a:pt x="0" y="16924"/>
                  </a:cubicBezTo>
                  <a:cubicBezTo>
                    <a:pt x="1071" y="15980"/>
                    <a:pt x="2182" y="15081"/>
                    <a:pt x="3304" y="14198"/>
                  </a:cubicBezTo>
                  <a:cubicBezTo>
                    <a:pt x="4876" y="12968"/>
                    <a:pt x="6482" y="11783"/>
                    <a:pt x="8119" y="10641"/>
                  </a:cubicBezTo>
                  <a:cubicBezTo>
                    <a:pt x="8474" y="11143"/>
                    <a:pt x="8833" y="11653"/>
                    <a:pt x="9297" y="12062"/>
                  </a:cubicBezTo>
                  <a:cubicBezTo>
                    <a:pt x="9460" y="12198"/>
                    <a:pt x="9639" y="12335"/>
                    <a:pt x="9854" y="12367"/>
                  </a:cubicBezTo>
                  <a:cubicBezTo>
                    <a:pt x="10045" y="12400"/>
                    <a:pt x="10242" y="12255"/>
                    <a:pt x="10276" y="12067"/>
                  </a:cubicBezTo>
                  <a:cubicBezTo>
                    <a:pt x="10297" y="11908"/>
                    <a:pt x="10190" y="11770"/>
                    <a:pt x="10087" y="11661"/>
                  </a:cubicBezTo>
                  <a:cubicBezTo>
                    <a:pt x="9811" y="11379"/>
                    <a:pt x="9479" y="11163"/>
                    <a:pt x="9172" y="10918"/>
                  </a:cubicBezTo>
                  <a:cubicBezTo>
                    <a:pt x="8944" y="10745"/>
                    <a:pt x="8731" y="10553"/>
                    <a:pt x="8517" y="10364"/>
                  </a:cubicBezTo>
                  <a:cubicBezTo>
                    <a:pt x="9422" y="9737"/>
                    <a:pt x="10336" y="9123"/>
                    <a:pt x="11258" y="8521"/>
                  </a:cubicBezTo>
                  <a:cubicBezTo>
                    <a:pt x="11268" y="8691"/>
                    <a:pt x="11265" y="8863"/>
                    <a:pt x="11266" y="9034"/>
                  </a:cubicBezTo>
                  <a:cubicBezTo>
                    <a:pt x="11480" y="8852"/>
                    <a:pt x="11688" y="8654"/>
                    <a:pt x="11935" y="8519"/>
                  </a:cubicBezTo>
                  <a:cubicBezTo>
                    <a:pt x="12324" y="8649"/>
                    <a:pt x="12721" y="8765"/>
                    <a:pt x="13133" y="8789"/>
                  </a:cubicBezTo>
                  <a:cubicBezTo>
                    <a:pt x="13736" y="8837"/>
                    <a:pt x="14361" y="8732"/>
                    <a:pt x="14888" y="8425"/>
                  </a:cubicBezTo>
                  <a:cubicBezTo>
                    <a:pt x="15268" y="8212"/>
                    <a:pt x="15635" y="7924"/>
                    <a:pt x="15818" y="7517"/>
                  </a:cubicBezTo>
                  <a:cubicBezTo>
                    <a:pt x="15962" y="7208"/>
                    <a:pt x="15950" y="6841"/>
                    <a:pt x="15814" y="6532"/>
                  </a:cubicBezTo>
                  <a:cubicBezTo>
                    <a:pt x="15704" y="6263"/>
                    <a:pt x="15510" y="6042"/>
                    <a:pt x="15315" y="5832"/>
                  </a:cubicBezTo>
                  <a:cubicBezTo>
                    <a:pt x="15362" y="5802"/>
                    <a:pt x="15410" y="5772"/>
                    <a:pt x="15459" y="5743"/>
                  </a:cubicBezTo>
                  <a:cubicBezTo>
                    <a:pt x="15926" y="6575"/>
                    <a:pt x="16342" y="7437"/>
                    <a:pt x="16678" y="8330"/>
                  </a:cubicBezTo>
                  <a:cubicBezTo>
                    <a:pt x="16556" y="8435"/>
                    <a:pt x="16428" y="8534"/>
                    <a:pt x="16303" y="8636"/>
                  </a:cubicBezTo>
                  <a:cubicBezTo>
                    <a:pt x="16468" y="8641"/>
                    <a:pt x="16634" y="8648"/>
                    <a:pt x="16799" y="8652"/>
                  </a:cubicBezTo>
                  <a:cubicBezTo>
                    <a:pt x="17151" y="9662"/>
                    <a:pt x="17427" y="10713"/>
                    <a:pt x="17448" y="11788"/>
                  </a:cubicBezTo>
                  <a:cubicBezTo>
                    <a:pt x="17446" y="12411"/>
                    <a:pt x="17359" y="13072"/>
                    <a:pt x="16985" y="13589"/>
                  </a:cubicBezTo>
                  <a:cubicBezTo>
                    <a:pt x="16720" y="13965"/>
                    <a:pt x="16292" y="14202"/>
                    <a:pt x="15843" y="14277"/>
                  </a:cubicBezTo>
                  <a:cubicBezTo>
                    <a:pt x="15160" y="14395"/>
                    <a:pt x="14465" y="14241"/>
                    <a:pt x="13813" y="14037"/>
                  </a:cubicBezTo>
                  <a:cubicBezTo>
                    <a:pt x="13525" y="13952"/>
                    <a:pt x="13253" y="13820"/>
                    <a:pt x="12965" y="13735"/>
                  </a:cubicBezTo>
                  <a:cubicBezTo>
                    <a:pt x="13012" y="13791"/>
                    <a:pt x="13069" y="13840"/>
                    <a:pt x="13139" y="13866"/>
                  </a:cubicBezTo>
                  <a:cubicBezTo>
                    <a:pt x="13655" y="14080"/>
                    <a:pt x="14184" y="14269"/>
                    <a:pt x="14733" y="14383"/>
                  </a:cubicBezTo>
                  <a:cubicBezTo>
                    <a:pt x="15324" y="14501"/>
                    <a:pt x="15966" y="14549"/>
                    <a:pt x="16531" y="14301"/>
                  </a:cubicBezTo>
                  <a:cubicBezTo>
                    <a:pt x="16967" y="14115"/>
                    <a:pt x="17289" y="13726"/>
                    <a:pt x="17451" y="13287"/>
                  </a:cubicBezTo>
                  <a:cubicBezTo>
                    <a:pt x="17701" y="12618"/>
                    <a:pt x="17697" y="11886"/>
                    <a:pt x="17630" y="11184"/>
                  </a:cubicBezTo>
                  <a:cubicBezTo>
                    <a:pt x="17543" y="10321"/>
                    <a:pt x="17333" y="9476"/>
                    <a:pt x="17073" y="8650"/>
                  </a:cubicBezTo>
                  <a:cubicBezTo>
                    <a:pt x="17404" y="8644"/>
                    <a:pt x="17735" y="8651"/>
                    <a:pt x="18066" y="8646"/>
                  </a:cubicBezTo>
                  <a:cubicBezTo>
                    <a:pt x="17956" y="8541"/>
                    <a:pt x="17855" y="8420"/>
                    <a:pt x="17814" y="8271"/>
                  </a:cubicBezTo>
                  <a:cubicBezTo>
                    <a:pt x="17719" y="7973"/>
                    <a:pt x="17790" y="7655"/>
                    <a:pt x="17900" y="7373"/>
                  </a:cubicBezTo>
                  <a:cubicBezTo>
                    <a:pt x="18488" y="7365"/>
                    <a:pt x="19077" y="7370"/>
                    <a:pt x="19666" y="7370"/>
                  </a:cubicBezTo>
                  <a:cubicBezTo>
                    <a:pt x="19740" y="7592"/>
                    <a:pt x="19838" y="7812"/>
                    <a:pt x="19854" y="8049"/>
                  </a:cubicBezTo>
                  <a:cubicBezTo>
                    <a:pt x="19838" y="8314"/>
                    <a:pt x="19586" y="8464"/>
                    <a:pt x="19431" y="8651"/>
                  </a:cubicBezTo>
                  <a:cubicBezTo>
                    <a:pt x="19866" y="8667"/>
                    <a:pt x="20301" y="8647"/>
                    <a:pt x="20736" y="8663"/>
                  </a:cubicBezTo>
                  <a:cubicBezTo>
                    <a:pt x="21376" y="8676"/>
                    <a:pt x="22017" y="8652"/>
                    <a:pt x="22657" y="8675"/>
                  </a:cubicBezTo>
                  <a:cubicBezTo>
                    <a:pt x="22454" y="8570"/>
                    <a:pt x="22291" y="8395"/>
                    <a:pt x="22211" y="8179"/>
                  </a:cubicBezTo>
                  <a:cubicBezTo>
                    <a:pt x="21554" y="6516"/>
                    <a:pt x="21020" y="4808"/>
                    <a:pt x="20396" y="3133"/>
                  </a:cubicBezTo>
                  <a:cubicBezTo>
                    <a:pt x="20002" y="3116"/>
                    <a:pt x="19607" y="3134"/>
                    <a:pt x="19215" y="3103"/>
                  </a:cubicBezTo>
                  <a:close/>
                </a:path>
              </a:pathLst>
            </a:custGeom>
            <a:solidFill>
              <a:srgbClr val="1E59A6"/>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5" name="Freeform 43"/>
            <p:cNvSpPr>
              <a:spLocks noChangeAspect="1"/>
            </p:cNvSpPr>
            <p:nvPr/>
          </p:nvSpPr>
          <p:spPr bwMode="auto">
            <a:xfrm>
              <a:off x="3371850" y="3781425"/>
              <a:ext cx="725488" cy="508000"/>
            </a:xfrm>
            <a:custGeom>
              <a:avLst/>
              <a:gdLst>
                <a:gd name="T0" fmla="*/ 6157 w 6783"/>
                <a:gd name="T1" fmla="*/ 399 h 4741"/>
                <a:gd name="T2" fmla="*/ 6783 w 6783"/>
                <a:gd name="T3" fmla="*/ 0 h 4741"/>
                <a:gd name="T4" fmla="*/ 6428 w 6783"/>
                <a:gd name="T5" fmla="*/ 315 h 4741"/>
                <a:gd name="T6" fmla="*/ 3436 w 6783"/>
                <a:gd name="T7" fmla="*/ 2763 h 4741"/>
                <a:gd name="T8" fmla="*/ 2968 w 6783"/>
                <a:gd name="T9" fmla="*/ 2762 h 4741"/>
                <a:gd name="T10" fmla="*/ 3159 w 6783"/>
                <a:gd name="T11" fmla="*/ 2973 h 4741"/>
                <a:gd name="T12" fmla="*/ 677 w 6783"/>
                <a:gd name="T13" fmla="*/ 4741 h 4741"/>
                <a:gd name="T14" fmla="*/ 0 w 6783"/>
                <a:gd name="T15" fmla="*/ 3660 h 4741"/>
                <a:gd name="T16" fmla="*/ 681 w 6783"/>
                <a:gd name="T17" fmla="*/ 4071 h 4741"/>
                <a:gd name="T18" fmla="*/ 673 w 6783"/>
                <a:gd name="T19" fmla="*/ 3113 h 4741"/>
                <a:gd name="T20" fmla="*/ 6157 w 6783"/>
                <a:gd name="T21" fmla="*/ 399 h 4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83" h="4741">
                  <a:moveTo>
                    <a:pt x="6157" y="399"/>
                  </a:moveTo>
                  <a:cubicBezTo>
                    <a:pt x="6368" y="269"/>
                    <a:pt x="6566" y="118"/>
                    <a:pt x="6783" y="0"/>
                  </a:cubicBezTo>
                  <a:cubicBezTo>
                    <a:pt x="6670" y="111"/>
                    <a:pt x="6548" y="212"/>
                    <a:pt x="6428" y="315"/>
                  </a:cubicBezTo>
                  <a:cubicBezTo>
                    <a:pt x="5453" y="1158"/>
                    <a:pt x="4458" y="1978"/>
                    <a:pt x="3436" y="2763"/>
                  </a:cubicBezTo>
                  <a:cubicBezTo>
                    <a:pt x="3280" y="2764"/>
                    <a:pt x="3124" y="2762"/>
                    <a:pt x="2968" y="2762"/>
                  </a:cubicBezTo>
                  <a:cubicBezTo>
                    <a:pt x="3029" y="2835"/>
                    <a:pt x="3094" y="2904"/>
                    <a:pt x="3159" y="2973"/>
                  </a:cubicBezTo>
                  <a:cubicBezTo>
                    <a:pt x="2349" y="3586"/>
                    <a:pt x="1525" y="4181"/>
                    <a:pt x="677" y="4741"/>
                  </a:cubicBezTo>
                  <a:cubicBezTo>
                    <a:pt x="463" y="4374"/>
                    <a:pt x="219" y="4024"/>
                    <a:pt x="0" y="3660"/>
                  </a:cubicBezTo>
                  <a:cubicBezTo>
                    <a:pt x="249" y="3759"/>
                    <a:pt x="462" y="3922"/>
                    <a:pt x="681" y="4071"/>
                  </a:cubicBezTo>
                  <a:cubicBezTo>
                    <a:pt x="684" y="3751"/>
                    <a:pt x="666" y="3432"/>
                    <a:pt x="673" y="3113"/>
                  </a:cubicBezTo>
                  <a:cubicBezTo>
                    <a:pt x="2580" y="2382"/>
                    <a:pt x="4433" y="1496"/>
                    <a:pt x="6157" y="39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1E59A6"/>
                  </a:solidFill>
                  <a:prstDash val="solid"/>
                  <a:miter lim="800000"/>
                  <a:headEnd/>
                  <a:tailEnd/>
                </a14:hiddenLine>
              </a:ext>
            </a:extLst>
          </p:spPr>
          <p:txBody>
            <a:bodyPr/>
            <a:lstStyle/>
            <a:p>
              <a:endParaRPr lang="en-US"/>
            </a:p>
          </p:txBody>
        </p:sp>
        <p:sp>
          <p:nvSpPr>
            <p:cNvPr id="46" name="Freeform 44"/>
            <p:cNvSpPr>
              <a:spLocks noChangeAspect="1"/>
            </p:cNvSpPr>
            <p:nvPr/>
          </p:nvSpPr>
          <p:spPr bwMode="auto">
            <a:xfrm>
              <a:off x="3371850" y="3781425"/>
              <a:ext cx="725488" cy="508000"/>
            </a:xfrm>
            <a:custGeom>
              <a:avLst/>
              <a:gdLst>
                <a:gd name="T0" fmla="*/ 6157 w 6783"/>
                <a:gd name="T1" fmla="*/ 399 h 4741"/>
                <a:gd name="T2" fmla="*/ 6783 w 6783"/>
                <a:gd name="T3" fmla="*/ 0 h 4741"/>
                <a:gd name="T4" fmla="*/ 6428 w 6783"/>
                <a:gd name="T5" fmla="*/ 315 h 4741"/>
                <a:gd name="T6" fmla="*/ 3436 w 6783"/>
                <a:gd name="T7" fmla="*/ 2763 h 4741"/>
                <a:gd name="T8" fmla="*/ 2968 w 6783"/>
                <a:gd name="T9" fmla="*/ 2762 h 4741"/>
                <a:gd name="T10" fmla="*/ 3159 w 6783"/>
                <a:gd name="T11" fmla="*/ 2973 h 4741"/>
                <a:gd name="T12" fmla="*/ 677 w 6783"/>
                <a:gd name="T13" fmla="*/ 4741 h 4741"/>
                <a:gd name="T14" fmla="*/ 0 w 6783"/>
                <a:gd name="T15" fmla="*/ 3660 h 4741"/>
                <a:gd name="T16" fmla="*/ 681 w 6783"/>
                <a:gd name="T17" fmla="*/ 4071 h 4741"/>
                <a:gd name="T18" fmla="*/ 673 w 6783"/>
                <a:gd name="T19" fmla="*/ 3113 h 4741"/>
                <a:gd name="T20" fmla="*/ 6157 w 6783"/>
                <a:gd name="T21" fmla="*/ 399 h 4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83" h="4741">
                  <a:moveTo>
                    <a:pt x="6157" y="399"/>
                  </a:moveTo>
                  <a:cubicBezTo>
                    <a:pt x="6368" y="269"/>
                    <a:pt x="6566" y="118"/>
                    <a:pt x="6783" y="0"/>
                  </a:cubicBezTo>
                  <a:cubicBezTo>
                    <a:pt x="6670" y="111"/>
                    <a:pt x="6548" y="212"/>
                    <a:pt x="6428" y="315"/>
                  </a:cubicBezTo>
                  <a:cubicBezTo>
                    <a:pt x="5453" y="1158"/>
                    <a:pt x="4458" y="1978"/>
                    <a:pt x="3436" y="2763"/>
                  </a:cubicBezTo>
                  <a:cubicBezTo>
                    <a:pt x="3280" y="2764"/>
                    <a:pt x="3124" y="2762"/>
                    <a:pt x="2968" y="2762"/>
                  </a:cubicBezTo>
                  <a:cubicBezTo>
                    <a:pt x="3029" y="2835"/>
                    <a:pt x="3094" y="2904"/>
                    <a:pt x="3159" y="2973"/>
                  </a:cubicBezTo>
                  <a:cubicBezTo>
                    <a:pt x="2349" y="3586"/>
                    <a:pt x="1525" y="4181"/>
                    <a:pt x="677" y="4741"/>
                  </a:cubicBezTo>
                  <a:cubicBezTo>
                    <a:pt x="463" y="4374"/>
                    <a:pt x="219" y="4024"/>
                    <a:pt x="0" y="3660"/>
                  </a:cubicBezTo>
                  <a:cubicBezTo>
                    <a:pt x="249" y="3759"/>
                    <a:pt x="462" y="3922"/>
                    <a:pt x="681" y="4071"/>
                  </a:cubicBezTo>
                  <a:cubicBezTo>
                    <a:pt x="684" y="3751"/>
                    <a:pt x="666" y="3432"/>
                    <a:pt x="673" y="3113"/>
                  </a:cubicBezTo>
                  <a:cubicBezTo>
                    <a:pt x="2580" y="2382"/>
                    <a:pt x="4433" y="1496"/>
                    <a:pt x="6157" y="399"/>
                  </a:cubicBezTo>
                  <a:close/>
                </a:path>
              </a:pathLst>
            </a:custGeom>
            <a:solidFill>
              <a:srgbClr val="1E59A6"/>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7" name="Freeform 45"/>
            <p:cNvSpPr>
              <a:spLocks noChangeAspect="1"/>
            </p:cNvSpPr>
            <p:nvPr/>
          </p:nvSpPr>
          <p:spPr bwMode="auto">
            <a:xfrm>
              <a:off x="2714625" y="3994150"/>
              <a:ext cx="549275" cy="336550"/>
            </a:xfrm>
            <a:custGeom>
              <a:avLst/>
              <a:gdLst>
                <a:gd name="T0" fmla="*/ 486 w 5125"/>
                <a:gd name="T1" fmla="*/ 1482 h 3144"/>
                <a:gd name="T2" fmla="*/ 4546 w 5125"/>
                <a:gd name="T3" fmla="*/ 0 h 3144"/>
                <a:gd name="T4" fmla="*/ 5125 w 5125"/>
                <a:gd name="T5" fmla="*/ 740 h 3144"/>
                <a:gd name="T6" fmla="*/ 4472 w 5125"/>
                <a:gd name="T7" fmla="*/ 736 h 3144"/>
                <a:gd name="T8" fmla="*/ 3056 w 5125"/>
                <a:gd name="T9" fmla="*/ 1336 h 3144"/>
                <a:gd name="T10" fmla="*/ 2619 w 5125"/>
                <a:gd name="T11" fmla="*/ 2555 h 3144"/>
                <a:gd name="T12" fmla="*/ 518 w 5125"/>
                <a:gd name="T13" fmla="*/ 3144 h 3144"/>
                <a:gd name="T14" fmla="*/ 0 w 5125"/>
                <a:gd name="T15" fmla="*/ 1658 h 3144"/>
                <a:gd name="T16" fmla="*/ 486 w 5125"/>
                <a:gd name="T17" fmla="*/ 1482 h 3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25" h="3144">
                  <a:moveTo>
                    <a:pt x="486" y="1482"/>
                  </a:moveTo>
                  <a:cubicBezTo>
                    <a:pt x="1847" y="1010"/>
                    <a:pt x="3204" y="525"/>
                    <a:pt x="4546" y="0"/>
                  </a:cubicBezTo>
                  <a:cubicBezTo>
                    <a:pt x="4747" y="240"/>
                    <a:pt x="4943" y="485"/>
                    <a:pt x="5125" y="740"/>
                  </a:cubicBezTo>
                  <a:cubicBezTo>
                    <a:pt x="4907" y="734"/>
                    <a:pt x="4689" y="716"/>
                    <a:pt x="4472" y="736"/>
                  </a:cubicBezTo>
                  <a:cubicBezTo>
                    <a:pt x="3952" y="769"/>
                    <a:pt x="3419" y="949"/>
                    <a:pt x="3056" y="1336"/>
                  </a:cubicBezTo>
                  <a:cubicBezTo>
                    <a:pt x="2747" y="1658"/>
                    <a:pt x="2598" y="2113"/>
                    <a:pt x="2619" y="2555"/>
                  </a:cubicBezTo>
                  <a:cubicBezTo>
                    <a:pt x="1919" y="2753"/>
                    <a:pt x="1223" y="2965"/>
                    <a:pt x="518" y="3144"/>
                  </a:cubicBezTo>
                  <a:cubicBezTo>
                    <a:pt x="345" y="2649"/>
                    <a:pt x="174" y="2153"/>
                    <a:pt x="0" y="1658"/>
                  </a:cubicBezTo>
                  <a:cubicBezTo>
                    <a:pt x="160" y="1593"/>
                    <a:pt x="323" y="1539"/>
                    <a:pt x="486" y="1482"/>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E32E3A"/>
                  </a:solidFill>
                  <a:prstDash val="solid"/>
                  <a:miter lim="800000"/>
                  <a:headEnd/>
                  <a:tailEnd/>
                </a14:hiddenLine>
              </a:ext>
            </a:extLst>
          </p:spPr>
          <p:txBody>
            <a:bodyPr/>
            <a:lstStyle/>
            <a:p>
              <a:endParaRPr lang="en-US"/>
            </a:p>
          </p:txBody>
        </p:sp>
        <p:sp>
          <p:nvSpPr>
            <p:cNvPr id="48" name="Freeform 46"/>
            <p:cNvSpPr>
              <a:spLocks noChangeAspect="1"/>
            </p:cNvSpPr>
            <p:nvPr/>
          </p:nvSpPr>
          <p:spPr bwMode="auto">
            <a:xfrm>
              <a:off x="2714625" y="3994150"/>
              <a:ext cx="549275" cy="336550"/>
            </a:xfrm>
            <a:custGeom>
              <a:avLst/>
              <a:gdLst>
                <a:gd name="T0" fmla="*/ 486 w 5125"/>
                <a:gd name="T1" fmla="*/ 1482 h 3144"/>
                <a:gd name="T2" fmla="*/ 4546 w 5125"/>
                <a:gd name="T3" fmla="*/ 0 h 3144"/>
                <a:gd name="T4" fmla="*/ 5125 w 5125"/>
                <a:gd name="T5" fmla="*/ 740 h 3144"/>
                <a:gd name="T6" fmla="*/ 4472 w 5125"/>
                <a:gd name="T7" fmla="*/ 736 h 3144"/>
                <a:gd name="T8" fmla="*/ 3056 w 5125"/>
                <a:gd name="T9" fmla="*/ 1336 h 3144"/>
                <a:gd name="T10" fmla="*/ 2619 w 5125"/>
                <a:gd name="T11" fmla="*/ 2555 h 3144"/>
                <a:gd name="T12" fmla="*/ 518 w 5125"/>
                <a:gd name="T13" fmla="*/ 3144 h 3144"/>
                <a:gd name="T14" fmla="*/ 0 w 5125"/>
                <a:gd name="T15" fmla="*/ 1658 h 3144"/>
                <a:gd name="T16" fmla="*/ 486 w 5125"/>
                <a:gd name="T17" fmla="*/ 1482 h 3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25" h="3144">
                  <a:moveTo>
                    <a:pt x="486" y="1482"/>
                  </a:moveTo>
                  <a:cubicBezTo>
                    <a:pt x="1847" y="1010"/>
                    <a:pt x="3204" y="525"/>
                    <a:pt x="4546" y="0"/>
                  </a:cubicBezTo>
                  <a:cubicBezTo>
                    <a:pt x="4747" y="240"/>
                    <a:pt x="4943" y="485"/>
                    <a:pt x="5125" y="740"/>
                  </a:cubicBezTo>
                  <a:cubicBezTo>
                    <a:pt x="4907" y="734"/>
                    <a:pt x="4689" y="716"/>
                    <a:pt x="4472" y="736"/>
                  </a:cubicBezTo>
                  <a:cubicBezTo>
                    <a:pt x="3952" y="769"/>
                    <a:pt x="3419" y="949"/>
                    <a:pt x="3056" y="1336"/>
                  </a:cubicBezTo>
                  <a:cubicBezTo>
                    <a:pt x="2747" y="1658"/>
                    <a:pt x="2598" y="2113"/>
                    <a:pt x="2619" y="2555"/>
                  </a:cubicBezTo>
                  <a:cubicBezTo>
                    <a:pt x="1919" y="2753"/>
                    <a:pt x="1223" y="2965"/>
                    <a:pt x="518" y="3144"/>
                  </a:cubicBezTo>
                  <a:cubicBezTo>
                    <a:pt x="345" y="2649"/>
                    <a:pt x="174" y="2153"/>
                    <a:pt x="0" y="1658"/>
                  </a:cubicBezTo>
                  <a:cubicBezTo>
                    <a:pt x="160" y="1593"/>
                    <a:pt x="323" y="1539"/>
                    <a:pt x="486" y="1482"/>
                  </a:cubicBezTo>
                  <a:close/>
                </a:path>
              </a:pathLst>
            </a:custGeom>
            <a:solidFill>
              <a:srgbClr val="E32E3A"/>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9" name="Freeform 47"/>
            <p:cNvSpPr>
              <a:spLocks noChangeAspect="1"/>
            </p:cNvSpPr>
            <p:nvPr/>
          </p:nvSpPr>
          <p:spPr bwMode="auto">
            <a:xfrm>
              <a:off x="1535113" y="4062413"/>
              <a:ext cx="604837" cy="601662"/>
            </a:xfrm>
            <a:custGeom>
              <a:avLst/>
              <a:gdLst>
                <a:gd name="T0" fmla="*/ 93 w 5639"/>
                <a:gd name="T1" fmla="*/ 22 h 5621"/>
                <a:gd name="T2" fmla="*/ 885 w 5639"/>
                <a:gd name="T3" fmla="*/ 23 h 5621"/>
                <a:gd name="T4" fmla="*/ 2404 w 5639"/>
                <a:gd name="T5" fmla="*/ 22 h 5621"/>
                <a:gd name="T6" fmla="*/ 2946 w 5639"/>
                <a:gd name="T7" fmla="*/ 925 h 5621"/>
                <a:gd name="T8" fmla="*/ 4312 w 5639"/>
                <a:gd name="T9" fmla="*/ 3336 h 5621"/>
                <a:gd name="T10" fmla="*/ 4395 w 5639"/>
                <a:gd name="T11" fmla="*/ 3270 h 5621"/>
                <a:gd name="T12" fmla="*/ 4388 w 5639"/>
                <a:gd name="T13" fmla="*/ 975 h 5621"/>
                <a:gd name="T14" fmla="*/ 4342 w 5639"/>
                <a:gd name="T15" fmla="*/ 622 h 5621"/>
                <a:gd name="T16" fmla="*/ 3927 w 5639"/>
                <a:gd name="T17" fmla="*/ 46 h 5621"/>
                <a:gd name="T18" fmla="*/ 5576 w 5639"/>
                <a:gd name="T19" fmla="*/ 59 h 5621"/>
                <a:gd name="T20" fmla="*/ 5229 w 5639"/>
                <a:gd name="T21" fmla="*/ 450 h 5621"/>
                <a:gd name="T22" fmla="*/ 5145 w 5639"/>
                <a:gd name="T23" fmla="*/ 870 h 5621"/>
                <a:gd name="T24" fmla="*/ 5137 w 5639"/>
                <a:gd name="T25" fmla="*/ 2992 h 5621"/>
                <a:gd name="T26" fmla="*/ 5145 w 5639"/>
                <a:gd name="T27" fmla="*/ 4151 h 5621"/>
                <a:gd name="T28" fmla="*/ 5177 w 5639"/>
                <a:gd name="T29" fmla="*/ 4944 h 5621"/>
                <a:gd name="T30" fmla="*/ 5639 w 5639"/>
                <a:gd name="T31" fmla="*/ 5608 h 5621"/>
                <a:gd name="T32" fmla="*/ 3354 w 5639"/>
                <a:gd name="T33" fmla="*/ 5612 h 5621"/>
                <a:gd name="T34" fmla="*/ 2868 w 5639"/>
                <a:gd name="T35" fmla="*/ 4777 h 5621"/>
                <a:gd name="T36" fmla="*/ 2423 w 5639"/>
                <a:gd name="T37" fmla="*/ 4004 h 5621"/>
                <a:gd name="T38" fmla="*/ 1279 w 5639"/>
                <a:gd name="T39" fmla="*/ 2011 h 5621"/>
                <a:gd name="T40" fmla="*/ 1279 w 5639"/>
                <a:gd name="T41" fmla="*/ 4481 h 5621"/>
                <a:gd name="T42" fmla="*/ 1502 w 5639"/>
                <a:gd name="T43" fmla="*/ 5205 h 5621"/>
                <a:gd name="T44" fmla="*/ 1783 w 5639"/>
                <a:gd name="T45" fmla="*/ 5530 h 5621"/>
                <a:gd name="T46" fmla="*/ 370 w 5639"/>
                <a:gd name="T47" fmla="*/ 5558 h 5621"/>
                <a:gd name="T48" fmla="*/ 0 w 5639"/>
                <a:gd name="T49" fmla="*/ 5551 h 5621"/>
                <a:gd name="T50" fmla="*/ 566 w 5639"/>
                <a:gd name="T51" fmla="*/ 4817 h 5621"/>
                <a:gd name="T52" fmla="*/ 560 w 5639"/>
                <a:gd name="T53" fmla="*/ 939 h 5621"/>
                <a:gd name="T54" fmla="*/ 495 w 5639"/>
                <a:gd name="T55" fmla="*/ 554 h 5621"/>
                <a:gd name="T56" fmla="*/ 93 w 5639"/>
                <a:gd name="T57" fmla="*/ 22 h 5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39" h="5621">
                  <a:moveTo>
                    <a:pt x="93" y="22"/>
                  </a:moveTo>
                  <a:cubicBezTo>
                    <a:pt x="357" y="0"/>
                    <a:pt x="621" y="26"/>
                    <a:pt x="885" y="23"/>
                  </a:cubicBezTo>
                  <a:cubicBezTo>
                    <a:pt x="1391" y="22"/>
                    <a:pt x="1898" y="23"/>
                    <a:pt x="2404" y="22"/>
                  </a:cubicBezTo>
                  <a:cubicBezTo>
                    <a:pt x="2606" y="309"/>
                    <a:pt x="2766" y="624"/>
                    <a:pt x="2946" y="925"/>
                  </a:cubicBezTo>
                  <a:cubicBezTo>
                    <a:pt x="3408" y="1725"/>
                    <a:pt x="3857" y="2532"/>
                    <a:pt x="4312" y="3336"/>
                  </a:cubicBezTo>
                  <a:cubicBezTo>
                    <a:pt x="4333" y="3319"/>
                    <a:pt x="4374" y="3287"/>
                    <a:pt x="4395" y="3270"/>
                  </a:cubicBezTo>
                  <a:cubicBezTo>
                    <a:pt x="4395" y="2505"/>
                    <a:pt x="4380" y="1740"/>
                    <a:pt x="4388" y="975"/>
                  </a:cubicBezTo>
                  <a:cubicBezTo>
                    <a:pt x="4386" y="857"/>
                    <a:pt x="4401" y="730"/>
                    <a:pt x="4342" y="622"/>
                  </a:cubicBezTo>
                  <a:cubicBezTo>
                    <a:pt x="4231" y="411"/>
                    <a:pt x="4060" y="242"/>
                    <a:pt x="3927" y="46"/>
                  </a:cubicBezTo>
                  <a:cubicBezTo>
                    <a:pt x="4477" y="32"/>
                    <a:pt x="5027" y="46"/>
                    <a:pt x="5576" y="59"/>
                  </a:cubicBezTo>
                  <a:cubicBezTo>
                    <a:pt x="5466" y="194"/>
                    <a:pt x="5339" y="315"/>
                    <a:pt x="5229" y="450"/>
                  </a:cubicBezTo>
                  <a:cubicBezTo>
                    <a:pt x="5130" y="566"/>
                    <a:pt x="5152" y="729"/>
                    <a:pt x="5145" y="870"/>
                  </a:cubicBezTo>
                  <a:cubicBezTo>
                    <a:pt x="5151" y="1577"/>
                    <a:pt x="5129" y="2284"/>
                    <a:pt x="5137" y="2992"/>
                  </a:cubicBezTo>
                  <a:cubicBezTo>
                    <a:pt x="5130" y="3378"/>
                    <a:pt x="5150" y="3765"/>
                    <a:pt x="5145" y="4151"/>
                  </a:cubicBezTo>
                  <a:cubicBezTo>
                    <a:pt x="5156" y="4415"/>
                    <a:pt x="5116" y="4685"/>
                    <a:pt x="5177" y="4944"/>
                  </a:cubicBezTo>
                  <a:cubicBezTo>
                    <a:pt x="5286" y="5194"/>
                    <a:pt x="5508" y="5371"/>
                    <a:pt x="5639" y="5608"/>
                  </a:cubicBezTo>
                  <a:cubicBezTo>
                    <a:pt x="4877" y="5621"/>
                    <a:pt x="4116" y="5612"/>
                    <a:pt x="3354" y="5612"/>
                  </a:cubicBezTo>
                  <a:cubicBezTo>
                    <a:pt x="3189" y="5336"/>
                    <a:pt x="3030" y="5055"/>
                    <a:pt x="2868" y="4777"/>
                  </a:cubicBezTo>
                  <a:cubicBezTo>
                    <a:pt x="2721" y="4519"/>
                    <a:pt x="2572" y="4261"/>
                    <a:pt x="2423" y="4004"/>
                  </a:cubicBezTo>
                  <a:cubicBezTo>
                    <a:pt x="2039" y="3341"/>
                    <a:pt x="1670" y="2669"/>
                    <a:pt x="1279" y="2011"/>
                  </a:cubicBezTo>
                  <a:cubicBezTo>
                    <a:pt x="1254" y="2834"/>
                    <a:pt x="1259" y="3658"/>
                    <a:pt x="1279" y="4481"/>
                  </a:cubicBezTo>
                  <a:cubicBezTo>
                    <a:pt x="1270" y="4739"/>
                    <a:pt x="1317" y="5012"/>
                    <a:pt x="1502" y="5205"/>
                  </a:cubicBezTo>
                  <a:cubicBezTo>
                    <a:pt x="1594" y="5314"/>
                    <a:pt x="1693" y="5418"/>
                    <a:pt x="1783" y="5530"/>
                  </a:cubicBezTo>
                  <a:cubicBezTo>
                    <a:pt x="1313" y="5558"/>
                    <a:pt x="841" y="5528"/>
                    <a:pt x="370" y="5558"/>
                  </a:cubicBezTo>
                  <a:cubicBezTo>
                    <a:pt x="247" y="5555"/>
                    <a:pt x="124" y="5552"/>
                    <a:pt x="0" y="5551"/>
                  </a:cubicBezTo>
                  <a:cubicBezTo>
                    <a:pt x="269" y="5389"/>
                    <a:pt x="545" y="5153"/>
                    <a:pt x="566" y="4817"/>
                  </a:cubicBezTo>
                  <a:cubicBezTo>
                    <a:pt x="541" y="3525"/>
                    <a:pt x="549" y="2232"/>
                    <a:pt x="560" y="939"/>
                  </a:cubicBezTo>
                  <a:cubicBezTo>
                    <a:pt x="557" y="810"/>
                    <a:pt x="579" y="665"/>
                    <a:pt x="495" y="554"/>
                  </a:cubicBezTo>
                  <a:cubicBezTo>
                    <a:pt x="369" y="371"/>
                    <a:pt x="211" y="211"/>
                    <a:pt x="93" y="22"/>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50" name="Freeform 48"/>
            <p:cNvSpPr>
              <a:spLocks noChangeAspect="1"/>
            </p:cNvSpPr>
            <p:nvPr/>
          </p:nvSpPr>
          <p:spPr bwMode="auto">
            <a:xfrm>
              <a:off x="1535113" y="4062413"/>
              <a:ext cx="604837" cy="601662"/>
            </a:xfrm>
            <a:custGeom>
              <a:avLst/>
              <a:gdLst>
                <a:gd name="T0" fmla="*/ 93 w 5639"/>
                <a:gd name="T1" fmla="*/ 22 h 5621"/>
                <a:gd name="T2" fmla="*/ 885 w 5639"/>
                <a:gd name="T3" fmla="*/ 23 h 5621"/>
                <a:gd name="T4" fmla="*/ 2404 w 5639"/>
                <a:gd name="T5" fmla="*/ 22 h 5621"/>
                <a:gd name="T6" fmla="*/ 2946 w 5639"/>
                <a:gd name="T7" fmla="*/ 925 h 5621"/>
                <a:gd name="T8" fmla="*/ 4312 w 5639"/>
                <a:gd name="T9" fmla="*/ 3336 h 5621"/>
                <a:gd name="T10" fmla="*/ 4395 w 5639"/>
                <a:gd name="T11" fmla="*/ 3270 h 5621"/>
                <a:gd name="T12" fmla="*/ 4388 w 5639"/>
                <a:gd name="T13" fmla="*/ 975 h 5621"/>
                <a:gd name="T14" fmla="*/ 4342 w 5639"/>
                <a:gd name="T15" fmla="*/ 622 h 5621"/>
                <a:gd name="T16" fmla="*/ 3927 w 5639"/>
                <a:gd name="T17" fmla="*/ 46 h 5621"/>
                <a:gd name="T18" fmla="*/ 5576 w 5639"/>
                <a:gd name="T19" fmla="*/ 59 h 5621"/>
                <a:gd name="T20" fmla="*/ 5229 w 5639"/>
                <a:gd name="T21" fmla="*/ 450 h 5621"/>
                <a:gd name="T22" fmla="*/ 5145 w 5639"/>
                <a:gd name="T23" fmla="*/ 870 h 5621"/>
                <a:gd name="T24" fmla="*/ 5137 w 5639"/>
                <a:gd name="T25" fmla="*/ 2992 h 5621"/>
                <a:gd name="T26" fmla="*/ 5145 w 5639"/>
                <a:gd name="T27" fmla="*/ 4151 h 5621"/>
                <a:gd name="T28" fmla="*/ 5177 w 5639"/>
                <a:gd name="T29" fmla="*/ 4944 h 5621"/>
                <a:gd name="T30" fmla="*/ 5639 w 5639"/>
                <a:gd name="T31" fmla="*/ 5608 h 5621"/>
                <a:gd name="T32" fmla="*/ 3354 w 5639"/>
                <a:gd name="T33" fmla="*/ 5612 h 5621"/>
                <a:gd name="T34" fmla="*/ 2868 w 5639"/>
                <a:gd name="T35" fmla="*/ 4777 h 5621"/>
                <a:gd name="T36" fmla="*/ 2423 w 5639"/>
                <a:gd name="T37" fmla="*/ 4004 h 5621"/>
                <a:gd name="T38" fmla="*/ 1279 w 5639"/>
                <a:gd name="T39" fmla="*/ 2011 h 5621"/>
                <a:gd name="T40" fmla="*/ 1279 w 5639"/>
                <a:gd name="T41" fmla="*/ 4481 h 5621"/>
                <a:gd name="T42" fmla="*/ 1502 w 5639"/>
                <a:gd name="T43" fmla="*/ 5205 h 5621"/>
                <a:gd name="T44" fmla="*/ 1783 w 5639"/>
                <a:gd name="T45" fmla="*/ 5530 h 5621"/>
                <a:gd name="T46" fmla="*/ 370 w 5639"/>
                <a:gd name="T47" fmla="*/ 5558 h 5621"/>
                <a:gd name="T48" fmla="*/ 0 w 5639"/>
                <a:gd name="T49" fmla="*/ 5551 h 5621"/>
                <a:gd name="T50" fmla="*/ 566 w 5639"/>
                <a:gd name="T51" fmla="*/ 4817 h 5621"/>
                <a:gd name="T52" fmla="*/ 560 w 5639"/>
                <a:gd name="T53" fmla="*/ 939 h 5621"/>
                <a:gd name="T54" fmla="*/ 495 w 5639"/>
                <a:gd name="T55" fmla="*/ 554 h 5621"/>
                <a:gd name="T56" fmla="*/ 93 w 5639"/>
                <a:gd name="T57" fmla="*/ 22 h 5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39" h="5621">
                  <a:moveTo>
                    <a:pt x="93" y="22"/>
                  </a:moveTo>
                  <a:cubicBezTo>
                    <a:pt x="357" y="0"/>
                    <a:pt x="621" y="26"/>
                    <a:pt x="885" y="23"/>
                  </a:cubicBezTo>
                  <a:cubicBezTo>
                    <a:pt x="1391" y="22"/>
                    <a:pt x="1898" y="23"/>
                    <a:pt x="2404" y="22"/>
                  </a:cubicBezTo>
                  <a:cubicBezTo>
                    <a:pt x="2606" y="309"/>
                    <a:pt x="2766" y="624"/>
                    <a:pt x="2946" y="925"/>
                  </a:cubicBezTo>
                  <a:cubicBezTo>
                    <a:pt x="3408" y="1725"/>
                    <a:pt x="3857" y="2532"/>
                    <a:pt x="4312" y="3336"/>
                  </a:cubicBezTo>
                  <a:cubicBezTo>
                    <a:pt x="4333" y="3319"/>
                    <a:pt x="4374" y="3287"/>
                    <a:pt x="4395" y="3270"/>
                  </a:cubicBezTo>
                  <a:cubicBezTo>
                    <a:pt x="4395" y="2505"/>
                    <a:pt x="4380" y="1740"/>
                    <a:pt x="4388" y="975"/>
                  </a:cubicBezTo>
                  <a:cubicBezTo>
                    <a:pt x="4386" y="857"/>
                    <a:pt x="4401" y="730"/>
                    <a:pt x="4342" y="622"/>
                  </a:cubicBezTo>
                  <a:cubicBezTo>
                    <a:pt x="4231" y="411"/>
                    <a:pt x="4060" y="242"/>
                    <a:pt x="3927" y="46"/>
                  </a:cubicBezTo>
                  <a:cubicBezTo>
                    <a:pt x="4477" y="32"/>
                    <a:pt x="5027" y="46"/>
                    <a:pt x="5576" y="59"/>
                  </a:cubicBezTo>
                  <a:cubicBezTo>
                    <a:pt x="5466" y="194"/>
                    <a:pt x="5339" y="315"/>
                    <a:pt x="5229" y="450"/>
                  </a:cubicBezTo>
                  <a:cubicBezTo>
                    <a:pt x="5130" y="566"/>
                    <a:pt x="5152" y="729"/>
                    <a:pt x="5145" y="870"/>
                  </a:cubicBezTo>
                  <a:cubicBezTo>
                    <a:pt x="5151" y="1577"/>
                    <a:pt x="5129" y="2284"/>
                    <a:pt x="5137" y="2992"/>
                  </a:cubicBezTo>
                  <a:cubicBezTo>
                    <a:pt x="5130" y="3378"/>
                    <a:pt x="5150" y="3765"/>
                    <a:pt x="5145" y="4151"/>
                  </a:cubicBezTo>
                  <a:cubicBezTo>
                    <a:pt x="5156" y="4415"/>
                    <a:pt x="5116" y="4685"/>
                    <a:pt x="5177" y="4944"/>
                  </a:cubicBezTo>
                  <a:cubicBezTo>
                    <a:pt x="5286" y="5194"/>
                    <a:pt x="5508" y="5371"/>
                    <a:pt x="5639" y="5608"/>
                  </a:cubicBezTo>
                  <a:cubicBezTo>
                    <a:pt x="4877" y="5621"/>
                    <a:pt x="4116" y="5612"/>
                    <a:pt x="3354" y="5612"/>
                  </a:cubicBezTo>
                  <a:cubicBezTo>
                    <a:pt x="3189" y="5336"/>
                    <a:pt x="3030" y="5055"/>
                    <a:pt x="2868" y="4777"/>
                  </a:cubicBezTo>
                  <a:cubicBezTo>
                    <a:pt x="2721" y="4519"/>
                    <a:pt x="2572" y="4261"/>
                    <a:pt x="2423" y="4004"/>
                  </a:cubicBezTo>
                  <a:cubicBezTo>
                    <a:pt x="2039" y="3341"/>
                    <a:pt x="1670" y="2669"/>
                    <a:pt x="1279" y="2011"/>
                  </a:cubicBezTo>
                  <a:cubicBezTo>
                    <a:pt x="1254" y="2834"/>
                    <a:pt x="1259" y="3658"/>
                    <a:pt x="1279" y="4481"/>
                  </a:cubicBezTo>
                  <a:cubicBezTo>
                    <a:pt x="1270" y="4739"/>
                    <a:pt x="1317" y="5012"/>
                    <a:pt x="1502" y="5205"/>
                  </a:cubicBezTo>
                  <a:cubicBezTo>
                    <a:pt x="1594" y="5314"/>
                    <a:pt x="1693" y="5418"/>
                    <a:pt x="1783" y="5530"/>
                  </a:cubicBezTo>
                  <a:cubicBezTo>
                    <a:pt x="1313" y="5558"/>
                    <a:pt x="841" y="5528"/>
                    <a:pt x="370" y="5558"/>
                  </a:cubicBezTo>
                  <a:cubicBezTo>
                    <a:pt x="247" y="5555"/>
                    <a:pt x="124" y="5552"/>
                    <a:pt x="0" y="5551"/>
                  </a:cubicBezTo>
                  <a:cubicBezTo>
                    <a:pt x="269" y="5389"/>
                    <a:pt x="545" y="5153"/>
                    <a:pt x="566" y="4817"/>
                  </a:cubicBezTo>
                  <a:cubicBezTo>
                    <a:pt x="541" y="3525"/>
                    <a:pt x="549" y="2232"/>
                    <a:pt x="560" y="939"/>
                  </a:cubicBezTo>
                  <a:cubicBezTo>
                    <a:pt x="557" y="810"/>
                    <a:pt x="579" y="665"/>
                    <a:pt x="495" y="554"/>
                  </a:cubicBezTo>
                  <a:cubicBezTo>
                    <a:pt x="369" y="371"/>
                    <a:pt x="211" y="211"/>
                    <a:pt x="93" y="22"/>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51" name="Freeform 49"/>
            <p:cNvSpPr>
              <a:spLocks noChangeAspect="1"/>
            </p:cNvSpPr>
            <p:nvPr/>
          </p:nvSpPr>
          <p:spPr bwMode="auto">
            <a:xfrm>
              <a:off x="2239963" y="4067175"/>
              <a:ext cx="655637" cy="760413"/>
            </a:xfrm>
            <a:custGeom>
              <a:avLst/>
              <a:gdLst>
                <a:gd name="T0" fmla="*/ 1345 w 6117"/>
                <a:gd name="T1" fmla="*/ 11 h 7083"/>
                <a:gd name="T2" fmla="*/ 4090 w 6117"/>
                <a:gd name="T3" fmla="*/ 19 h 7083"/>
                <a:gd name="T4" fmla="*/ 4432 w 6117"/>
                <a:gd name="T5" fmla="*/ 959 h 7083"/>
                <a:gd name="T6" fmla="*/ 4950 w 6117"/>
                <a:gd name="T7" fmla="*/ 2445 h 7083"/>
                <a:gd name="T8" fmla="*/ 5761 w 6117"/>
                <a:gd name="T9" fmla="*/ 4696 h 7083"/>
                <a:gd name="T10" fmla="*/ 6117 w 6117"/>
                <a:gd name="T11" fmla="*/ 5398 h 7083"/>
                <a:gd name="T12" fmla="*/ 5880 w 6117"/>
                <a:gd name="T13" fmla="*/ 5561 h 7083"/>
                <a:gd name="T14" fmla="*/ 3123 w 6117"/>
                <a:gd name="T15" fmla="*/ 5546 h 7083"/>
                <a:gd name="T16" fmla="*/ 3550 w 6117"/>
                <a:gd name="T17" fmla="*/ 4946 h 7083"/>
                <a:gd name="T18" fmla="*/ 3365 w 6117"/>
                <a:gd name="T19" fmla="*/ 4261 h 7083"/>
                <a:gd name="T20" fmla="*/ 2006 w 6117"/>
                <a:gd name="T21" fmla="*/ 4263 h 7083"/>
                <a:gd name="T22" fmla="*/ 3986 w 6117"/>
                <a:gd name="T23" fmla="*/ 6862 h 7083"/>
                <a:gd name="T24" fmla="*/ 3664 w 6117"/>
                <a:gd name="T25" fmla="*/ 7083 h 7083"/>
                <a:gd name="T26" fmla="*/ 1594 w 6117"/>
                <a:gd name="T27" fmla="*/ 4284 h 7083"/>
                <a:gd name="T28" fmla="*/ 1533 w 6117"/>
                <a:gd name="T29" fmla="*/ 5225 h 7083"/>
                <a:gd name="T30" fmla="*/ 1770 w 6117"/>
                <a:gd name="T31" fmla="*/ 5541 h 7083"/>
                <a:gd name="T32" fmla="*/ 0 w 6117"/>
                <a:gd name="T33" fmla="*/ 5533 h 7083"/>
                <a:gd name="T34" fmla="*/ 598 w 6117"/>
                <a:gd name="T35" fmla="*/ 5000 h 7083"/>
                <a:gd name="T36" fmla="*/ 719 w 6117"/>
                <a:gd name="T37" fmla="*/ 4730 h 7083"/>
                <a:gd name="T38" fmla="*/ 1071 w 6117"/>
                <a:gd name="T39" fmla="*/ 3459 h 7083"/>
                <a:gd name="T40" fmla="*/ 1495 w 6117"/>
                <a:gd name="T41" fmla="*/ 1945 h 7083"/>
                <a:gd name="T42" fmla="*/ 1780 w 6117"/>
                <a:gd name="T43" fmla="*/ 816 h 7083"/>
                <a:gd name="T44" fmla="*/ 1780 w 6117"/>
                <a:gd name="T45" fmla="*/ 567 h 7083"/>
                <a:gd name="T46" fmla="*/ 1345 w 6117"/>
                <a:gd name="T47" fmla="*/ 11 h 7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17" h="7083">
                  <a:moveTo>
                    <a:pt x="1345" y="11"/>
                  </a:moveTo>
                  <a:cubicBezTo>
                    <a:pt x="2260" y="0"/>
                    <a:pt x="3175" y="21"/>
                    <a:pt x="4090" y="19"/>
                  </a:cubicBezTo>
                  <a:cubicBezTo>
                    <a:pt x="4206" y="332"/>
                    <a:pt x="4322" y="645"/>
                    <a:pt x="4432" y="959"/>
                  </a:cubicBezTo>
                  <a:cubicBezTo>
                    <a:pt x="4606" y="1454"/>
                    <a:pt x="4777" y="1950"/>
                    <a:pt x="4950" y="2445"/>
                  </a:cubicBezTo>
                  <a:cubicBezTo>
                    <a:pt x="5212" y="3198"/>
                    <a:pt x="5476" y="3951"/>
                    <a:pt x="5761" y="4696"/>
                  </a:cubicBezTo>
                  <a:cubicBezTo>
                    <a:pt x="5857" y="4940"/>
                    <a:pt x="5929" y="5205"/>
                    <a:pt x="6117" y="5398"/>
                  </a:cubicBezTo>
                  <a:cubicBezTo>
                    <a:pt x="6038" y="5452"/>
                    <a:pt x="5959" y="5506"/>
                    <a:pt x="5880" y="5561"/>
                  </a:cubicBezTo>
                  <a:cubicBezTo>
                    <a:pt x="4961" y="5540"/>
                    <a:pt x="4042" y="5569"/>
                    <a:pt x="3123" y="5546"/>
                  </a:cubicBezTo>
                  <a:cubicBezTo>
                    <a:pt x="3282" y="5363"/>
                    <a:pt x="3531" y="5211"/>
                    <a:pt x="3550" y="4946"/>
                  </a:cubicBezTo>
                  <a:cubicBezTo>
                    <a:pt x="3538" y="4708"/>
                    <a:pt x="3434" y="4487"/>
                    <a:pt x="3365" y="4261"/>
                  </a:cubicBezTo>
                  <a:cubicBezTo>
                    <a:pt x="2912" y="4257"/>
                    <a:pt x="2459" y="4254"/>
                    <a:pt x="2006" y="4263"/>
                  </a:cubicBezTo>
                  <a:cubicBezTo>
                    <a:pt x="2626" y="5159"/>
                    <a:pt x="3337" y="5987"/>
                    <a:pt x="3986" y="6862"/>
                  </a:cubicBezTo>
                  <a:cubicBezTo>
                    <a:pt x="3879" y="6936"/>
                    <a:pt x="3771" y="7009"/>
                    <a:pt x="3664" y="7083"/>
                  </a:cubicBezTo>
                  <a:cubicBezTo>
                    <a:pt x="2930" y="6183"/>
                    <a:pt x="2246" y="5244"/>
                    <a:pt x="1594" y="4284"/>
                  </a:cubicBezTo>
                  <a:cubicBezTo>
                    <a:pt x="1470" y="4578"/>
                    <a:pt x="1413" y="4921"/>
                    <a:pt x="1533" y="5225"/>
                  </a:cubicBezTo>
                  <a:cubicBezTo>
                    <a:pt x="1579" y="5351"/>
                    <a:pt x="1670" y="5453"/>
                    <a:pt x="1770" y="5541"/>
                  </a:cubicBezTo>
                  <a:cubicBezTo>
                    <a:pt x="1180" y="5551"/>
                    <a:pt x="590" y="5541"/>
                    <a:pt x="0" y="5533"/>
                  </a:cubicBezTo>
                  <a:cubicBezTo>
                    <a:pt x="200" y="5357"/>
                    <a:pt x="428" y="5209"/>
                    <a:pt x="598" y="5000"/>
                  </a:cubicBezTo>
                  <a:cubicBezTo>
                    <a:pt x="663" y="4924"/>
                    <a:pt x="694" y="4826"/>
                    <a:pt x="719" y="4730"/>
                  </a:cubicBezTo>
                  <a:cubicBezTo>
                    <a:pt x="830" y="4305"/>
                    <a:pt x="954" y="3883"/>
                    <a:pt x="1071" y="3459"/>
                  </a:cubicBezTo>
                  <a:cubicBezTo>
                    <a:pt x="1215" y="2955"/>
                    <a:pt x="1359" y="2451"/>
                    <a:pt x="1495" y="1945"/>
                  </a:cubicBezTo>
                  <a:cubicBezTo>
                    <a:pt x="1597" y="1570"/>
                    <a:pt x="1694" y="1194"/>
                    <a:pt x="1780" y="816"/>
                  </a:cubicBezTo>
                  <a:cubicBezTo>
                    <a:pt x="1795" y="735"/>
                    <a:pt x="1826" y="645"/>
                    <a:pt x="1780" y="567"/>
                  </a:cubicBezTo>
                  <a:cubicBezTo>
                    <a:pt x="1673" y="355"/>
                    <a:pt x="1494" y="192"/>
                    <a:pt x="1345" y="1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52" name="Freeform 50"/>
            <p:cNvSpPr>
              <a:spLocks noChangeAspect="1"/>
            </p:cNvSpPr>
            <p:nvPr/>
          </p:nvSpPr>
          <p:spPr bwMode="auto">
            <a:xfrm>
              <a:off x="2239963" y="4067175"/>
              <a:ext cx="655637" cy="760413"/>
            </a:xfrm>
            <a:custGeom>
              <a:avLst/>
              <a:gdLst>
                <a:gd name="T0" fmla="*/ 1345 w 6117"/>
                <a:gd name="T1" fmla="*/ 11 h 7083"/>
                <a:gd name="T2" fmla="*/ 4090 w 6117"/>
                <a:gd name="T3" fmla="*/ 19 h 7083"/>
                <a:gd name="T4" fmla="*/ 4432 w 6117"/>
                <a:gd name="T5" fmla="*/ 959 h 7083"/>
                <a:gd name="T6" fmla="*/ 4950 w 6117"/>
                <a:gd name="T7" fmla="*/ 2445 h 7083"/>
                <a:gd name="T8" fmla="*/ 5761 w 6117"/>
                <a:gd name="T9" fmla="*/ 4696 h 7083"/>
                <a:gd name="T10" fmla="*/ 6117 w 6117"/>
                <a:gd name="T11" fmla="*/ 5398 h 7083"/>
                <a:gd name="T12" fmla="*/ 5880 w 6117"/>
                <a:gd name="T13" fmla="*/ 5561 h 7083"/>
                <a:gd name="T14" fmla="*/ 3123 w 6117"/>
                <a:gd name="T15" fmla="*/ 5546 h 7083"/>
                <a:gd name="T16" fmla="*/ 3550 w 6117"/>
                <a:gd name="T17" fmla="*/ 4946 h 7083"/>
                <a:gd name="T18" fmla="*/ 3365 w 6117"/>
                <a:gd name="T19" fmla="*/ 4261 h 7083"/>
                <a:gd name="T20" fmla="*/ 2006 w 6117"/>
                <a:gd name="T21" fmla="*/ 4263 h 7083"/>
                <a:gd name="T22" fmla="*/ 3986 w 6117"/>
                <a:gd name="T23" fmla="*/ 6862 h 7083"/>
                <a:gd name="T24" fmla="*/ 3664 w 6117"/>
                <a:gd name="T25" fmla="*/ 7083 h 7083"/>
                <a:gd name="T26" fmla="*/ 1594 w 6117"/>
                <a:gd name="T27" fmla="*/ 4284 h 7083"/>
                <a:gd name="T28" fmla="*/ 1533 w 6117"/>
                <a:gd name="T29" fmla="*/ 5225 h 7083"/>
                <a:gd name="T30" fmla="*/ 1770 w 6117"/>
                <a:gd name="T31" fmla="*/ 5541 h 7083"/>
                <a:gd name="T32" fmla="*/ 0 w 6117"/>
                <a:gd name="T33" fmla="*/ 5533 h 7083"/>
                <a:gd name="T34" fmla="*/ 598 w 6117"/>
                <a:gd name="T35" fmla="*/ 5000 h 7083"/>
                <a:gd name="T36" fmla="*/ 719 w 6117"/>
                <a:gd name="T37" fmla="*/ 4730 h 7083"/>
                <a:gd name="T38" fmla="*/ 1071 w 6117"/>
                <a:gd name="T39" fmla="*/ 3459 h 7083"/>
                <a:gd name="T40" fmla="*/ 1495 w 6117"/>
                <a:gd name="T41" fmla="*/ 1945 h 7083"/>
                <a:gd name="T42" fmla="*/ 1780 w 6117"/>
                <a:gd name="T43" fmla="*/ 816 h 7083"/>
                <a:gd name="T44" fmla="*/ 1780 w 6117"/>
                <a:gd name="T45" fmla="*/ 567 h 7083"/>
                <a:gd name="T46" fmla="*/ 1345 w 6117"/>
                <a:gd name="T47" fmla="*/ 11 h 7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17" h="7083">
                  <a:moveTo>
                    <a:pt x="1345" y="11"/>
                  </a:moveTo>
                  <a:cubicBezTo>
                    <a:pt x="2260" y="0"/>
                    <a:pt x="3175" y="21"/>
                    <a:pt x="4090" y="19"/>
                  </a:cubicBezTo>
                  <a:cubicBezTo>
                    <a:pt x="4206" y="332"/>
                    <a:pt x="4322" y="645"/>
                    <a:pt x="4432" y="959"/>
                  </a:cubicBezTo>
                  <a:cubicBezTo>
                    <a:pt x="4606" y="1454"/>
                    <a:pt x="4777" y="1950"/>
                    <a:pt x="4950" y="2445"/>
                  </a:cubicBezTo>
                  <a:cubicBezTo>
                    <a:pt x="5212" y="3198"/>
                    <a:pt x="5476" y="3951"/>
                    <a:pt x="5761" y="4696"/>
                  </a:cubicBezTo>
                  <a:cubicBezTo>
                    <a:pt x="5857" y="4940"/>
                    <a:pt x="5929" y="5205"/>
                    <a:pt x="6117" y="5398"/>
                  </a:cubicBezTo>
                  <a:cubicBezTo>
                    <a:pt x="6038" y="5452"/>
                    <a:pt x="5959" y="5506"/>
                    <a:pt x="5880" y="5561"/>
                  </a:cubicBezTo>
                  <a:cubicBezTo>
                    <a:pt x="4961" y="5540"/>
                    <a:pt x="4042" y="5569"/>
                    <a:pt x="3123" y="5546"/>
                  </a:cubicBezTo>
                  <a:cubicBezTo>
                    <a:pt x="3282" y="5363"/>
                    <a:pt x="3531" y="5211"/>
                    <a:pt x="3550" y="4946"/>
                  </a:cubicBezTo>
                  <a:cubicBezTo>
                    <a:pt x="3538" y="4708"/>
                    <a:pt x="3434" y="4487"/>
                    <a:pt x="3365" y="4261"/>
                  </a:cubicBezTo>
                  <a:cubicBezTo>
                    <a:pt x="2912" y="4257"/>
                    <a:pt x="2459" y="4254"/>
                    <a:pt x="2006" y="4263"/>
                  </a:cubicBezTo>
                  <a:cubicBezTo>
                    <a:pt x="2626" y="5159"/>
                    <a:pt x="3337" y="5987"/>
                    <a:pt x="3986" y="6862"/>
                  </a:cubicBezTo>
                  <a:cubicBezTo>
                    <a:pt x="3879" y="6936"/>
                    <a:pt x="3771" y="7009"/>
                    <a:pt x="3664" y="7083"/>
                  </a:cubicBezTo>
                  <a:cubicBezTo>
                    <a:pt x="2930" y="6183"/>
                    <a:pt x="2246" y="5244"/>
                    <a:pt x="1594" y="4284"/>
                  </a:cubicBezTo>
                  <a:cubicBezTo>
                    <a:pt x="1470" y="4578"/>
                    <a:pt x="1413" y="4921"/>
                    <a:pt x="1533" y="5225"/>
                  </a:cubicBezTo>
                  <a:cubicBezTo>
                    <a:pt x="1579" y="5351"/>
                    <a:pt x="1670" y="5453"/>
                    <a:pt x="1770" y="5541"/>
                  </a:cubicBezTo>
                  <a:cubicBezTo>
                    <a:pt x="1180" y="5551"/>
                    <a:pt x="590" y="5541"/>
                    <a:pt x="0" y="5533"/>
                  </a:cubicBezTo>
                  <a:cubicBezTo>
                    <a:pt x="200" y="5357"/>
                    <a:pt x="428" y="5209"/>
                    <a:pt x="598" y="5000"/>
                  </a:cubicBezTo>
                  <a:cubicBezTo>
                    <a:pt x="663" y="4924"/>
                    <a:pt x="694" y="4826"/>
                    <a:pt x="719" y="4730"/>
                  </a:cubicBezTo>
                  <a:cubicBezTo>
                    <a:pt x="830" y="4305"/>
                    <a:pt x="954" y="3883"/>
                    <a:pt x="1071" y="3459"/>
                  </a:cubicBezTo>
                  <a:cubicBezTo>
                    <a:pt x="1215" y="2955"/>
                    <a:pt x="1359" y="2451"/>
                    <a:pt x="1495" y="1945"/>
                  </a:cubicBezTo>
                  <a:cubicBezTo>
                    <a:pt x="1597" y="1570"/>
                    <a:pt x="1694" y="1194"/>
                    <a:pt x="1780" y="816"/>
                  </a:cubicBezTo>
                  <a:cubicBezTo>
                    <a:pt x="1795" y="735"/>
                    <a:pt x="1826" y="645"/>
                    <a:pt x="1780" y="567"/>
                  </a:cubicBezTo>
                  <a:cubicBezTo>
                    <a:pt x="1673" y="355"/>
                    <a:pt x="1494" y="192"/>
                    <a:pt x="1345" y="11"/>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53" name="Freeform 51"/>
            <p:cNvSpPr>
              <a:spLocks noChangeAspect="1"/>
            </p:cNvSpPr>
            <p:nvPr/>
          </p:nvSpPr>
          <p:spPr bwMode="auto">
            <a:xfrm>
              <a:off x="3687763" y="4076700"/>
              <a:ext cx="50800" cy="23813"/>
            </a:xfrm>
            <a:custGeom>
              <a:avLst/>
              <a:gdLst>
                <a:gd name="T0" fmla="*/ 0 w 468"/>
                <a:gd name="T1" fmla="*/ 0 h 211"/>
                <a:gd name="T2" fmla="*/ 468 w 468"/>
                <a:gd name="T3" fmla="*/ 1 h 211"/>
                <a:gd name="T4" fmla="*/ 191 w 468"/>
                <a:gd name="T5" fmla="*/ 211 h 211"/>
                <a:gd name="T6" fmla="*/ 0 w 468"/>
                <a:gd name="T7" fmla="*/ 0 h 211"/>
              </a:gdLst>
              <a:ahLst/>
              <a:cxnLst>
                <a:cxn ang="0">
                  <a:pos x="T0" y="T1"/>
                </a:cxn>
                <a:cxn ang="0">
                  <a:pos x="T2" y="T3"/>
                </a:cxn>
                <a:cxn ang="0">
                  <a:pos x="T4" y="T5"/>
                </a:cxn>
                <a:cxn ang="0">
                  <a:pos x="T6" y="T7"/>
                </a:cxn>
              </a:cxnLst>
              <a:rect l="0" t="0" r="r" b="b"/>
              <a:pathLst>
                <a:path w="468" h="211">
                  <a:moveTo>
                    <a:pt x="0" y="0"/>
                  </a:moveTo>
                  <a:cubicBezTo>
                    <a:pt x="156" y="0"/>
                    <a:pt x="312" y="2"/>
                    <a:pt x="468" y="1"/>
                  </a:cubicBezTo>
                  <a:cubicBezTo>
                    <a:pt x="376" y="71"/>
                    <a:pt x="283" y="141"/>
                    <a:pt x="191" y="211"/>
                  </a:cubicBezTo>
                  <a:cubicBezTo>
                    <a:pt x="126" y="142"/>
                    <a:pt x="61" y="73"/>
                    <a:pt x="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54" name="Freeform 52"/>
            <p:cNvSpPr>
              <a:spLocks noChangeAspect="1"/>
            </p:cNvSpPr>
            <p:nvPr/>
          </p:nvSpPr>
          <p:spPr bwMode="auto">
            <a:xfrm>
              <a:off x="3687763" y="4076700"/>
              <a:ext cx="50800" cy="23813"/>
            </a:xfrm>
            <a:custGeom>
              <a:avLst/>
              <a:gdLst>
                <a:gd name="T0" fmla="*/ 0 w 468"/>
                <a:gd name="T1" fmla="*/ 0 h 211"/>
                <a:gd name="T2" fmla="*/ 468 w 468"/>
                <a:gd name="T3" fmla="*/ 1 h 211"/>
                <a:gd name="T4" fmla="*/ 191 w 468"/>
                <a:gd name="T5" fmla="*/ 211 h 211"/>
                <a:gd name="T6" fmla="*/ 0 w 468"/>
                <a:gd name="T7" fmla="*/ 0 h 211"/>
              </a:gdLst>
              <a:ahLst/>
              <a:cxnLst>
                <a:cxn ang="0">
                  <a:pos x="T0" y="T1"/>
                </a:cxn>
                <a:cxn ang="0">
                  <a:pos x="T2" y="T3"/>
                </a:cxn>
                <a:cxn ang="0">
                  <a:pos x="T4" y="T5"/>
                </a:cxn>
                <a:cxn ang="0">
                  <a:pos x="T6" y="T7"/>
                </a:cxn>
              </a:cxnLst>
              <a:rect l="0" t="0" r="r" b="b"/>
              <a:pathLst>
                <a:path w="468" h="211">
                  <a:moveTo>
                    <a:pt x="0" y="0"/>
                  </a:moveTo>
                  <a:cubicBezTo>
                    <a:pt x="156" y="0"/>
                    <a:pt x="312" y="2"/>
                    <a:pt x="468" y="1"/>
                  </a:cubicBezTo>
                  <a:cubicBezTo>
                    <a:pt x="376" y="71"/>
                    <a:pt x="283" y="141"/>
                    <a:pt x="191" y="211"/>
                  </a:cubicBezTo>
                  <a:cubicBezTo>
                    <a:pt x="126" y="142"/>
                    <a:pt x="61" y="73"/>
                    <a:pt x="0" y="0"/>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55" name="Freeform 53"/>
            <p:cNvSpPr>
              <a:spLocks noChangeAspect="1"/>
            </p:cNvSpPr>
            <p:nvPr/>
          </p:nvSpPr>
          <p:spPr bwMode="auto">
            <a:xfrm>
              <a:off x="3167063" y="4144963"/>
              <a:ext cx="160337" cy="65087"/>
            </a:xfrm>
            <a:custGeom>
              <a:avLst/>
              <a:gdLst>
                <a:gd name="T0" fmla="*/ 455 w 1486"/>
                <a:gd name="T1" fmla="*/ 103 h 615"/>
                <a:gd name="T2" fmla="*/ 1486 w 1486"/>
                <a:gd name="T3" fmla="*/ 131 h 615"/>
                <a:gd name="T4" fmla="*/ 52 w 1486"/>
                <a:gd name="T5" fmla="*/ 615 h 615"/>
                <a:gd name="T6" fmla="*/ 455 w 1486"/>
                <a:gd name="T7" fmla="*/ 103 h 615"/>
              </a:gdLst>
              <a:ahLst/>
              <a:cxnLst>
                <a:cxn ang="0">
                  <a:pos x="T0" y="T1"/>
                </a:cxn>
                <a:cxn ang="0">
                  <a:pos x="T2" y="T3"/>
                </a:cxn>
                <a:cxn ang="0">
                  <a:pos x="T4" y="T5"/>
                </a:cxn>
                <a:cxn ang="0">
                  <a:pos x="T6" y="T7"/>
                </a:cxn>
              </a:cxnLst>
              <a:rect l="0" t="0" r="r" b="b"/>
              <a:pathLst>
                <a:path w="1486" h="615">
                  <a:moveTo>
                    <a:pt x="455" y="103"/>
                  </a:moveTo>
                  <a:cubicBezTo>
                    <a:pt x="787" y="0"/>
                    <a:pt x="1161" y="3"/>
                    <a:pt x="1486" y="131"/>
                  </a:cubicBezTo>
                  <a:cubicBezTo>
                    <a:pt x="1011" y="301"/>
                    <a:pt x="537" y="477"/>
                    <a:pt x="52" y="615"/>
                  </a:cubicBezTo>
                  <a:cubicBezTo>
                    <a:pt x="0" y="356"/>
                    <a:pt x="234" y="171"/>
                    <a:pt x="455" y="10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E32E3A"/>
                  </a:solidFill>
                  <a:prstDash val="solid"/>
                  <a:miter lim="800000"/>
                  <a:headEnd/>
                  <a:tailEnd/>
                </a14:hiddenLine>
              </a:ext>
            </a:extLst>
          </p:spPr>
          <p:txBody>
            <a:bodyPr/>
            <a:lstStyle/>
            <a:p>
              <a:endParaRPr lang="en-US"/>
            </a:p>
          </p:txBody>
        </p:sp>
        <p:sp>
          <p:nvSpPr>
            <p:cNvPr id="56" name="Freeform 54"/>
            <p:cNvSpPr>
              <a:spLocks noChangeAspect="1"/>
            </p:cNvSpPr>
            <p:nvPr/>
          </p:nvSpPr>
          <p:spPr bwMode="auto">
            <a:xfrm>
              <a:off x="3167063" y="4144963"/>
              <a:ext cx="160337" cy="65087"/>
            </a:xfrm>
            <a:custGeom>
              <a:avLst/>
              <a:gdLst>
                <a:gd name="T0" fmla="*/ 455 w 1486"/>
                <a:gd name="T1" fmla="*/ 103 h 615"/>
                <a:gd name="T2" fmla="*/ 1486 w 1486"/>
                <a:gd name="T3" fmla="*/ 131 h 615"/>
                <a:gd name="T4" fmla="*/ 52 w 1486"/>
                <a:gd name="T5" fmla="*/ 615 h 615"/>
                <a:gd name="T6" fmla="*/ 455 w 1486"/>
                <a:gd name="T7" fmla="*/ 103 h 615"/>
              </a:gdLst>
              <a:ahLst/>
              <a:cxnLst>
                <a:cxn ang="0">
                  <a:pos x="T0" y="T1"/>
                </a:cxn>
                <a:cxn ang="0">
                  <a:pos x="T2" y="T3"/>
                </a:cxn>
                <a:cxn ang="0">
                  <a:pos x="T4" y="T5"/>
                </a:cxn>
                <a:cxn ang="0">
                  <a:pos x="T6" y="T7"/>
                </a:cxn>
              </a:cxnLst>
              <a:rect l="0" t="0" r="r" b="b"/>
              <a:pathLst>
                <a:path w="1486" h="615">
                  <a:moveTo>
                    <a:pt x="455" y="103"/>
                  </a:moveTo>
                  <a:cubicBezTo>
                    <a:pt x="787" y="0"/>
                    <a:pt x="1161" y="3"/>
                    <a:pt x="1486" y="131"/>
                  </a:cubicBezTo>
                  <a:cubicBezTo>
                    <a:pt x="1011" y="301"/>
                    <a:pt x="537" y="477"/>
                    <a:pt x="52" y="615"/>
                  </a:cubicBezTo>
                  <a:cubicBezTo>
                    <a:pt x="0" y="356"/>
                    <a:pt x="234" y="171"/>
                    <a:pt x="455" y="103"/>
                  </a:cubicBezTo>
                  <a:close/>
                </a:path>
              </a:pathLst>
            </a:custGeom>
            <a:solidFill>
              <a:srgbClr val="E32E3A"/>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57" name="Freeform 55"/>
            <p:cNvSpPr>
              <a:spLocks noChangeAspect="1"/>
            </p:cNvSpPr>
            <p:nvPr/>
          </p:nvSpPr>
          <p:spPr bwMode="auto">
            <a:xfrm>
              <a:off x="3173413" y="4159250"/>
              <a:ext cx="247650" cy="169863"/>
            </a:xfrm>
            <a:custGeom>
              <a:avLst/>
              <a:gdLst>
                <a:gd name="T0" fmla="*/ 0 w 2319"/>
                <a:gd name="T1" fmla="*/ 484 h 1588"/>
                <a:gd name="T2" fmla="*/ 1434 w 2319"/>
                <a:gd name="T3" fmla="*/ 0 h 1588"/>
                <a:gd name="T4" fmla="*/ 2319 w 2319"/>
                <a:gd name="T5" fmla="*/ 1353 h 1588"/>
                <a:gd name="T6" fmla="*/ 1971 w 2319"/>
                <a:gd name="T7" fmla="*/ 1588 h 1588"/>
                <a:gd name="T8" fmla="*/ 1154 w 2319"/>
                <a:gd name="T9" fmla="*/ 1166 h 1588"/>
                <a:gd name="T10" fmla="*/ 239 w 2319"/>
                <a:gd name="T11" fmla="*/ 778 h 1588"/>
                <a:gd name="T12" fmla="*/ 0 w 2319"/>
                <a:gd name="T13" fmla="*/ 484 h 1588"/>
              </a:gdLst>
              <a:ahLst/>
              <a:cxnLst>
                <a:cxn ang="0">
                  <a:pos x="T0" y="T1"/>
                </a:cxn>
                <a:cxn ang="0">
                  <a:pos x="T2" y="T3"/>
                </a:cxn>
                <a:cxn ang="0">
                  <a:pos x="T4" y="T5"/>
                </a:cxn>
                <a:cxn ang="0">
                  <a:pos x="T6" y="T7"/>
                </a:cxn>
                <a:cxn ang="0">
                  <a:pos x="T8" y="T9"/>
                </a:cxn>
                <a:cxn ang="0">
                  <a:pos x="T10" y="T11"/>
                </a:cxn>
                <a:cxn ang="0">
                  <a:pos x="T12" y="T13"/>
                </a:cxn>
              </a:cxnLst>
              <a:rect l="0" t="0" r="r" b="b"/>
              <a:pathLst>
                <a:path w="2319" h="1588">
                  <a:moveTo>
                    <a:pt x="0" y="484"/>
                  </a:moveTo>
                  <a:cubicBezTo>
                    <a:pt x="485" y="346"/>
                    <a:pt x="959" y="170"/>
                    <a:pt x="1434" y="0"/>
                  </a:cubicBezTo>
                  <a:cubicBezTo>
                    <a:pt x="1742" y="442"/>
                    <a:pt x="2040" y="892"/>
                    <a:pt x="2319" y="1353"/>
                  </a:cubicBezTo>
                  <a:cubicBezTo>
                    <a:pt x="2205" y="1435"/>
                    <a:pt x="2088" y="1512"/>
                    <a:pt x="1971" y="1588"/>
                  </a:cubicBezTo>
                  <a:cubicBezTo>
                    <a:pt x="1721" y="1409"/>
                    <a:pt x="1438" y="1281"/>
                    <a:pt x="1154" y="1166"/>
                  </a:cubicBezTo>
                  <a:cubicBezTo>
                    <a:pt x="848" y="1041"/>
                    <a:pt x="510" y="978"/>
                    <a:pt x="239" y="778"/>
                  </a:cubicBezTo>
                  <a:cubicBezTo>
                    <a:pt x="133" y="705"/>
                    <a:pt x="52" y="601"/>
                    <a:pt x="0" y="484"/>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1E59A6"/>
                  </a:solidFill>
                  <a:prstDash val="solid"/>
                  <a:miter lim="800000"/>
                  <a:headEnd/>
                  <a:tailEnd/>
                </a14:hiddenLine>
              </a:ext>
            </a:extLst>
          </p:spPr>
          <p:txBody>
            <a:bodyPr/>
            <a:lstStyle/>
            <a:p>
              <a:endParaRPr lang="en-US"/>
            </a:p>
          </p:txBody>
        </p:sp>
        <p:sp>
          <p:nvSpPr>
            <p:cNvPr id="58" name="Freeform 56"/>
            <p:cNvSpPr>
              <a:spLocks noChangeAspect="1"/>
            </p:cNvSpPr>
            <p:nvPr/>
          </p:nvSpPr>
          <p:spPr bwMode="auto">
            <a:xfrm>
              <a:off x="3173413" y="4159250"/>
              <a:ext cx="247650" cy="169863"/>
            </a:xfrm>
            <a:custGeom>
              <a:avLst/>
              <a:gdLst>
                <a:gd name="T0" fmla="*/ 0 w 2319"/>
                <a:gd name="T1" fmla="*/ 484 h 1588"/>
                <a:gd name="T2" fmla="*/ 1434 w 2319"/>
                <a:gd name="T3" fmla="*/ 0 h 1588"/>
                <a:gd name="T4" fmla="*/ 2319 w 2319"/>
                <a:gd name="T5" fmla="*/ 1353 h 1588"/>
                <a:gd name="T6" fmla="*/ 1971 w 2319"/>
                <a:gd name="T7" fmla="*/ 1588 h 1588"/>
                <a:gd name="T8" fmla="*/ 1154 w 2319"/>
                <a:gd name="T9" fmla="*/ 1166 h 1588"/>
                <a:gd name="T10" fmla="*/ 239 w 2319"/>
                <a:gd name="T11" fmla="*/ 778 h 1588"/>
                <a:gd name="T12" fmla="*/ 0 w 2319"/>
                <a:gd name="T13" fmla="*/ 484 h 1588"/>
              </a:gdLst>
              <a:ahLst/>
              <a:cxnLst>
                <a:cxn ang="0">
                  <a:pos x="T0" y="T1"/>
                </a:cxn>
                <a:cxn ang="0">
                  <a:pos x="T2" y="T3"/>
                </a:cxn>
                <a:cxn ang="0">
                  <a:pos x="T4" y="T5"/>
                </a:cxn>
                <a:cxn ang="0">
                  <a:pos x="T6" y="T7"/>
                </a:cxn>
                <a:cxn ang="0">
                  <a:pos x="T8" y="T9"/>
                </a:cxn>
                <a:cxn ang="0">
                  <a:pos x="T10" y="T11"/>
                </a:cxn>
                <a:cxn ang="0">
                  <a:pos x="T12" y="T13"/>
                </a:cxn>
              </a:cxnLst>
              <a:rect l="0" t="0" r="r" b="b"/>
              <a:pathLst>
                <a:path w="2319" h="1588">
                  <a:moveTo>
                    <a:pt x="0" y="484"/>
                  </a:moveTo>
                  <a:cubicBezTo>
                    <a:pt x="485" y="346"/>
                    <a:pt x="959" y="170"/>
                    <a:pt x="1434" y="0"/>
                  </a:cubicBezTo>
                  <a:cubicBezTo>
                    <a:pt x="1742" y="442"/>
                    <a:pt x="2040" y="892"/>
                    <a:pt x="2319" y="1353"/>
                  </a:cubicBezTo>
                  <a:cubicBezTo>
                    <a:pt x="2205" y="1435"/>
                    <a:pt x="2088" y="1512"/>
                    <a:pt x="1971" y="1588"/>
                  </a:cubicBezTo>
                  <a:cubicBezTo>
                    <a:pt x="1721" y="1409"/>
                    <a:pt x="1438" y="1281"/>
                    <a:pt x="1154" y="1166"/>
                  </a:cubicBezTo>
                  <a:cubicBezTo>
                    <a:pt x="848" y="1041"/>
                    <a:pt x="510" y="978"/>
                    <a:pt x="239" y="778"/>
                  </a:cubicBezTo>
                  <a:cubicBezTo>
                    <a:pt x="133" y="705"/>
                    <a:pt x="52" y="601"/>
                    <a:pt x="0" y="484"/>
                  </a:cubicBezTo>
                  <a:close/>
                </a:path>
              </a:pathLst>
            </a:custGeom>
            <a:solidFill>
              <a:srgbClr val="1E59A6"/>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59" name="Freeform 57"/>
            <p:cNvSpPr>
              <a:spLocks noChangeAspect="1"/>
            </p:cNvSpPr>
            <p:nvPr/>
          </p:nvSpPr>
          <p:spPr bwMode="auto">
            <a:xfrm>
              <a:off x="3475038" y="4164013"/>
              <a:ext cx="258762" cy="450850"/>
            </a:xfrm>
            <a:custGeom>
              <a:avLst/>
              <a:gdLst>
                <a:gd name="T0" fmla="*/ 612 w 2414"/>
                <a:gd name="T1" fmla="*/ 1251 h 4193"/>
                <a:gd name="T2" fmla="*/ 2414 w 2414"/>
                <a:gd name="T3" fmla="*/ 0 h 4193"/>
                <a:gd name="T4" fmla="*/ 2133 w 2414"/>
                <a:gd name="T5" fmla="*/ 1154 h 4193"/>
                <a:gd name="T6" fmla="*/ 1423 w 2414"/>
                <a:gd name="T7" fmla="*/ 3688 h 4193"/>
                <a:gd name="T8" fmla="*/ 1235 w 2414"/>
                <a:gd name="T9" fmla="*/ 4193 h 4193"/>
                <a:gd name="T10" fmla="*/ 0 w 2414"/>
                <a:gd name="T11" fmla="*/ 1678 h 4193"/>
                <a:gd name="T12" fmla="*/ 612 w 2414"/>
                <a:gd name="T13" fmla="*/ 1251 h 4193"/>
              </a:gdLst>
              <a:ahLst/>
              <a:cxnLst>
                <a:cxn ang="0">
                  <a:pos x="T0" y="T1"/>
                </a:cxn>
                <a:cxn ang="0">
                  <a:pos x="T2" y="T3"/>
                </a:cxn>
                <a:cxn ang="0">
                  <a:pos x="T4" y="T5"/>
                </a:cxn>
                <a:cxn ang="0">
                  <a:pos x="T6" y="T7"/>
                </a:cxn>
                <a:cxn ang="0">
                  <a:pos x="T8" y="T9"/>
                </a:cxn>
                <a:cxn ang="0">
                  <a:pos x="T10" y="T11"/>
                </a:cxn>
                <a:cxn ang="0">
                  <a:pos x="T12" y="T13"/>
                </a:cxn>
              </a:cxnLst>
              <a:rect l="0" t="0" r="r" b="b"/>
              <a:pathLst>
                <a:path w="2414" h="4193">
                  <a:moveTo>
                    <a:pt x="612" y="1251"/>
                  </a:moveTo>
                  <a:cubicBezTo>
                    <a:pt x="1218" y="841"/>
                    <a:pt x="1814" y="417"/>
                    <a:pt x="2414" y="0"/>
                  </a:cubicBezTo>
                  <a:cubicBezTo>
                    <a:pt x="2350" y="391"/>
                    <a:pt x="2231" y="770"/>
                    <a:pt x="2133" y="1154"/>
                  </a:cubicBezTo>
                  <a:cubicBezTo>
                    <a:pt x="1902" y="2000"/>
                    <a:pt x="1657" y="2843"/>
                    <a:pt x="1423" y="3688"/>
                  </a:cubicBezTo>
                  <a:cubicBezTo>
                    <a:pt x="1374" y="3861"/>
                    <a:pt x="1348" y="4046"/>
                    <a:pt x="1235" y="4193"/>
                  </a:cubicBezTo>
                  <a:cubicBezTo>
                    <a:pt x="883" y="3327"/>
                    <a:pt x="464" y="2489"/>
                    <a:pt x="0" y="1678"/>
                  </a:cubicBezTo>
                  <a:cubicBezTo>
                    <a:pt x="197" y="1526"/>
                    <a:pt x="408" y="1393"/>
                    <a:pt x="612" y="125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1E59A6"/>
                  </a:solidFill>
                  <a:prstDash val="solid"/>
                  <a:miter lim="800000"/>
                  <a:headEnd/>
                  <a:tailEnd/>
                </a14:hiddenLine>
              </a:ext>
            </a:extLst>
          </p:spPr>
          <p:txBody>
            <a:bodyPr/>
            <a:lstStyle/>
            <a:p>
              <a:endParaRPr lang="en-US"/>
            </a:p>
          </p:txBody>
        </p:sp>
        <p:sp>
          <p:nvSpPr>
            <p:cNvPr id="60" name="Freeform 58"/>
            <p:cNvSpPr>
              <a:spLocks noChangeAspect="1"/>
            </p:cNvSpPr>
            <p:nvPr/>
          </p:nvSpPr>
          <p:spPr bwMode="auto">
            <a:xfrm>
              <a:off x="3475038" y="4164013"/>
              <a:ext cx="258762" cy="450850"/>
            </a:xfrm>
            <a:custGeom>
              <a:avLst/>
              <a:gdLst>
                <a:gd name="T0" fmla="*/ 612 w 2414"/>
                <a:gd name="T1" fmla="*/ 1251 h 4193"/>
                <a:gd name="T2" fmla="*/ 2414 w 2414"/>
                <a:gd name="T3" fmla="*/ 0 h 4193"/>
                <a:gd name="T4" fmla="*/ 2133 w 2414"/>
                <a:gd name="T5" fmla="*/ 1154 h 4193"/>
                <a:gd name="T6" fmla="*/ 1423 w 2414"/>
                <a:gd name="T7" fmla="*/ 3688 h 4193"/>
                <a:gd name="T8" fmla="*/ 1235 w 2414"/>
                <a:gd name="T9" fmla="*/ 4193 h 4193"/>
                <a:gd name="T10" fmla="*/ 0 w 2414"/>
                <a:gd name="T11" fmla="*/ 1678 h 4193"/>
                <a:gd name="T12" fmla="*/ 612 w 2414"/>
                <a:gd name="T13" fmla="*/ 1251 h 4193"/>
              </a:gdLst>
              <a:ahLst/>
              <a:cxnLst>
                <a:cxn ang="0">
                  <a:pos x="T0" y="T1"/>
                </a:cxn>
                <a:cxn ang="0">
                  <a:pos x="T2" y="T3"/>
                </a:cxn>
                <a:cxn ang="0">
                  <a:pos x="T4" y="T5"/>
                </a:cxn>
                <a:cxn ang="0">
                  <a:pos x="T6" y="T7"/>
                </a:cxn>
                <a:cxn ang="0">
                  <a:pos x="T8" y="T9"/>
                </a:cxn>
                <a:cxn ang="0">
                  <a:pos x="T10" y="T11"/>
                </a:cxn>
                <a:cxn ang="0">
                  <a:pos x="T12" y="T13"/>
                </a:cxn>
              </a:cxnLst>
              <a:rect l="0" t="0" r="r" b="b"/>
              <a:pathLst>
                <a:path w="2414" h="4193">
                  <a:moveTo>
                    <a:pt x="612" y="1251"/>
                  </a:moveTo>
                  <a:cubicBezTo>
                    <a:pt x="1218" y="841"/>
                    <a:pt x="1814" y="417"/>
                    <a:pt x="2414" y="0"/>
                  </a:cubicBezTo>
                  <a:cubicBezTo>
                    <a:pt x="2350" y="391"/>
                    <a:pt x="2231" y="770"/>
                    <a:pt x="2133" y="1154"/>
                  </a:cubicBezTo>
                  <a:cubicBezTo>
                    <a:pt x="1902" y="2000"/>
                    <a:pt x="1657" y="2843"/>
                    <a:pt x="1423" y="3688"/>
                  </a:cubicBezTo>
                  <a:cubicBezTo>
                    <a:pt x="1374" y="3861"/>
                    <a:pt x="1348" y="4046"/>
                    <a:pt x="1235" y="4193"/>
                  </a:cubicBezTo>
                  <a:cubicBezTo>
                    <a:pt x="883" y="3327"/>
                    <a:pt x="464" y="2489"/>
                    <a:pt x="0" y="1678"/>
                  </a:cubicBezTo>
                  <a:cubicBezTo>
                    <a:pt x="197" y="1526"/>
                    <a:pt x="408" y="1393"/>
                    <a:pt x="612" y="1251"/>
                  </a:cubicBezTo>
                  <a:close/>
                </a:path>
              </a:pathLst>
            </a:custGeom>
            <a:solidFill>
              <a:srgbClr val="1E59A6"/>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61" name="Freeform 59"/>
            <p:cNvSpPr>
              <a:spLocks noChangeAspect="1"/>
            </p:cNvSpPr>
            <p:nvPr/>
          </p:nvSpPr>
          <p:spPr bwMode="auto">
            <a:xfrm>
              <a:off x="2439988" y="4233863"/>
              <a:ext cx="114300" cy="184150"/>
            </a:xfrm>
            <a:custGeom>
              <a:avLst/>
              <a:gdLst>
                <a:gd name="T0" fmla="*/ 528 w 1078"/>
                <a:gd name="T1" fmla="*/ 0 h 1706"/>
                <a:gd name="T2" fmla="*/ 833 w 1078"/>
                <a:gd name="T3" fmla="*/ 758 h 1706"/>
                <a:gd name="T4" fmla="*/ 1078 w 1078"/>
                <a:gd name="T5" fmla="*/ 1427 h 1706"/>
                <a:gd name="T6" fmla="*/ 0 w 1078"/>
                <a:gd name="T7" fmla="*/ 1706 h 1706"/>
                <a:gd name="T8" fmla="*/ 401 w 1078"/>
                <a:gd name="T9" fmla="*/ 376 h 1706"/>
                <a:gd name="T10" fmla="*/ 528 w 1078"/>
                <a:gd name="T11" fmla="*/ 0 h 1706"/>
              </a:gdLst>
              <a:ahLst/>
              <a:cxnLst>
                <a:cxn ang="0">
                  <a:pos x="T0" y="T1"/>
                </a:cxn>
                <a:cxn ang="0">
                  <a:pos x="T2" y="T3"/>
                </a:cxn>
                <a:cxn ang="0">
                  <a:pos x="T4" y="T5"/>
                </a:cxn>
                <a:cxn ang="0">
                  <a:pos x="T6" y="T7"/>
                </a:cxn>
                <a:cxn ang="0">
                  <a:pos x="T8" y="T9"/>
                </a:cxn>
                <a:cxn ang="0">
                  <a:pos x="T10" y="T11"/>
                </a:cxn>
              </a:cxnLst>
              <a:rect l="0" t="0" r="r" b="b"/>
              <a:pathLst>
                <a:path w="1078" h="1706">
                  <a:moveTo>
                    <a:pt x="528" y="0"/>
                  </a:moveTo>
                  <a:cubicBezTo>
                    <a:pt x="656" y="242"/>
                    <a:pt x="729" y="507"/>
                    <a:pt x="833" y="758"/>
                  </a:cubicBezTo>
                  <a:cubicBezTo>
                    <a:pt x="913" y="982"/>
                    <a:pt x="1011" y="1199"/>
                    <a:pt x="1078" y="1427"/>
                  </a:cubicBezTo>
                  <a:cubicBezTo>
                    <a:pt x="720" y="1526"/>
                    <a:pt x="360" y="1616"/>
                    <a:pt x="0" y="1706"/>
                  </a:cubicBezTo>
                  <a:cubicBezTo>
                    <a:pt x="131" y="1262"/>
                    <a:pt x="268" y="820"/>
                    <a:pt x="401" y="376"/>
                  </a:cubicBezTo>
                  <a:cubicBezTo>
                    <a:pt x="437" y="249"/>
                    <a:pt x="477" y="123"/>
                    <a:pt x="528"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E32E3A"/>
                  </a:solidFill>
                  <a:prstDash val="solid"/>
                  <a:miter lim="800000"/>
                  <a:headEnd/>
                  <a:tailEnd/>
                </a14:hiddenLine>
              </a:ext>
            </a:extLst>
          </p:spPr>
          <p:txBody>
            <a:bodyPr/>
            <a:lstStyle/>
            <a:p>
              <a:endParaRPr lang="en-US"/>
            </a:p>
          </p:txBody>
        </p:sp>
        <p:sp>
          <p:nvSpPr>
            <p:cNvPr id="62" name="Freeform 60"/>
            <p:cNvSpPr>
              <a:spLocks noChangeAspect="1"/>
            </p:cNvSpPr>
            <p:nvPr/>
          </p:nvSpPr>
          <p:spPr bwMode="auto">
            <a:xfrm>
              <a:off x="2439988" y="4233863"/>
              <a:ext cx="114300" cy="184150"/>
            </a:xfrm>
            <a:custGeom>
              <a:avLst/>
              <a:gdLst>
                <a:gd name="T0" fmla="*/ 528 w 1078"/>
                <a:gd name="T1" fmla="*/ 0 h 1706"/>
                <a:gd name="T2" fmla="*/ 833 w 1078"/>
                <a:gd name="T3" fmla="*/ 758 h 1706"/>
                <a:gd name="T4" fmla="*/ 1078 w 1078"/>
                <a:gd name="T5" fmla="*/ 1427 h 1706"/>
                <a:gd name="T6" fmla="*/ 0 w 1078"/>
                <a:gd name="T7" fmla="*/ 1706 h 1706"/>
                <a:gd name="T8" fmla="*/ 401 w 1078"/>
                <a:gd name="T9" fmla="*/ 376 h 1706"/>
                <a:gd name="T10" fmla="*/ 528 w 1078"/>
                <a:gd name="T11" fmla="*/ 0 h 1706"/>
              </a:gdLst>
              <a:ahLst/>
              <a:cxnLst>
                <a:cxn ang="0">
                  <a:pos x="T0" y="T1"/>
                </a:cxn>
                <a:cxn ang="0">
                  <a:pos x="T2" y="T3"/>
                </a:cxn>
                <a:cxn ang="0">
                  <a:pos x="T4" y="T5"/>
                </a:cxn>
                <a:cxn ang="0">
                  <a:pos x="T6" y="T7"/>
                </a:cxn>
                <a:cxn ang="0">
                  <a:pos x="T8" y="T9"/>
                </a:cxn>
                <a:cxn ang="0">
                  <a:pos x="T10" y="T11"/>
                </a:cxn>
              </a:cxnLst>
              <a:rect l="0" t="0" r="r" b="b"/>
              <a:pathLst>
                <a:path w="1078" h="1706">
                  <a:moveTo>
                    <a:pt x="528" y="0"/>
                  </a:moveTo>
                  <a:cubicBezTo>
                    <a:pt x="656" y="242"/>
                    <a:pt x="729" y="507"/>
                    <a:pt x="833" y="758"/>
                  </a:cubicBezTo>
                  <a:cubicBezTo>
                    <a:pt x="913" y="982"/>
                    <a:pt x="1011" y="1199"/>
                    <a:pt x="1078" y="1427"/>
                  </a:cubicBezTo>
                  <a:cubicBezTo>
                    <a:pt x="720" y="1526"/>
                    <a:pt x="360" y="1616"/>
                    <a:pt x="0" y="1706"/>
                  </a:cubicBezTo>
                  <a:cubicBezTo>
                    <a:pt x="131" y="1262"/>
                    <a:pt x="268" y="820"/>
                    <a:pt x="401" y="376"/>
                  </a:cubicBezTo>
                  <a:cubicBezTo>
                    <a:pt x="437" y="249"/>
                    <a:pt x="477" y="123"/>
                    <a:pt x="528" y="0"/>
                  </a:cubicBezTo>
                  <a:close/>
                </a:path>
              </a:pathLst>
            </a:custGeom>
            <a:solidFill>
              <a:srgbClr val="E32E3A"/>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63" name="Freeform 61"/>
            <p:cNvSpPr>
              <a:spLocks noChangeAspect="1"/>
            </p:cNvSpPr>
            <p:nvPr/>
          </p:nvSpPr>
          <p:spPr bwMode="auto">
            <a:xfrm>
              <a:off x="3733800" y="4238625"/>
              <a:ext cx="149225" cy="219075"/>
            </a:xfrm>
            <a:custGeom>
              <a:avLst/>
              <a:gdLst>
                <a:gd name="T0" fmla="*/ 0 w 1386"/>
                <a:gd name="T1" fmla="*/ 2028 h 2034"/>
                <a:gd name="T2" fmla="*/ 618 w 1386"/>
                <a:gd name="T3" fmla="*/ 0 h 2034"/>
                <a:gd name="T4" fmla="*/ 1386 w 1386"/>
                <a:gd name="T5" fmla="*/ 2028 h 2034"/>
                <a:gd name="T6" fmla="*/ 0 w 1386"/>
                <a:gd name="T7" fmla="*/ 2028 h 2034"/>
              </a:gdLst>
              <a:ahLst/>
              <a:cxnLst>
                <a:cxn ang="0">
                  <a:pos x="T0" y="T1"/>
                </a:cxn>
                <a:cxn ang="0">
                  <a:pos x="T2" y="T3"/>
                </a:cxn>
                <a:cxn ang="0">
                  <a:pos x="T4" y="T5"/>
                </a:cxn>
                <a:cxn ang="0">
                  <a:pos x="T6" y="T7"/>
                </a:cxn>
              </a:cxnLst>
              <a:rect l="0" t="0" r="r" b="b"/>
              <a:pathLst>
                <a:path w="1386" h="2034">
                  <a:moveTo>
                    <a:pt x="0" y="2028"/>
                  </a:moveTo>
                  <a:cubicBezTo>
                    <a:pt x="204" y="1352"/>
                    <a:pt x="400" y="672"/>
                    <a:pt x="618" y="0"/>
                  </a:cubicBezTo>
                  <a:cubicBezTo>
                    <a:pt x="873" y="677"/>
                    <a:pt x="1135" y="1350"/>
                    <a:pt x="1386" y="2028"/>
                  </a:cubicBezTo>
                  <a:cubicBezTo>
                    <a:pt x="924" y="2034"/>
                    <a:pt x="462" y="2034"/>
                    <a:pt x="0" y="2028"/>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1E59A6"/>
                  </a:solidFill>
                  <a:prstDash val="solid"/>
                  <a:miter lim="800000"/>
                  <a:headEnd/>
                  <a:tailEnd/>
                </a14:hiddenLine>
              </a:ext>
            </a:extLst>
          </p:spPr>
          <p:txBody>
            <a:bodyPr/>
            <a:lstStyle/>
            <a:p>
              <a:endParaRPr lang="en-US"/>
            </a:p>
          </p:txBody>
        </p:sp>
        <p:sp>
          <p:nvSpPr>
            <p:cNvPr id="64" name="Freeform 62"/>
            <p:cNvSpPr>
              <a:spLocks noChangeAspect="1"/>
            </p:cNvSpPr>
            <p:nvPr/>
          </p:nvSpPr>
          <p:spPr bwMode="auto">
            <a:xfrm>
              <a:off x="3733800" y="4238625"/>
              <a:ext cx="149225" cy="219075"/>
            </a:xfrm>
            <a:custGeom>
              <a:avLst/>
              <a:gdLst>
                <a:gd name="T0" fmla="*/ 0 w 1386"/>
                <a:gd name="T1" fmla="*/ 2028 h 2034"/>
                <a:gd name="T2" fmla="*/ 618 w 1386"/>
                <a:gd name="T3" fmla="*/ 0 h 2034"/>
                <a:gd name="T4" fmla="*/ 1386 w 1386"/>
                <a:gd name="T5" fmla="*/ 2028 h 2034"/>
                <a:gd name="T6" fmla="*/ 0 w 1386"/>
                <a:gd name="T7" fmla="*/ 2028 h 2034"/>
              </a:gdLst>
              <a:ahLst/>
              <a:cxnLst>
                <a:cxn ang="0">
                  <a:pos x="T0" y="T1"/>
                </a:cxn>
                <a:cxn ang="0">
                  <a:pos x="T2" y="T3"/>
                </a:cxn>
                <a:cxn ang="0">
                  <a:pos x="T4" y="T5"/>
                </a:cxn>
                <a:cxn ang="0">
                  <a:pos x="T6" y="T7"/>
                </a:cxn>
              </a:cxnLst>
              <a:rect l="0" t="0" r="r" b="b"/>
              <a:pathLst>
                <a:path w="1386" h="2034">
                  <a:moveTo>
                    <a:pt x="0" y="2028"/>
                  </a:moveTo>
                  <a:cubicBezTo>
                    <a:pt x="204" y="1352"/>
                    <a:pt x="400" y="672"/>
                    <a:pt x="618" y="0"/>
                  </a:cubicBezTo>
                  <a:cubicBezTo>
                    <a:pt x="873" y="677"/>
                    <a:pt x="1135" y="1350"/>
                    <a:pt x="1386" y="2028"/>
                  </a:cubicBezTo>
                  <a:cubicBezTo>
                    <a:pt x="924" y="2034"/>
                    <a:pt x="462" y="2034"/>
                    <a:pt x="0" y="2028"/>
                  </a:cubicBezTo>
                  <a:close/>
                </a:path>
              </a:pathLst>
            </a:custGeom>
            <a:solidFill>
              <a:srgbClr val="1E59A6"/>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65" name="Freeform 63"/>
            <p:cNvSpPr>
              <a:spLocks noChangeAspect="1"/>
            </p:cNvSpPr>
            <p:nvPr/>
          </p:nvSpPr>
          <p:spPr bwMode="auto">
            <a:xfrm>
              <a:off x="2770188" y="4268788"/>
              <a:ext cx="411162" cy="377825"/>
            </a:xfrm>
            <a:custGeom>
              <a:avLst/>
              <a:gdLst>
                <a:gd name="T0" fmla="*/ 0 w 3844"/>
                <a:gd name="T1" fmla="*/ 589 h 3542"/>
                <a:gd name="T2" fmla="*/ 2101 w 3844"/>
                <a:gd name="T3" fmla="*/ 0 h 3542"/>
                <a:gd name="T4" fmla="*/ 2787 w 3844"/>
                <a:gd name="T5" fmla="*/ 1294 h 3542"/>
                <a:gd name="T6" fmla="*/ 3844 w 3844"/>
                <a:gd name="T7" fmla="*/ 1787 h 3542"/>
                <a:gd name="T8" fmla="*/ 2565 w 3844"/>
                <a:gd name="T9" fmla="*/ 2609 h 3542"/>
                <a:gd name="T10" fmla="*/ 2162 w 3844"/>
                <a:gd name="T11" fmla="*/ 2275 h 3542"/>
                <a:gd name="T12" fmla="*/ 2167 w 3844"/>
                <a:gd name="T13" fmla="*/ 2872 h 3542"/>
                <a:gd name="T14" fmla="*/ 1167 w 3844"/>
                <a:gd name="T15" fmla="*/ 3542 h 3542"/>
                <a:gd name="T16" fmla="*/ 811 w 3844"/>
                <a:gd name="T17" fmla="*/ 2840 h 3542"/>
                <a:gd name="T18" fmla="*/ 0 w 3844"/>
                <a:gd name="T19" fmla="*/ 589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4" h="3542">
                  <a:moveTo>
                    <a:pt x="0" y="589"/>
                  </a:moveTo>
                  <a:cubicBezTo>
                    <a:pt x="705" y="410"/>
                    <a:pt x="1401" y="198"/>
                    <a:pt x="2101" y="0"/>
                  </a:cubicBezTo>
                  <a:cubicBezTo>
                    <a:pt x="2132" y="502"/>
                    <a:pt x="2381" y="992"/>
                    <a:pt x="2787" y="1294"/>
                  </a:cubicBezTo>
                  <a:cubicBezTo>
                    <a:pt x="3099" y="1534"/>
                    <a:pt x="3495" y="1615"/>
                    <a:pt x="3844" y="1787"/>
                  </a:cubicBezTo>
                  <a:cubicBezTo>
                    <a:pt x="3419" y="2063"/>
                    <a:pt x="2990" y="2334"/>
                    <a:pt x="2565" y="2609"/>
                  </a:cubicBezTo>
                  <a:cubicBezTo>
                    <a:pt x="2429" y="2500"/>
                    <a:pt x="2295" y="2388"/>
                    <a:pt x="2162" y="2275"/>
                  </a:cubicBezTo>
                  <a:cubicBezTo>
                    <a:pt x="2165" y="2474"/>
                    <a:pt x="2179" y="2673"/>
                    <a:pt x="2167" y="2872"/>
                  </a:cubicBezTo>
                  <a:cubicBezTo>
                    <a:pt x="1831" y="3092"/>
                    <a:pt x="1498" y="3315"/>
                    <a:pt x="1167" y="3542"/>
                  </a:cubicBezTo>
                  <a:cubicBezTo>
                    <a:pt x="979" y="3349"/>
                    <a:pt x="907" y="3084"/>
                    <a:pt x="811" y="2840"/>
                  </a:cubicBezTo>
                  <a:cubicBezTo>
                    <a:pt x="526" y="2095"/>
                    <a:pt x="262" y="1342"/>
                    <a:pt x="0" y="58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1E59A6"/>
                  </a:solidFill>
                  <a:prstDash val="solid"/>
                  <a:miter lim="800000"/>
                  <a:headEnd/>
                  <a:tailEnd/>
                </a14:hiddenLine>
              </a:ext>
            </a:extLst>
          </p:spPr>
          <p:txBody>
            <a:bodyPr/>
            <a:lstStyle/>
            <a:p>
              <a:endParaRPr lang="en-US"/>
            </a:p>
          </p:txBody>
        </p:sp>
        <p:sp>
          <p:nvSpPr>
            <p:cNvPr id="66" name="Freeform 64"/>
            <p:cNvSpPr>
              <a:spLocks noChangeAspect="1"/>
            </p:cNvSpPr>
            <p:nvPr/>
          </p:nvSpPr>
          <p:spPr bwMode="auto">
            <a:xfrm>
              <a:off x="2770188" y="4268788"/>
              <a:ext cx="411162" cy="377825"/>
            </a:xfrm>
            <a:custGeom>
              <a:avLst/>
              <a:gdLst>
                <a:gd name="T0" fmla="*/ 0 w 3844"/>
                <a:gd name="T1" fmla="*/ 589 h 3542"/>
                <a:gd name="T2" fmla="*/ 2101 w 3844"/>
                <a:gd name="T3" fmla="*/ 0 h 3542"/>
                <a:gd name="T4" fmla="*/ 2787 w 3844"/>
                <a:gd name="T5" fmla="*/ 1294 h 3542"/>
                <a:gd name="T6" fmla="*/ 3844 w 3844"/>
                <a:gd name="T7" fmla="*/ 1787 h 3542"/>
                <a:gd name="T8" fmla="*/ 2565 w 3844"/>
                <a:gd name="T9" fmla="*/ 2609 h 3542"/>
                <a:gd name="T10" fmla="*/ 2162 w 3844"/>
                <a:gd name="T11" fmla="*/ 2275 h 3542"/>
                <a:gd name="T12" fmla="*/ 2167 w 3844"/>
                <a:gd name="T13" fmla="*/ 2872 h 3542"/>
                <a:gd name="T14" fmla="*/ 1167 w 3844"/>
                <a:gd name="T15" fmla="*/ 3542 h 3542"/>
                <a:gd name="T16" fmla="*/ 811 w 3844"/>
                <a:gd name="T17" fmla="*/ 2840 h 3542"/>
                <a:gd name="T18" fmla="*/ 0 w 3844"/>
                <a:gd name="T19" fmla="*/ 589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4" h="3542">
                  <a:moveTo>
                    <a:pt x="0" y="589"/>
                  </a:moveTo>
                  <a:cubicBezTo>
                    <a:pt x="705" y="410"/>
                    <a:pt x="1401" y="198"/>
                    <a:pt x="2101" y="0"/>
                  </a:cubicBezTo>
                  <a:cubicBezTo>
                    <a:pt x="2132" y="502"/>
                    <a:pt x="2381" y="992"/>
                    <a:pt x="2787" y="1294"/>
                  </a:cubicBezTo>
                  <a:cubicBezTo>
                    <a:pt x="3099" y="1534"/>
                    <a:pt x="3495" y="1615"/>
                    <a:pt x="3844" y="1787"/>
                  </a:cubicBezTo>
                  <a:cubicBezTo>
                    <a:pt x="3419" y="2063"/>
                    <a:pt x="2990" y="2334"/>
                    <a:pt x="2565" y="2609"/>
                  </a:cubicBezTo>
                  <a:cubicBezTo>
                    <a:pt x="2429" y="2500"/>
                    <a:pt x="2295" y="2388"/>
                    <a:pt x="2162" y="2275"/>
                  </a:cubicBezTo>
                  <a:cubicBezTo>
                    <a:pt x="2165" y="2474"/>
                    <a:pt x="2179" y="2673"/>
                    <a:pt x="2167" y="2872"/>
                  </a:cubicBezTo>
                  <a:cubicBezTo>
                    <a:pt x="1831" y="3092"/>
                    <a:pt x="1498" y="3315"/>
                    <a:pt x="1167" y="3542"/>
                  </a:cubicBezTo>
                  <a:cubicBezTo>
                    <a:pt x="979" y="3349"/>
                    <a:pt x="907" y="3084"/>
                    <a:pt x="811" y="2840"/>
                  </a:cubicBezTo>
                  <a:cubicBezTo>
                    <a:pt x="526" y="2095"/>
                    <a:pt x="262" y="1342"/>
                    <a:pt x="0" y="589"/>
                  </a:cubicBezTo>
                  <a:close/>
                </a:path>
              </a:pathLst>
            </a:custGeom>
            <a:solidFill>
              <a:srgbClr val="1E59A6"/>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67" name="Freeform 65"/>
            <p:cNvSpPr>
              <a:spLocks noChangeAspect="1"/>
            </p:cNvSpPr>
            <p:nvPr/>
          </p:nvSpPr>
          <p:spPr bwMode="auto">
            <a:xfrm>
              <a:off x="2084388" y="4276725"/>
              <a:ext cx="315912" cy="230188"/>
            </a:xfrm>
            <a:custGeom>
              <a:avLst/>
              <a:gdLst>
                <a:gd name="T0" fmla="*/ 2141 w 2951"/>
                <a:gd name="T1" fmla="*/ 275 h 2155"/>
                <a:gd name="T2" fmla="*/ 2951 w 2951"/>
                <a:gd name="T3" fmla="*/ 0 h 2155"/>
                <a:gd name="T4" fmla="*/ 2527 w 2951"/>
                <a:gd name="T5" fmla="*/ 1514 h 2155"/>
                <a:gd name="T6" fmla="*/ 15 w 2951"/>
                <a:gd name="T7" fmla="*/ 2155 h 2155"/>
                <a:gd name="T8" fmla="*/ 7 w 2951"/>
                <a:gd name="T9" fmla="*/ 996 h 2155"/>
                <a:gd name="T10" fmla="*/ 1848 w 2951"/>
                <a:gd name="T11" fmla="*/ 371 h 2155"/>
                <a:gd name="T12" fmla="*/ 2141 w 2951"/>
                <a:gd name="T13" fmla="*/ 275 h 2155"/>
              </a:gdLst>
              <a:ahLst/>
              <a:cxnLst>
                <a:cxn ang="0">
                  <a:pos x="T0" y="T1"/>
                </a:cxn>
                <a:cxn ang="0">
                  <a:pos x="T2" y="T3"/>
                </a:cxn>
                <a:cxn ang="0">
                  <a:pos x="T4" y="T5"/>
                </a:cxn>
                <a:cxn ang="0">
                  <a:pos x="T6" y="T7"/>
                </a:cxn>
                <a:cxn ang="0">
                  <a:pos x="T8" y="T9"/>
                </a:cxn>
                <a:cxn ang="0">
                  <a:pos x="T10" y="T11"/>
                </a:cxn>
                <a:cxn ang="0">
                  <a:pos x="T12" y="T13"/>
                </a:cxn>
              </a:cxnLst>
              <a:rect l="0" t="0" r="r" b="b"/>
              <a:pathLst>
                <a:path w="2951" h="2155">
                  <a:moveTo>
                    <a:pt x="2141" y="275"/>
                  </a:moveTo>
                  <a:cubicBezTo>
                    <a:pt x="2412" y="188"/>
                    <a:pt x="2680" y="88"/>
                    <a:pt x="2951" y="0"/>
                  </a:cubicBezTo>
                  <a:cubicBezTo>
                    <a:pt x="2815" y="506"/>
                    <a:pt x="2671" y="1010"/>
                    <a:pt x="2527" y="1514"/>
                  </a:cubicBezTo>
                  <a:cubicBezTo>
                    <a:pt x="1688" y="1720"/>
                    <a:pt x="852" y="1938"/>
                    <a:pt x="15" y="2155"/>
                  </a:cubicBezTo>
                  <a:cubicBezTo>
                    <a:pt x="20" y="1769"/>
                    <a:pt x="0" y="1382"/>
                    <a:pt x="7" y="996"/>
                  </a:cubicBezTo>
                  <a:cubicBezTo>
                    <a:pt x="622" y="792"/>
                    <a:pt x="1235" y="580"/>
                    <a:pt x="1848" y="371"/>
                  </a:cubicBezTo>
                  <a:cubicBezTo>
                    <a:pt x="1945" y="338"/>
                    <a:pt x="2043" y="307"/>
                    <a:pt x="2141" y="275"/>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E32E3A"/>
                  </a:solidFill>
                  <a:prstDash val="solid"/>
                  <a:miter lim="800000"/>
                  <a:headEnd/>
                  <a:tailEnd/>
                </a14:hiddenLine>
              </a:ext>
            </a:extLst>
          </p:spPr>
          <p:txBody>
            <a:bodyPr/>
            <a:lstStyle/>
            <a:p>
              <a:endParaRPr lang="en-US"/>
            </a:p>
          </p:txBody>
        </p:sp>
        <p:sp>
          <p:nvSpPr>
            <p:cNvPr id="68" name="Freeform 66"/>
            <p:cNvSpPr>
              <a:spLocks noChangeAspect="1"/>
            </p:cNvSpPr>
            <p:nvPr/>
          </p:nvSpPr>
          <p:spPr bwMode="auto">
            <a:xfrm>
              <a:off x="2084388" y="4276725"/>
              <a:ext cx="315912" cy="230188"/>
            </a:xfrm>
            <a:custGeom>
              <a:avLst/>
              <a:gdLst>
                <a:gd name="T0" fmla="*/ 2141 w 2951"/>
                <a:gd name="T1" fmla="*/ 275 h 2155"/>
                <a:gd name="T2" fmla="*/ 2951 w 2951"/>
                <a:gd name="T3" fmla="*/ 0 h 2155"/>
                <a:gd name="T4" fmla="*/ 2527 w 2951"/>
                <a:gd name="T5" fmla="*/ 1514 h 2155"/>
                <a:gd name="T6" fmla="*/ 15 w 2951"/>
                <a:gd name="T7" fmla="*/ 2155 h 2155"/>
                <a:gd name="T8" fmla="*/ 7 w 2951"/>
                <a:gd name="T9" fmla="*/ 996 h 2155"/>
                <a:gd name="T10" fmla="*/ 1848 w 2951"/>
                <a:gd name="T11" fmla="*/ 371 h 2155"/>
                <a:gd name="T12" fmla="*/ 2141 w 2951"/>
                <a:gd name="T13" fmla="*/ 275 h 2155"/>
              </a:gdLst>
              <a:ahLst/>
              <a:cxnLst>
                <a:cxn ang="0">
                  <a:pos x="T0" y="T1"/>
                </a:cxn>
                <a:cxn ang="0">
                  <a:pos x="T2" y="T3"/>
                </a:cxn>
                <a:cxn ang="0">
                  <a:pos x="T4" y="T5"/>
                </a:cxn>
                <a:cxn ang="0">
                  <a:pos x="T6" y="T7"/>
                </a:cxn>
                <a:cxn ang="0">
                  <a:pos x="T8" y="T9"/>
                </a:cxn>
                <a:cxn ang="0">
                  <a:pos x="T10" y="T11"/>
                </a:cxn>
                <a:cxn ang="0">
                  <a:pos x="T12" y="T13"/>
                </a:cxn>
              </a:cxnLst>
              <a:rect l="0" t="0" r="r" b="b"/>
              <a:pathLst>
                <a:path w="2951" h="2155">
                  <a:moveTo>
                    <a:pt x="2141" y="275"/>
                  </a:moveTo>
                  <a:cubicBezTo>
                    <a:pt x="2412" y="188"/>
                    <a:pt x="2680" y="88"/>
                    <a:pt x="2951" y="0"/>
                  </a:cubicBezTo>
                  <a:cubicBezTo>
                    <a:pt x="2815" y="506"/>
                    <a:pt x="2671" y="1010"/>
                    <a:pt x="2527" y="1514"/>
                  </a:cubicBezTo>
                  <a:cubicBezTo>
                    <a:pt x="1688" y="1720"/>
                    <a:pt x="852" y="1938"/>
                    <a:pt x="15" y="2155"/>
                  </a:cubicBezTo>
                  <a:cubicBezTo>
                    <a:pt x="20" y="1769"/>
                    <a:pt x="0" y="1382"/>
                    <a:pt x="7" y="996"/>
                  </a:cubicBezTo>
                  <a:cubicBezTo>
                    <a:pt x="622" y="792"/>
                    <a:pt x="1235" y="580"/>
                    <a:pt x="1848" y="371"/>
                  </a:cubicBezTo>
                  <a:cubicBezTo>
                    <a:pt x="1945" y="338"/>
                    <a:pt x="2043" y="307"/>
                    <a:pt x="2141" y="275"/>
                  </a:cubicBezTo>
                  <a:close/>
                </a:path>
              </a:pathLst>
            </a:custGeom>
            <a:solidFill>
              <a:srgbClr val="E32E3A"/>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69" name="Freeform 67"/>
            <p:cNvSpPr>
              <a:spLocks noChangeAspect="1"/>
            </p:cNvSpPr>
            <p:nvPr/>
          </p:nvSpPr>
          <p:spPr bwMode="auto">
            <a:xfrm>
              <a:off x="1670050" y="4278313"/>
              <a:ext cx="123825" cy="265112"/>
            </a:xfrm>
            <a:custGeom>
              <a:avLst/>
              <a:gdLst>
                <a:gd name="T0" fmla="*/ 25 w 1169"/>
                <a:gd name="T1" fmla="*/ 0 h 2470"/>
                <a:gd name="T2" fmla="*/ 1169 w 1169"/>
                <a:gd name="T3" fmla="*/ 1993 h 2470"/>
                <a:gd name="T4" fmla="*/ 25 w 1169"/>
                <a:gd name="T5" fmla="*/ 2470 h 2470"/>
                <a:gd name="T6" fmla="*/ 25 w 1169"/>
                <a:gd name="T7" fmla="*/ 0 h 2470"/>
              </a:gdLst>
              <a:ahLst/>
              <a:cxnLst>
                <a:cxn ang="0">
                  <a:pos x="T0" y="T1"/>
                </a:cxn>
                <a:cxn ang="0">
                  <a:pos x="T2" y="T3"/>
                </a:cxn>
                <a:cxn ang="0">
                  <a:pos x="T4" y="T5"/>
                </a:cxn>
                <a:cxn ang="0">
                  <a:pos x="T6" y="T7"/>
                </a:cxn>
              </a:cxnLst>
              <a:rect l="0" t="0" r="r" b="b"/>
              <a:pathLst>
                <a:path w="1169" h="2470">
                  <a:moveTo>
                    <a:pt x="25" y="0"/>
                  </a:moveTo>
                  <a:cubicBezTo>
                    <a:pt x="416" y="658"/>
                    <a:pt x="785" y="1330"/>
                    <a:pt x="1169" y="1993"/>
                  </a:cubicBezTo>
                  <a:cubicBezTo>
                    <a:pt x="789" y="2155"/>
                    <a:pt x="409" y="2318"/>
                    <a:pt x="25" y="2470"/>
                  </a:cubicBezTo>
                  <a:cubicBezTo>
                    <a:pt x="5" y="1647"/>
                    <a:pt x="0" y="823"/>
                    <a:pt x="25"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1E59A6"/>
                  </a:solidFill>
                  <a:prstDash val="solid"/>
                  <a:miter lim="800000"/>
                  <a:headEnd/>
                  <a:tailEnd/>
                </a14:hiddenLine>
              </a:ext>
            </a:extLst>
          </p:spPr>
          <p:txBody>
            <a:bodyPr/>
            <a:lstStyle/>
            <a:p>
              <a:endParaRPr lang="en-US"/>
            </a:p>
          </p:txBody>
        </p:sp>
        <p:sp>
          <p:nvSpPr>
            <p:cNvPr id="70" name="Freeform 68"/>
            <p:cNvSpPr>
              <a:spLocks noChangeAspect="1"/>
            </p:cNvSpPr>
            <p:nvPr/>
          </p:nvSpPr>
          <p:spPr bwMode="auto">
            <a:xfrm>
              <a:off x="1670050" y="4278313"/>
              <a:ext cx="123825" cy="265112"/>
            </a:xfrm>
            <a:custGeom>
              <a:avLst/>
              <a:gdLst>
                <a:gd name="T0" fmla="*/ 25 w 1169"/>
                <a:gd name="T1" fmla="*/ 0 h 2470"/>
                <a:gd name="T2" fmla="*/ 1169 w 1169"/>
                <a:gd name="T3" fmla="*/ 1993 h 2470"/>
                <a:gd name="T4" fmla="*/ 25 w 1169"/>
                <a:gd name="T5" fmla="*/ 2470 h 2470"/>
                <a:gd name="T6" fmla="*/ 25 w 1169"/>
                <a:gd name="T7" fmla="*/ 0 h 2470"/>
              </a:gdLst>
              <a:ahLst/>
              <a:cxnLst>
                <a:cxn ang="0">
                  <a:pos x="T0" y="T1"/>
                </a:cxn>
                <a:cxn ang="0">
                  <a:pos x="T2" y="T3"/>
                </a:cxn>
                <a:cxn ang="0">
                  <a:pos x="T4" y="T5"/>
                </a:cxn>
                <a:cxn ang="0">
                  <a:pos x="T6" y="T7"/>
                </a:cxn>
              </a:cxnLst>
              <a:rect l="0" t="0" r="r" b="b"/>
              <a:pathLst>
                <a:path w="1169" h="2470">
                  <a:moveTo>
                    <a:pt x="25" y="0"/>
                  </a:moveTo>
                  <a:cubicBezTo>
                    <a:pt x="416" y="658"/>
                    <a:pt x="785" y="1330"/>
                    <a:pt x="1169" y="1993"/>
                  </a:cubicBezTo>
                  <a:cubicBezTo>
                    <a:pt x="789" y="2155"/>
                    <a:pt x="409" y="2318"/>
                    <a:pt x="25" y="2470"/>
                  </a:cubicBezTo>
                  <a:cubicBezTo>
                    <a:pt x="5" y="1647"/>
                    <a:pt x="0" y="823"/>
                    <a:pt x="25" y="0"/>
                  </a:cubicBezTo>
                  <a:close/>
                </a:path>
              </a:pathLst>
            </a:custGeom>
            <a:solidFill>
              <a:srgbClr val="1E59A6"/>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71" name="Freeform 69"/>
            <p:cNvSpPr>
              <a:spLocks noChangeAspect="1"/>
            </p:cNvSpPr>
            <p:nvPr/>
          </p:nvSpPr>
          <p:spPr bwMode="auto">
            <a:xfrm>
              <a:off x="1530350" y="4303713"/>
              <a:ext cx="1924050" cy="1503362"/>
            </a:xfrm>
            <a:custGeom>
              <a:avLst/>
              <a:gdLst>
                <a:gd name="T0" fmla="*/ 17673 w 17975"/>
                <a:gd name="T1" fmla="*/ 0 h 14047"/>
                <a:gd name="T2" fmla="*/ 17975 w 17975"/>
                <a:gd name="T3" fmla="*/ 517 h 14047"/>
                <a:gd name="T4" fmla="*/ 17831 w 17975"/>
                <a:gd name="T5" fmla="*/ 606 h 14047"/>
                <a:gd name="T6" fmla="*/ 16154 w 17975"/>
                <a:gd name="T7" fmla="*/ 1725 h 14047"/>
                <a:gd name="T8" fmla="*/ 14815 w 17975"/>
                <a:gd name="T9" fmla="*/ 2609 h 14047"/>
                <a:gd name="T10" fmla="*/ 13774 w 17975"/>
                <a:gd name="T11" fmla="*/ 3295 h 14047"/>
                <a:gd name="T12" fmla="*/ 11033 w 17975"/>
                <a:gd name="T13" fmla="*/ 5138 h 14047"/>
                <a:gd name="T14" fmla="*/ 10635 w 17975"/>
                <a:gd name="T15" fmla="*/ 5415 h 14047"/>
                <a:gd name="T16" fmla="*/ 5820 w 17975"/>
                <a:gd name="T17" fmla="*/ 8972 h 14047"/>
                <a:gd name="T18" fmla="*/ 2516 w 17975"/>
                <a:gd name="T19" fmla="*/ 11698 h 14047"/>
                <a:gd name="T20" fmla="*/ 850 w 17975"/>
                <a:gd name="T21" fmla="*/ 13209 h 14047"/>
                <a:gd name="T22" fmla="*/ 5 w 17975"/>
                <a:gd name="T23" fmla="*/ 14047 h 14047"/>
                <a:gd name="T24" fmla="*/ 60 w 17975"/>
                <a:gd name="T25" fmla="*/ 13509 h 14047"/>
                <a:gd name="T26" fmla="*/ 2254 w 17975"/>
                <a:gd name="T27" fmla="*/ 11458 h 14047"/>
                <a:gd name="T28" fmla="*/ 8158 w 17975"/>
                <a:gd name="T29" fmla="*/ 6407 h 14047"/>
                <a:gd name="T30" fmla="*/ 10305 w 17975"/>
                <a:gd name="T31" fmla="*/ 4889 h 14047"/>
                <a:gd name="T32" fmla="*/ 10627 w 17975"/>
                <a:gd name="T33" fmla="*/ 4668 h 14047"/>
                <a:gd name="T34" fmla="*/ 12521 w 17975"/>
                <a:gd name="T35" fmla="*/ 3367 h 14047"/>
                <a:gd name="T36" fmla="*/ 12758 w 17975"/>
                <a:gd name="T37" fmla="*/ 3204 h 14047"/>
                <a:gd name="T38" fmla="*/ 13758 w 17975"/>
                <a:gd name="T39" fmla="*/ 2534 h 14047"/>
                <a:gd name="T40" fmla="*/ 14156 w 17975"/>
                <a:gd name="T41" fmla="*/ 2271 h 14047"/>
                <a:gd name="T42" fmla="*/ 15435 w 17975"/>
                <a:gd name="T43" fmla="*/ 1449 h 14047"/>
                <a:gd name="T44" fmla="*/ 17325 w 17975"/>
                <a:gd name="T45" fmla="*/ 235 h 14047"/>
                <a:gd name="T46" fmla="*/ 17673 w 17975"/>
                <a:gd name="T47" fmla="*/ 0 h 14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975" h="14047">
                  <a:moveTo>
                    <a:pt x="17673" y="0"/>
                  </a:moveTo>
                  <a:cubicBezTo>
                    <a:pt x="17775" y="171"/>
                    <a:pt x="17877" y="343"/>
                    <a:pt x="17975" y="517"/>
                  </a:cubicBezTo>
                  <a:cubicBezTo>
                    <a:pt x="17926" y="546"/>
                    <a:pt x="17878" y="576"/>
                    <a:pt x="17831" y="606"/>
                  </a:cubicBezTo>
                  <a:cubicBezTo>
                    <a:pt x="17274" y="982"/>
                    <a:pt x="16712" y="1352"/>
                    <a:pt x="16154" y="1725"/>
                  </a:cubicBezTo>
                  <a:cubicBezTo>
                    <a:pt x="15707" y="2019"/>
                    <a:pt x="15259" y="2311"/>
                    <a:pt x="14815" y="2609"/>
                  </a:cubicBezTo>
                  <a:cubicBezTo>
                    <a:pt x="14466" y="2834"/>
                    <a:pt x="14119" y="3063"/>
                    <a:pt x="13774" y="3295"/>
                  </a:cubicBezTo>
                  <a:cubicBezTo>
                    <a:pt x="12852" y="3897"/>
                    <a:pt x="11938" y="4511"/>
                    <a:pt x="11033" y="5138"/>
                  </a:cubicBezTo>
                  <a:cubicBezTo>
                    <a:pt x="10900" y="5229"/>
                    <a:pt x="10767" y="5322"/>
                    <a:pt x="10635" y="5415"/>
                  </a:cubicBezTo>
                  <a:cubicBezTo>
                    <a:pt x="8998" y="6557"/>
                    <a:pt x="7392" y="7742"/>
                    <a:pt x="5820" y="8972"/>
                  </a:cubicBezTo>
                  <a:cubicBezTo>
                    <a:pt x="4698" y="9855"/>
                    <a:pt x="3587" y="10754"/>
                    <a:pt x="2516" y="11698"/>
                  </a:cubicBezTo>
                  <a:cubicBezTo>
                    <a:pt x="1951" y="12191"/>
                    <a:pt x="1389" y="12688"/>
                    <a:pt x="850" y="13209"/>
                  </a:cubicBezTo>
                  <a:cubicBezTo>
                    <a:pt x="559" y="13479"/>
                    <a:pt x="293" y="13774"/>
                    <a:pt x="5" y="14047"/>
                  </a:cubicBezTo>
                  <a:cubicBezTo>
                    <a:pt x="26" y="13869"/>
                    <a:pt x="0" y="13676"/>
                    <a:pt x="60" y="13509"/>
                  </a:cubicBezTo>
                  <a:cubicBezTo>
                    <a:pt x="776" y="12809"/>
                    <a:pt x="1512" y="12129"/>
                    <a:pt x="2254" y="11458"/>
                  </a:cubicBezTo>
                  <a:cubicBezTo>
                    <a:pt x="4068" y="9604"/>
                    <a:pt x="6065" y="7936"/>
                    <a:pt x="8158" y="6407"/>
                  </a:cubicBezTo>
                  <a:cubicBezTo>
                    <a:pt x="8864" y="5888"/>
                    <a:pt x="9583" y="5387"/>
                    <a:pt x="10305" y="4889"/>
                  </a:cubicBezTo>
                  <a:cubicBezTo>
                    <a:pt x="10412" y="4815"/>
                    <a:pt x="10520" y="4742"/>
                    <a:pt x="10627" y="4668"/>
                  </a:cubicBezTo>
                  <a:cubicBezTo>
                    <a:pt x="11261" y="4237"/>
                    <a:pt x="11895" y="3808"/>
                    <a:pt x="12521" y="3367"/>
                  </a:cubicBezTo>
                  <a:cubicBezTo>
                    <a:pt x="12600" y="3312"/>
                    <a:pt x="12679" y="3258"/>
                    <a:pt x="12758" y="3204"/>
                  </a:cubicBezTo>
                  <a:cubicBezTo>
                    <a:pt x="13089" y="2977"/>
                    <a:pt x="13422" y="2754"/>
                    <a:pt x="13758" y="2534"/>
                  </a:cubicBezTo>
                  <a:cubicBezTo>
                    <a:pt x="13891" y="2447"/>
                    <a:pt x="14023" y="2358"/>
                    <a:pt x="14156" y="2271"/>
                  </a:cubicBezTo>
                  <a:cubicBezTo>
                    <a:pt x="14581" y="1996"/>
                    <a:pt x="15010" y="1725"/>
                    <a:pt x="15435" y="1449"/>
                  </a:cubicBezTo>
                  <a:cubicBezTo>
                    <a:pt x="16070" y="1053"/>
                    <a:pt x="16699" y="647"/>
                    <a:pt x="17325" y="235"/>
                  </a:cubicBezTo>
                  <a:cubicBezTo>
                    <a:pt x="17442" y="159"/>
                    <a:pt x="17559" y="82"/>
                    <a:pt x="17673"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E32E3A"/>
                  </a:solidFill>
                  <a:prstDash val="solid"/>
                  <a:miter lim="800000"/>
                  <a:headEnd/>
                  <a:tailEnd/>
                </a14:hiddenLine>
              </a:ext>
            </a:extLst>
          </p:spPr>
          <p:txBody>
            <a:bodyPr/>
            <a:lstStyle/>
            <a:p>
              <a:endParaRPr lang="en-US"/>
            </a:p>
          </p:txBody>
        </p:sp>
        <p:sp>
          <p:nvSpPr>
            <p:cNvPr id="72" name="Freeform 70"/>
            <p:cNvSpPr>
              <a:spLocks noChangeAspect="1"/>
            </p:cNvSpPr>
            <p:nvPr/>
          </p:nvSpPr>
          <p:spPr bwMode="auto">
            <a:xfrm>
              <a:off x="1530350" y="4303713"/>
              <a:ext cx="1924050" cy="1503362"/>
            </a:xfrm>
            <a:custGeom>
              <a:avLst/>
              <a:gdLst>
                <a:gd name="T0" fmla="*/ 17673 w 17975"/>
                <a:gd name="T1" fmla="*/ 0 h 14047"/>
                <a:gd name="T2" fmla="*/ 17975 w 17975"/>
                <a:gd name="T3" fmla="*/ 517 h 14047"/>
                <a:gd name="T4" fmla="*/ 17831 w 17975"/>
                <a:gd name="T5" fmla="*/ 606 h 14047"/>
                <a:gd name="T6" fmla="*/ 16154 w 17975"/>
                <a:gd name="T7" fmla="*/ 1725 h 14047"/>
                <a:gd name="T8" fmla="*/ 14815 w 17975"/>
                <a:gd name="T9" fmla="*/ 2609 h 14047"/>
                <a:gd name="T10" fmla="*/ 13774 w 17975"/>
                <a:gd name="T11" fmla="*/ 3295 h 14047"/>
                <a:gd name="T12" fmla="*/ 11033 w 17975"/>
                <a:gd name="T13" fmla="*/ 5138 h 14047"/>
                <a:gd name="T14" fmla="*/ 10635 w 17975"/>
                <a:gd name="T15" fmla="*/ 5415 h 14047"/>
                <a:gd name="T16" fmla="*/ 5820 w 17975"/>
                <a:gd name="T17" fmla="*/ 8972 h 14047"/>
                <a:gd name="T18" fmla="*/ 2516 w 17975"/>
                <a:gd name="T19" fmla="*/ 11698 h 14047"/>
                <a:gd name="T20" fmla="*/ 850 w 17975"/>
                <a:gd name="T21" fmla="*/ 13209 h 14047"/>
                <a:gd name="T22" fmla="*/ 5 w 17975"/>
                <a:gd name="T23" fmla="*/ 14047 h 14047"/>
                <a:gd name="T24" fmla="*/ 60 w 17975"/>
                <a:gd name="T25" fmla="*/ 13509 h 14047"/>
                <a:gd name="T26" fmla="*/ 2254 w 17975"/>
                <a:gd name="T27" fmla="*/ 11458 h 14047"/>
                <a:gd name="T28" fmla="*/ 8158 w 17975"/>
                <a:gd name="T29" fmla="*/ 6407 h 14047"/>
                <a:gd name="T30" fmla="*/ 10305 w 17975"/>
                <a:gd name="T31" fmla="*/ 4889 h 14047"/>
                <a:gd name="T32" fmla="*/ 10627 w 17975"/>
                <a:gd name="T33" fmla="*/ 4668 h 14047"/>
                <a:gd name="T34" fmla="*/ 12521 w 17975"/>
                <a:gd name="T35" fmla="*/ 3367 h 14047"/>
                <a:gd name="T36" fmla="*/ 12758 w 17975"/>
                <a:gd name="T37" fmla="*/ 3204 h 14047"/>
                <a:gd name="T38" fmla="*/ 13758 w 17975"/>
                <a:gd name="T39" fmla="*/ 2534 h 14047"/>
                <a:gd name="T40" fmla="*/ 14156 w 17975"/>
                <a:gd name="T41" fmla="*/ 2271 h 14047"/>
                <a:gd name="T42" fmla="*/ 15435 w 17975"/>
                <a:gd name="T43" fmla="*/ 1449 h 14047"/>
                <a:gd name="T44" fmla="*/ 17325 w 17975"/>
                <a:gd name="T45" fmla="*/ 235 h 14047"/>
                <a:gd name="T46" fmla="*/ 17673 w 17975"/>
                <a:gd name="T47" fmla="*/ 0 h 14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975" h="14047">
                  <a:moveTo>
                    <a:pt x="17673" y="0"/>
                  </a:moveTo>
                  <a:cubicBezTo>
                    <a:pt x="17775" y="171"/>
                    <a:pt x="17877" y="343"/>
                    <a:pt x="17975" y="517"/>
                  </a:cubicBezTo>
                  <a:cubicBezTo>
                    <a:pt x="17926" y="546"/>
                    <a:pt x="17878" y="576"/>
                    <a:pt x="17831" y="606"/>
                  </a:cubicBezTo>
                  <a:cubicBezTo>
                    <a:pt x="17274" y="982"/>
                    <a:pt x="16712" y="1352"/>
                    <a:pt x="16154" y="1725"/>
                  </a:cubicBezTo>
                  <a:cubicBezTo>
                    <a:pt x="15707" y="2019"/>
                    <a:pt x="15259" y="2311"/>
                    <a:pt x="14815" y="2609"/>
                  </a:cubicBezTo>
                  <a:cubicBezTo>
                    <a:pt x="14466" y="2834"/>
                    <a:pt x="14119" y="3063"/>
                    <a:pt x="13774" y="3295"/>
                  </a:cubicBezTo>
                  <a:cubicBezTo>
                    <a:pt x="12852" y="3897"/>
                    <a:pt x="11938" y="4511"/>
                    <a:pt x="11033" y="5138"/>
                  </a:cubicBezTo>
                  <a:cubicBezTo>
                    <a:pt x="10900" y="5229"/>
                    <a:pt x="10767" y="5322"/>
                    <a:pt x="10635" y="5415"/>
                  </a:cubicBezTo>
                  <a:cubicBezTo>
                    <a:pt x="8998" y="6557"/>
                    <a:pt x="7392" y="7742"/>
                    <a:pt x="5820" y="8972"/>
                  </a:cubicBezTo>
                  <a:cubicBezTo>
                    <a:pt x="4698" y="9855"/>
                    <a:pt x="3587" y="10754"/>
                    <a:pt x="2516" y="11698"/>
                  </a:cubicBezTo>
                  <a:cubicBezTo>
                    <a:pt x="1951" y="12191"/>
                    <a:pt x="1389" y="12688"/>
                    <a:pt x="850" y="13209"/>
                  </a:cubicBezTo>
                  <a:cubicBezTo>
                    <a:pt x="559" y="13479"/>
                    <a:pt x="293" y="13774"/>
                    <a:pt x="5" y="14047"/>
                  </a:cubicBezTo>
                  <a:cubicBezTo>
                    <a:pt x="26" y="13869"/>
                    <a:pt x="0" y="13676"/>
                    <a:pt x="60" y="13509"/>
                  </a:cubicBezTo>
                  <a:cubicBezTo>
                    <a:pt x="776" y="12809"/>
                    <a:pt x="1512" y="12129"/>
                    <a:pt x="2254" y="11458"/>
                  </a:cubicBezTo>
                  <a:cubicBezTo>
                    <a:pt x="4068" y="9604"/>
                    <a:pt x="6065" y="7936"/>
                    <a:pt x="8158" y="6407"/>
                  </a:cubicBezTo>
                  <a:cubicBezTo>
                    <a:pt x="8864" y="5888"/>
                    <a:pt x="9583" y="5387"/>
                    <a:pt x="10305" y="4889"/>
                  </a:cubicBezTo>
                  <a:cubicBezTo>
                    <a:pt x="10412" y="4815"/>
                    <a:pt x="10520" y="4742"/>
                    <a:pt x="10627" y="4668"/>
                  </a:cubicBezTo>
                  <a:cubicBezTo>
                    <a:pt x="11261" y="4237"/>
                    <a:pt x="11895" y="3808"/>
                    <a:pt x="12521" y="3367"/>
                  </a:cubicBezTo>
                  <a:cubicBezTo>
                    <a:pt x="12600" y="3312"/>
                    <a:pt x="12679" y="3258"/>
                    <a:pt x="12758" y="3204"/>
                  </a:cubicBezTo>
                  <a:cubicBezTo>
                    <a:pt x="13089" y="2977"/>
                    <a:pt x="13422" y="2754"/>
                    <a:pt x="13758" y="2534"/>
                  </a:cubicBezTo>
                  <a:cubicBezTo>
                    <a:pt x="13891" y="2447"/>
                    <a:pt x="14023" y="2358"/>
                    <a:pt x="14156" y="2271"/>
                  </a:cubicBezTo>
                  <a:cubicBezTo>
                    <a:pt x="14581" y="1996"/>
                    <a:pt x="15010" y="1725"/>
                    <a:pt x="15435" y="1449"/>
                  </a:cubicBezTo>
                  <a:cubicBezTo>
                    <a:pt x="16070" y="1053"/>
                    <a:pt x="16699" y="647"/>
                    <a:pt x="17325" y="235"/>
                  </a:cubicBezTo>
                  <a:cubicBezTo>
                    <a:pt x="17442" y="159"/>
                    <a:pt x="17559" y="82"/>
                    <a:pt x="17673" y="0"/>
                  </a:cubicBezTo>
                  <a:close/>
                </a:path>
              </a:pathLst>
            </a:custGeom>
            <a:solidFill>
              <a:srgbClr val="E32E3A"/>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73" name="Freeform 71"/>
            <p:cNvSpPr>
              <a:spLocks noChangeAspect="1"/>
            </p:cNvSpPr>
            <p:nvPr/>
          </p:nvSpPr>
          <p:spPr bwMode="auto">
            <a:xfrm>
              <a:off x="3005138" y="4368800"/>
              <a:ext cx="503237" cy="342900"/>
            </a:xfrm>
            <a:custGeom>
              <a:avLst/>
              <a:gdLst>
                <a:gd name="T0" fmla="*/ 2380 w 4704"/>
                <a:gd name="T1" fmla="*/ 1119 h 3202"/>
                <a:gd name="T2" fmla="*/ 4057 w 4704"/>
                <a:gd name="T3" fmla="*/ 0 h 3202"/>
                <a:gd name="T4" fmla="*/ 4556 w 4704"/>
                <a:gd name="T5" fmla="*/ 700 h 3202"/>
                <a:gd name="T6" fmla="*/ 4560 w 4704"/>
                <a:gd name="T7" fmla="*/ 1685 h 3202"/>
                <a:gd name="T8" fmla="*/ 3630 w 4704"/>
                <a:gd name="T9" fmla="*/ 2593 h 3202"/>
                <a:gd name="T10" fmla="*/ 1875 w 4704"/>
                <a:gd name="T11" fmla="*/ 2957 h 3202"/>
                <a:gd name="T12" fmla="*/ 677 w 4704"/>
                <a:gd name="T13" fmla="*/ 2687 h 3202"/>
                <a:gd name="T14" fmla="*/ 8 w 4704"/>
                <a:gd name="T15" fmla="*/ 3202 h 3202"/>
                <a:gd name="T16" fmla="*/ 0 w 4704"/>
                <a:gd name="T17" fmla="*/ 2689 h 3202"/>
                <a:gd name="T18" fmla="*/ 1041 w 4704"/>
                <a:gd name="T19" fmla="*/ 2003 h 3202"/>
                <a:gd name="T20" fmla="*/ 2496 w 4704"/>
                <a:gd name="T21" fmla="*/ 2025 h 3202"/>
                <a:gd name="T22" fmla="*/ 2795 w 4704"/>
                <a:gd name="T23" fmla="*/ 1833 h 3202"/>
                <a:gd name="T24" fmla="*/ 2769 w 4704"/>
                <a:gd name="T25" fmla="*/ 1396 h 3202"/>
                <a:gd name="T26" fmla="*/ 2380 w 4704"/>
                <a:gd name="T27" fmla="*/ 1119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04" h="3202">
                  <a:moveTo>
                    <a:pt x="2380" y="1119"/>
                  </a:moveTo>
                  <a:cubicBezTo>
                    <a:pt x="2938" y="746"/>
                    <a:pt x="3500" y="376"/>
                    <a:pt x="4057" y="0"/>
                  </a:cubicBezTo>
                  <a:cubicBezTo>
                    <a:pt x="4252" y="210"/>
                    <a:pt x="4446" y="431"/>
                    <a:pt x="4556" y="700"/>
                  </a:cubicBezTo>
                  <a:cubicBezTo>
                    <a:pt x="4692" y="1009"/>
                    <a:pt x="4704" y="1376"/>
                    <a:pt x="4560" y="1685"/>
                  </a:cubicBezTo>
                  <a:cubicBezTo>
                    <a:pt x="4377" y="2092"/>
                    <a:pt x="4010" y="2380"/>
                    <a:pt x="3630" y="2593"/>
                  </a:cubicBezTo>
                  <a:cubicBezTo>
                    <a:pt x="3103" y="2900"/>
                    <a:pt x="2478" y="3005"/>
                    <a:pt x="1875" y="2957"/>
                  </a:cubicBezTo>
                  <a:cubicBezTo>
                    <a:pt x="1463" y="2933"/>
                    <a:pt x="1066" y="2817"/>
                    <a:pt x="677" y="2687"/>
                  </a:cubicBezTo>
                  <a:cubicBezTo>
                    <a:pt x="430" y="2822"/>
                    <a:pt x="222" y="3020"/>
                    <a:pt x="8" y="3202"/>
                  </a:cubicBezTo>
                  <a:cubicBezTo>
                    <a:pt x="7" y="3031"/>
                    <a:pt x="10" y="2859"/>
                    <a:pt x="0" y="2689"/>
                  </a:cubicBezTo>
                  <a:cubicBezTo>
                    <a:pt x="345" y="2457"/>
                    <a:pt x="692" y="2228"/>
                    <a:pt x="1041" y="2003"/>
                  </a:cubicBezTo>
                  <a:cubicBezTo>
                    <a:pt x="1501" y="2185"/>
                    <a:pt x="2032" y="2201"/>
                    <a:pt x="2496" y="2025"/>
                  </a:cubicBezTo>
                  <a:cubicBezTo>
                    <a:pt x="2604" y="1979"/>
                    <a:pt x="2724" y="1932"/>
                    <a:pt x="2795" y="1833"/>
                  </a:cubicBezTo>
                  <a:cubicBezTo>
                    <a:pt x="2867" y="1698"/>
                    <a:pt x="2874" y="1515"/>
                    <a:pt x="2769" y="1396"/>
                  </a:cubicBezTo>
                  <a:cubicBezTo>
                    <a:pt x="2663" y="1274"/>
                    <a:pt x="2512" y="1206"/>
                    <a:pt x="2380" y="111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74" name="Freeform 72"/>
            <p:cNvSpPr>
              <a:spLocks noChangeAspect="1"/>
            </p:cNvSpPr>
            <p:nvPr/>
          </p:nvSpPr>
          <p:spPr bwMode="auto">
            <a:xfrm>
              <a:off x="3005138" y="4368800"/>
              <a:ext cx="503237" cy="342900"/>
            </a:xfrm>
            <a:custGeom>
              <a:avLst/>
              <a:gdLst>
                <a:gd name="T0" fmla="*/ 2380 w 4704"/>
                <a:gd name="T1" fmla="*/ 1119 h 3202"/>
                <a:gd name="T2" fmla="*/ 4057 w 4704"/>
                <a:gd name="T3" fmla="*/ 0 h 3202"/>
                <a:gd name="T4" fmla="*/ 4556 w 4704"/>
                <a:gd name="T5" fmla="*/ 700 h 3202"/>
                <a:gd name="T6" fmla="*/ 4560 w 4704"/>
                <a:gd name="T7" fmla="*/ 1685 h 3202"/>
                <a:gd name="T8" fmla="*/ 3630 w 4704"/>
                <a:gd name="T9" fmla="*/ 2593 h 3202"/>
                <a:gd name="T10" fmla="*/ 1875 w 4704"/>
                <a:gd name="T11" fmla="*/ 2957 h 3202"/>
                <a:gd name="T12" fmla="*/ 677 w 4704"/>
                <a:gd name="T13" fmla="*/ 2687 h 3202"/>
                <a:gd name="T14" fmla="*/ 8 w 4704"/>
                <a:gd name="T15" fmla="*/ 3202 h 3202"/>
                <a:gd name="T16" fmla="*/ 0 w 4704"/>
                <a:gd name="T17" fmla="*/ 2689 h 3202"/>
                <a:gd name="T18" fmla="*/ 1041 w 4704"/>
                <a:gd name="T19" fmla="*/ 2003 h 3202"/>
                <a:gd name="T20" fmla="*/ 2496 w 4704"/>
                <a:gd name="T21" fmla="*/ 2025 h 3202"/>
                <a:gd name="T22" fmla="*/ 2795 w 4704"/>
                <a:gd name="T23" fmla="*/ 1833 h 3202"/>
                <a:gd name="T24" fmla="*/ 2769 w 4704"/>
                <a:gd name="T25" fmla="*/ 1396 h 3202"/>
                <a:gd name="T26" fmla="*/ 2380 w 4704"/>
                <a:gd name="T27" fmla="*/ 1119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04" h="3202">
                  <a:moveTo>
                    <a:pt x="2380" y="1119"/>
                  </a:moveTo>
                  <a:cubicBezTo>
                    <a:pt x="2938" y="746"/>
                    <a:pt x="3500" y="376"/>
                    <a:pt x="4057" y="0"/>
                  </a:cubicBezTo>
                  <a:cubicBezTo>
                    <a:pt x="4252" y="210"/>
                    <a:pt x="4446" y="431"/>
                    <a:pt x="4556" y="700"/>
                  </a:cubicBezTo>
                  <a:cubicBezTo>
                    <a:pt x="4692" y="1009"/>
                    <a:pt x="4704" y="1376"/>
                    <a:pt x="4560" y="1685"/>
                  </a:cubicBezTo>
                  <a:cubicBezTo>
                    <a:pt x="4377" y="2092"/>
                    <a:pt x="4010" y="2380"/>
                    <a:pt x="3630" y="2593"/>
                  </a:cubicBezTo>
                  <a:cubicBezTo>
                    <a:pt x="3103" y="2900"/>
                    <a:pt x="2478" y="3005"/>
                    <a:pt x="1875" y="2957"/>
                  </a:cubicBezTo>
                  <a:cubicBezTo>
                    <a:pt x="1463" y="2933"/>
                    <a:pt x="1066" y="2817"/>
                    <a:pt x="677" y="2687"/>
                  </a:cubicBezTo>
                  <a:cubicBezTo>
                    <a:pt x="430" y="2822"/>
                    <a:pt x="222" y="3020"/>
                    <a:pt x="8" y="3202"/>
                  </a:cubicBezTo>
                  <a:cubicBezTo>
                    <a:pt x="7" y="3031"/>
                    <a:pt x="10" y="2859"/>
                    <a:pt x="0" y="2689"/>
                  </a:cubicBezTo>
                  <a:cubicBezTo>
                    <a:pt x="345" y="2457"/>
                    <a:pt x="692" y="2228"/>
                    <a:pt x="1041" y="2003"/>
                  </a:cubicBezTo>
                  <a:cubicBezTo>
                    <a:pt x="1501" y="2185"/>
                    <a:pt x="2032" y="2201"/>
                    <a:pt x="2496" y="2025"/>
                  </a:cubicBezTo>
                  <a:cubicBezTo>
                    <a:pt x="2604" y="1979"/>
                    <a:pt x="2724" y="1932"/>
                    <a:pt x="2795" y="1833"/>
                  </a:cubicBezTo>
                  <a:cubicBezTo>
                    <a:pt x="2867" y="1698"/>
                    <a:pt x="2874" y="1515"/>
                    <a:pt x="2769" y="1396"/>
                  </a:cubicBezTo>
                  <a:cubicBezTo>
                    <a:pt x="2663" y="1274"/>
                    <a:pt x="2512" y="1206"/>
                    <a:pt x="2380" y="1119"/>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75" name="Freeform 73"/>
            <p:cNvSpPr>
              <a:spLocks noChangeAspect="1"/>
            </p:cNvSpPr>
            <p:nvPr/>
          </p:nvSpPr>
          <p:spPr bwMode="auto">
            <a:xfrm>
              <a:off x="2428875" y="4387850"/>
              <a:ext cx="150813" cy="60325"/>
            </a:xfrm>
            <a:custGeom>
              <a:avLst/>
              <a:gdLst>
                <a:gd name="T0" fmla="*/ 1164 w 1388"/>
                <a:gd name="T1" fmla="*/ 0 h 577"/>
                <a:gd name="T2" fmla="*/ 1388 w 1388"/>
                <a:gd name="T3" fmla="*/ 571 h 577"/>
                <a:gd name="T4" fmla="*/ 0 w 1388"/>
                <a:gd name="T5" fmla="*/ 570 h 577"/>
                <a:gd name="T6" fmla="*/ 86 w 1388"/>
                <a:gd name="T7" fmla="*/ 279 h 577"/>
                <a:gd name="T8" fmla="*/ 1164 w 1388"/>
                <a:gd name="T9" fmla="*/ 0 h 577"/>
              </a:gdLst>
              <a:ahLst/>
              <a:cxnLst>
                <a:cxn ang="0">
                  <a:pos x="T0" y="T1"/>
                </a:cxn>
                <a:cxn ang="0">
                  <a:pos x="T2" y="T3"/>
                </a:cxn>
                <a:cxn ang="0">
                  <a:pos x="T4" y="T5"/>
                </a:cxn>
                <a:cxn ang="0">
                  <a:pos x="T6" y="T7"/>
                </a:cxn>
                <a:cxn ang="0">
                  <a:pos x="T8" y="T9"/>
                </a:cxn>
              </a:cxnLst>
              <a:rect l="0" t="0" r="r" b="b"/>
              <a:pathLst>
                <a:path w="1388" h="577">
                  <a:moveTo>
                    <a:pt x="1164" y="0"/>
                  </a:moveTo>
                  <a:cubicBezTo>
                    <a:pt x="1258" y="182"/>
                    <a:pt x="1312" y="381"/>
                    <a:pt x="1388" y="571"/>
                  </a:cubicBezTo>
                  <a:cubicBezTo>
                    <a:pt x="926" y="576"/>
                    <a:pt x="463" y="577"/>
                    <a:pt x="0" y="570"/>
                  </a:cubicBezTo>
                  <a:cubicBezTo>
                    <a:pt x="25" y="472"/>
                    <a:pt x="54" y="375"/>
                    <a:pt x="86" y="279"/>
                  </a:cubicBezTo>
                  <a:cubicBezTo>
                    <a:pt x="446" y="189"/>
                    <a:pt x="806" y="99"/>
                    <a:pt x="1164"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1E59A6"/>
                  </a:solidFill>
                  <a:prstDash val="solid"/>
                  <a:miter lim="800000"/>
                  <a:headEnd/>
                  <a:tailEnd/>
                </a14:hiddenLine>
              </a:ext>
            </a:extLst>
          </p:spPr>
          <p:txBody>
            <a:bodyPr/>
            <a:lstStyle/>
            <a:p>
              <a:endParaRPr lang="en-US"/>
            </a:p>
          </p:txBody>
        </p:sp>
        <p:sp>
          <p:nvSpPr>
            <p:cNvPr id="76" name="Freeform 74"/>
            <p:cNvSpPr>
              <a:spLocks noChangeAspect="1"/>
            </p:cNvSpPr>
            <p:nvPr/>
          </p:nvSpPr>
          <p:spPr bwMode="auto">
            <a:xfrm>
              <a:off x="2428875" y="4387850"/>
              <a:ext cx="150813" cy="60325"/>
            </a:xfrm>
            <a:custGeom>
              <a:avLst/>
              <a:gdLst>
                <a:gd name="T0" fmla="*/ 1164 w 1388"/>
                <a:gd name="T1" fmla="*/ 0 h 577"/>
                <a:gd name="T2" fmla="*/ 1388 w 1388"/>
                <a:gd name="T3" fmla="*/ 571 h 577"/>
                <a:gd name="T4" fmla="*/ 0 w 1388"/>
                <a:gd name="T5" fmla="*/ 570 h 577"/>
                <a:gd name="T6" fmla="*/ 86 w 1388"/>
                <a:gd name="T7" fmla="*/ 279 h 577"/>
                <a:gd name="T8" fmla="*/ 1164 w 1388"/>
                <a:gd name="T9" fmla="*/ 0 h 577"/>
              </a:gdLst>
              <a:ahLst/>
              <a:cxnLst>
                <a:cxn ang="0">
                  <a:pos x="T0" y="T1"/>
                </a:cxn>
                <a:cxn ang="0">
                  <a:pos x="T2" y="T3"/>
                </a:cxn>
                <a:cxn ang="0">
                  <a:pos x="T4" y="T5"/>
                </a:cxn>
                <a:cxn ang="0">
                  <a:pos x="T6" y="T7"/>
                </a:cxn>
                <a:cxn ang="0">
                  <a:pos x="T8" y="T9"/>
                </a:cxn>
              </a:cxnLst>
              <a:rect l="0" t="0" r="r" b="b"/>
              <a:pathLst>
                <a:path w="1388" h="577">
                  <a:moveTo>
                    <a:pt x="1164" y="0"/>
                  </a:moveTo>
                  <a:cubicBezTo>
                    <a:pt x="1258" y="182"/>
                    <a:pt x="1312" y="381"/>
                    <a:pt x="1388" y="571"/>
                  </a:cubicBezTo>
                  <a:cubicBezTo>
                    <a:pt x="926" y="576"/>
                    <a:pt x="463" y="577"/>
                    <a:pt x="0" y="570"/>
                  </a:cubicBezTo>
                  <a:cubicBezTo>
                    <a:pt x="25" y="472"/>
                    <a:pt x="54" y="375"/>
                    <a:pt x="86" y="279"/>
                  </a:cubicBezTo>
                  <a:cubicBezTo>
                    <a:pt x="446" y="189"/>
                    <a:pt x="806" y="99"/>
                    <a:pt x="1164" y="0"/>
                  </a:cubicBezTo>
                  <a:close/>
                </a:path>
              </a:pathLst>
            </a:custGeom>
            <a:solidFill>
              <a:srgbClr val="1E59A6"/>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77" name="Freeform 75"/>
            <p:cNvSpPr>
              <a:spLocks noChangeAspect="1"/>
            </p:cNvSpPr>
            <p:nvPr/>
          </p:nvSpPr>
          <p:spPr bwMode="auto">
            <a:xfrm>
              <a:off x="1331913" y="4440238"/>
              <a:ext cx="1301750" cy="1089025"/>
            </a:xfrm>
            <a:custGeom>
              <a:avLst/>
              <a:gdLst>
                <a:gd name="T0" fmla="*/ 7045 w 12150"/>
                <a:gd name="T1" fmla="*/ 641 h 10193"/>
                <a:gd name="T2" fmla="*/ 9557 w 12150"/>
                <a:gd name="T3" fmla="*/ 0 h 10193"/>
                <a:gd name="T4" fmla="*/ 9205 w 12150"/>
                <a:gd name="T5" fmla="*/ 1271 h 10193"/>
                <a:gd name="T6" fmla="*/ 9084 w 12150"/>
                <a:gd name="T7" fmla="*/ 1541 h 10193"/>
                <a:gd name="T8" fmla="*/ 8486 w 12150"/>
                <a:gd name="T9" fmla="*/ 2074 h 10193"/>
                <a:gd name="T10" fmla="*/ 10256 w 12150"/>
                <a:gd name="T11" fmla="*/ 2082 h 10193"/>
                <a:gd name="T12" fmla="*/ 10019 w 12150"/>
                <a:gd name="T13" fmla="*/ 1766 h 10193"/>
                <a:gd name="T14" fmla="*/ 10080 w 12150"/>
                <a:gd name="T15" fmla="*/ 825 h 10193"/>
                <a:gd name="T16" fmla="*/ 12150 w 12150"/>
                <a:gd name="T17" fmla="*/ 3624 h 10193"/>
                <a:gd name="T18" fmla="*/ 10003 w 12150"/>
                <a:gd name="T19" fmla="*/ 5142 h 10193"/>
                <a:gd name="T20" fmla="*/ 4099 w 12150"/>
                <a:gd name="T21" fmla="*/ 10193 h 10193"/>
                <a:gd name="T22" fmla="*/ 1749 w 12150"/>
                <a:gd name="T23" fmla="*/ 7215 h 10193"/>
                <a:gd name="T24" fmla="*/ 0 w 12150"/>
                <a:gd name="T25" fmla="*/ 2970 h 10193"/>
                <a:gd name="T26" fmla="*/ 2010 w 12150"/>
                <a:gd name="T27" fmla="*/ 2156 h 10193"/>
                <a:gd name="T28" fmla="*/ 2270 w 12150"/>
                <a:gd name="T29" fmla="*/ 2048 h 10193"/>
                <a:gd name="T30" fmla="*/ 3683 w 12150"/>
                <a:gd name="T31" fmla="*/ 2020 h 10193"/>
                <a:gd name="T32" fmla="*/ 3402 w 12150"/>
                <a:gd name="T33" fmla="*/ 1695 h 10193"/>
                <a:gd name="T34" fmla="*/ 4768 w 12150"/>
                <a:gd name="T35" fmla="*/ 1267 h 10193"/>
                <a:gd name="T36" fmla="*/ 5254 w 12150"/>
                <a:gd name="T37" fmla="*/ 2102 h 10193"/>
                <a:gd name="T38" fmla="*/ 7539 w 12150"/>
                <a:gd name="T39" fmla="*/ 2098 h 10193"/>
                <a:gd name="T40" fmla="*/ 7077 w 12150"/>
                <a:gd name="T41" fmla="*/ 1434 h 10193"/>
                <a:gd name="T42" fmla="*/ 7045 w 12150"/>
                <a:gd name="T43" fmla="*/ 641 h 10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50" h="10193">
                  <a:moveTo>
                    <a:pt x="7045" y="641"/>
                  </a:moveTo>
                  <a:cubicBezTo>
                    <a:pt x="7882" y="424"/>
                    <a:pt x="8718" y="206"/>
                    <a:pt x="9557" y="0"/>
                  </a:cubicBezTo>
                  <a:cubicBezTo>
                    <a:pt x="9440" y="424"/>
                    <a:pt x="9316" y="846"/>
                    <a:pt x="9205" y="1271"/>
                  </a:cubicBezTo>
                  <a:cubicBezTo>
                    <a:pt x="9180" y="1367"/>
                    <a:pt x="9149" y="1465"/>
                    <a:pt x="9084" y="1541"/>
                  </a:cubicBezTo>
                  <a:cubicBezTo>
                    <a:pt x="8914" y="1750"/>
                    <a:pt x="8686" y="1898"/>
                    <a:pt x="8486" y="2074"/>
                  </a:cubicBezTo>
                  <a:cubicBezTo>
                    <a:pt x="9076" y="2082"/>
                    <a:pt x="9666" y="2092"/>
                    <a:pt x="10256" y="2082"/>
                  </a:cubicBezTo>
                  <a:cubicBezTo>
                    <a:pt x="10156" y="1994"/>
                    <a:pt x="10065" y="1892"/>
                    <a:pt x="10019" y="1766"/>
                  </a:cubicBezTo>
                  <a:cubicBezTo>
                    <a:pt x="9899" y="1462"/>
                    <a:pt x="9956" y="1119"/>
                    <a:pt x="10080" y="825"/>
                  </a:cubicBezTo>
                  <a:cubicBezTo>
                    <a:pt x="10732" y="1785"/>
                    <a:pt x="11416" y="2724"/>
                    <a:pt x="12150" y="3624"/>
                  </a:cubicBezTo>
                  <a:cubicBezTo>
                    <a:pt x="11428" y="4122"/>
                    <a:pt x="10709" y="4623"/>
                    <a:pt x="10003" y="5142"/>
                  </a:cubicBezTo>
                  <a:cubicBezTo>
                    <a:pt x="7910" y="6671"/>
                    <a:pt x="5913" y="8339"/>
                    <a:pt x="4099" y="10193"/>
                  </a:cubicBezTo>
                  <a:cubicBezTo>
                    <a:pt x="3203" y="9297"/>
                    <a:pt x="2403" y="8302"/>
                    <a:pt x="1749" y="7215"/>
                  </a:cubicBezTo>
                  <a:cubicBezTo>
                    <a:pt x="955" y="5900"/>
                    <a:pt x="360" y="4464"/>
                    <a:pt x="0" y="2970"/>
                  </a:cubicBezTo>
                  <a:cubicBezTo>
                    <a:pt x="656" y="2667"/>
                    <a:pt x="1330" y="2403"/>
                    <a:pt x="2010" y="2156"/>
                  </a:cubicBezTo>
                  <a:cubicBezTo>
                    <a:pt x="2098" y="2123"/>
                    <a:pt x="2184" y="2086"/>
                    <a:pt x="2270" y="2048"/>
                  </a:cubicBezTo>
                  <a:cubicBezTo>
                    <a:pt x="2741" y="2018"/>
                    <a:pt x="3213" y="2048"/>
                    <a:pt x="3683" y="2020"/>
                  </a:cubicBezTo>
                  <a:cubicBezTo>
                    <a:pt x="3593" y="1908"/>
                    <a:pt x="3494" y="1804"/>
                    <a:pt x="3402" y="1695"/>
                  </a:cubicBezTo>
                  <a:cubicBezTo>
                    <a:pt x="3849" y="1527"/>
                    <a:pt x="4313" y="1409"/>
                    <a:pt x="4768" y="1267"/>
                  </a:cubicBezTo>
                  <a:cubicBezTo>
                    <a:pt x="4930" y="1545"/>
                    <a:pt x="5089" y="1826"/>
                    <a:pt x="5254" y="2102"/>
                  </a:cubicBezTo>
                  <a:cubicBezTo>
                    <a:pt x="6016" y="2102"/>
                    <a:pt x="6777" y="2111"/>
                    <a:pt x="7539" y="2098"/>
                  </a:cubicBezTo>
                  <a:cubicBezTo>
                    <a:pt x="7408" y="1861"/>
                    <a:pt x="7186" y="1684"/>
                    <a:pt x="7077" y="1434"/>
                  </a:cubicBezTo>
                  <a:cubicBezTo>
                    <a:pt x="7016" y="1175"/>
                    <a:pt x="7056" y="905"/>
                    <a:pt x="7045" y="64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1E59A6"/>
                  </a:solidFill>
                  <a:prstDash val="solid"/>
                  <a:miter lim="800000"/>
                  <a:headEnd/>
                  <a:tailEnd/>
                </a14:hiddenLine>
              </a:ext>
            </a:extLst>
          </p:spPr>
          <p:txBody>
            <a:bodyPr/>
            <a:lstStyle/>
            <a:p>
              <a:endParaRPr lang="en-US"/>
            </a:p>
          </p:txBody>
        </p:sp>
        <p:sp>
          <p:nvSpPr>
            <p:cNvPr id="78" name="Freeform 76"/>
            <p:cNvSpPr>
              <a:spLocks noChangeAspect="1"/>
            </p:cNvSpPr>
            <p:nvPr/>
          </p:nvSpPr>
          <p:spPr bwMode="auto">
            <a:xfrm>
              <a:off x="1331913" y="4440238"/>
              <a:ext cx="1301750" cy="1089025"/>
            </a:xfrm>
            <a:custGeom>
              <a:avLst/>
              <a:gdLst>
                <a:gd name="T0" fmla="*/ 7045 w 12150"/>
                <a:gd name="T1" fmla="*/ 641 h 10193"/>
                <a:gd name="T2" fmla="*/ 9557 w 12150"/>
                <a:gd name="T3" fmla="*/ 0 h 10193"/>
                <a:gd name="T4" fmla="*/ 9205 w 12150"/>
                <a:gd name="T5" fmla="*/ 1271 h 10193"/>
                <a:gd name="T6" fmla="*/ 9084 w 12150"/>
                <a:gd name="T7" fmla="*/ 1541 h 10193"/>
                <a:gd name="T8" fmla="*/ 8486 w 12150"/>
                <a:gd name="T9" fmla="*/ 2074 h 10193"/>
                <a:gd name="T10" fmla="*/ 10256 w 12150"/>
                <a:gd name="T11" fmla="*/ 2082 h 10193"/>
                <a:gd name="T12" fmla="*/ 10019 w 12150"/>
                <a:gd name="T13" fmla="*/ 1766 h 10193"/>
                <a:gd name="T14" fmla="*/ 10080 w 12150"/>
                <a:gd name="T15" fmla="*/ 825 h 10193"/>
                <a:gd name="T16" fmla="*/ 12150 w 12150"/>
                <a:gd name="T17" fmla="*/ 3624 h 10193"/>
                <a:gd name="T18" fmla="*/ 10003 w 12150"/>
                <a:gd name="T19" fmla="*/ 5142 h 10193"/>
                <a:gd name="T20" fmla="*/ 4099 w 12150"/>
                <a:gd name="T21" fmla="*/ 10193 h 10193"/>
                <a:gd name="T22" fmla="*/ 1749 w 12150"/>
                <a:gd name="T23" fmla="*/ 7215 h 10193"/>
                <a:gd name="T24" fmla="*/ 0 w 12150"/>
                <a:gd name="T25" fmla="*/ 2970 h 10193"/>
                <a:gd name="T26" fmla="*/ 2010 w 12150"/>
                <a:gd name="T27" fmla="*/ 2156 h 10193"/>
                <a:gd name="T28" fmla="*/ 2270 w 12150"/>
                <a:gd name="T29" fmla="*/ 2048 h 10193"/>
                <a:gd name="T30" fmla="*/ 3683 w 12150"/>
                <a:gd name="T31" fmla="*/ 2020 h 10193"/>
                <a:gd name="T32" fmla="*/ 3402 w 12150"/>
                <a:gd name="T33" fmla="*/ 1695 h 10193"/>
                <a:gd name="T34" fmla="*/ 4768 w 12150"/>
                <a:gd name="T35" fmla="*/ 1267 h 10193"/>
                <a:gd name="T36" fmla="*/ 5254 w 12150"/>
                <a:gd name="T37" fmla="*/ 2102 h 10193"/>
                <a:gd name="T38" fmla="*/ 7539 w 12150"/>
                <a:gd name="T39" fmla="*/ 2098 h 10193"/>
                <a:gd name="T40" fmla="*/ 7077 w 12150"/>
                <a:gd name="T41" fmla="*/ 1434 h 10193"/>
                <a:gd name="T42" fmla="*/ 7045 w 12150"/>
                <a:gd name="T43" fmla="*/ 641 h 10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50" h="10193">
                  <a:moveTo>
                    <a:pt x="7045" y="641"/>
                  </a:moveTo>
                  <a:cubicBezTo>
                    <a:pt x="7882" y="424"/>
                    <a:pt x="8718" y="206"/>
                    <a:pt x="9557" y="0"/>
                  </a:cubicBezTo>
                  <a:cubicBezTo>
                    <a:pt x="9440" y="424"/>
                    <a:pt x="9316" y="846"/>
                    <a:pt x="9205" y="1271"/>
                  </a:cubicBezTo>
                  <a:cubicBezTo>
                    <a:pt x="9180" y="1367"/>
                    <a:pt x="9149" y="1465"/>
                    <a:pt x="9084" y="1541"/>
                  </a:cubicBezTo>
                  <a:cubicBezTo>
                    <a:pt x="8914" y="1750"/>
                    <a:pt x="8686" y="1898"/>
                    <a:pt x="8486" y="2074"/>
                  </a:cubicBezTo>
                  <a:cubicBezTo>
                    <a:pt x="9076" y="2082"/>
                    <a:pt x="9666" y="2092"/>
                    <a:pt x="10256" y="2082"/>
                  </a:cubicBezTo>
                  <a:cubicBezTo>
                    <a:pt x="10156" y="1994"/>
                    <a:pt x="10065" y="1892"/>
                    <a:pt x="10019" y="1766"/>
                  </a:cubicBezTo>
                  <a:cubicBezTo>
                    <a:pt x="9899" y="1462"/>
                    <a:pt x="9956" y="1119"/>
                    <a:pt x="10080" y="825"/>
                  </a:cubicBezTo>
                  <a:cubicBezTo>
                    <a:pt x="10732" y="1785"/>
                    <a:pt x="11416" y="2724"/>
                    <a:pt x="12150" y="3624"/>
                  </a:cubicBezTo>
                  <a:cubicBezTo>
                    <a:pt x="11428" y="4122"/>
                    <a:pt x="10709" y="4623"/>
                    <a:pt x="10003" y="5142"/>
                  </a:cubicBezTo>
                  <a:cubicBezTo>
                    <a:pt x="7910" y="6671"/>
                    <a:pt x="5913" y="8339"/>
                    <a:pt x="4099" y="10193"/>
                  </a:cubicBezTo>
                  <a:cubicBezTo>
                    <a:pt x="3203" y="9297"/>
                    <a:pt x="2403" y="8302"/>
                    <a:pt x="1749" y="7215"/>
                  </a:cubicBezTo>
                  <a:cubicBezTo>
                    <a:pt x="955" y="5900"/>
                    <a:pt x="360" y="4464"/>
                    <a:pt x="0" y="2970"/>
                  </a:cubicBezTo>
                  <a:cubicBezTo>
                    <a:pt x="656" y="2667"/>
                    <a:pt x="1330" y="2403"/>
                    <a:pt x="2010" y="2156"/>
                  </a:cubicBezTo>
                  <a:cubicBezTo>
                    <a:pt x="2098" y="2123"/>
                    <a:pt x="2184" y="2086"/>
                    <a:pt x="2270" y="2048"/>
                  </a:cubicBezTo>
                  <a:cubicBezTo>
                    <a:pt x="2741" y="2018"/>
                    <a:pt x="3213" y="2048"/>
                    <a:pt x="3683" y="2020"/>
                  </a:cubicBezTo>
                  <a:cubicBezTo>
                    <a:pt x="3593" y="1908"/>
                    <a:pt x="3494" y="1804"/>
                    <a:pt x="3402" y="1695"/>
                  </a:cubicBezTo>
                  <a:cubicBezTo>
                    <a:pt x="3849" y="1527"/>
                    <a:pt x="4313" y="1409"/>
                    <a:pt x="4768" y="1267"/>
                  </a:cubicBezTo>
                  <a:cubicBezTo>
                    <a:pt x="4930" y="1545"/>
                    <a:pt x="5089" y="1826"/>
                    <a:pt x="5254" y="2102"/>
                  </a:cubicBezTo>
                  <a:cubicBezTo>
                    <a:pt x="6016" y="2102"/>
                    <a:pt x="6777" y="2111"/>
                    <a:pt x="7539" y="2098"/>
                  </a:cubicBezTo>
                  <a:cubicBezTo>
                    <a:pt x="7408" y="1861"/>
                    <a:pt x="7186" y="1684"/>
                    <a:pt x="7077" y="1434"/>
                  </a:cubicBezTo>
                  <a:cubicBezTo>
                    <a:pt x="7016" y="1175"/>
                    <a:pt x="7056" y="905"/>
                    <a:pt x="7045" y="641"/>
                  </a:cubicBezTo>
                  <a:close/>
                </a:path>
              </a:pathLst>
            </a:custGeom>
            <a:solidFill>
              <a:srgbClr val="1E59A6"/>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79" name="Freeform 77"/>
            <p:cNvSpPr>
              <a:spLocks noChangeAspect="1"/>
            </p:cNvSpPr>
            <p:nvPr/>
          </p:nvSpPr>
          <p:spPr bwMode="auto">
            <a:xfrm>
              <a:off x="3116263" y="4487863"/>
              <a:ext cx="196850" cy="115887"/>
            </a:xfrm>
            <a:custGeom>
              <a:avLst/>
              <a:gdLst>
                <a:gd name="T0" fmla="*/ 0 w 1833"/>
                <a:gd name="T1" fmla="*/ 884 h 1082"/>
                <a:gd name="T2" fmla="*/ 1339 w 1833"/>
                <a:gd name="T3" fmla="*/ 0 h 1082"/>
                <a:gd name="T4" fmla="*/ 1728 w 1833"/>
                <a:gd name="T5" fmla="*/ 277 h 1082"/>
                <a:gd name="T6" fmla="*/ 1754 w 1833"/>
                <a:gd name="T7" fmla="*/ 714 h 1082"/>
                <a:gd name="T8" fmla="*/ 1455 w 1833"/>
                <a:gd name="T9" fmla="*/ 906 h 1082"/>
                <a:gd name="T10" fmla="*/ 0 w 1833"/>
                <a:gd name="T11" fmla="*/ 884 h 1082"/>
              </a:gdLst>
              <a:ahLst/>
              <a:cxnLst>
                <a:cxn ang="0">
                  <a:pos x="T0" y="T1"/>
                </a:cxn>
                <a:cxn ang="0">
                  <a:pos x="T2" y="T3"/>
                </a:cxn>
                <a:cxn ang="0">
                  <a:pos x="T4" y="T5"/>
                </a:cxn>
                <a:cxn ang="0">
                  <a:pos x="T6" y="T7"/>
                </a:cxn>
                <a:cxn ang="0">
                  <a:pos x="T8" y="T9"/>
                </a:cxn>
                <a:cxn ang="0">
                  <a:pos x="T10" y="T11"/>
                </a:cxn>
              </a:cxnLst>
              <a:rect l="0" t="0" r="r" b="b"/>
              <a:pathLst>
                <a:path w="1833" h="1082">
                  <a:moveTo>
                    <a:pt x="0" y="884"/>
                  </a:moveTo>
                  <a:cubicBezTo>
                    <a:pt x="444" y="586"/>
                    <a:pt x="892" y="294"/>
                    <a:pt x="1339" y="0"/>
                  </a:cubicBezTo>
                  <a:cubicBezTo>
                    <a:pt x="1471" y="87"/>
                    <a:pt x="1622" y="155"/>
                    <a:pt x="1728" y="277"/>
                  </a:cubicBezTo>
                  <a:cubicBezTo>
                    <a:pt x="1833" y="396"/>
                    <a:pt x="1826" y="579"/>
                    <a:pt x="1754" y="714"/>
                  </a:cubicBezTo>
                  <a:cubicBezTo>
                    <a:pt x="1683" y="813"/>
                    <a:pt x="1563" y="860"/>
                    <a:pt x="1455" y="906"/>
                  </a:cubicBezTo>
                  <a:cubicBezTo>
                    <a:pt x="991" y="1082"/>
                    <a:pt x="460" y="1066"/>
                    <a:pt x="0" y="884"/>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1E59A6"/>
                  </a:solidFill>
                  <a:prstDash val="solid"/>
                  <a:miter lim="800000"/>
                  <a:headEnd/>
                  <a:tailEnd/>
                </a14:hiddenLine>
              </a:ext>
            </a:extLst>
          </p:spPr>
          <p:txBody>
            <a:bodyPr/>
            <a:lstStyle/>
            <a:p>
              <a:endParaRPr lang="en-US"/>
            </a:p>
          </p:txBody>
        </p:sp>
        <p:sp>
          <p:nvSpPr>
            <p:cNvPr id="80" name="Freeform 78"/>
            <p:cNvSpPr>
              <a:spLocks noChangeAspect="1"/>
            </p:cNvSpPr>
            <p:nvPr/>
          </p:nvSpPr>
          <p:spPr bwMode="auto">
            <a:xfrm>
              <a:off x="3116263" y="4487863"/>
              <a:ext cx="196850" cy="115887"/>
            </a:xfrm>
            <a:custGeom>
              <a:avLst/>
              <a:gdLst>
                <a:gd name="T0" fmla="*/ 0 w 1833"/>
                <a:gd name="T1" fmla="*/ 884 h 1082"/>
                <a:gd name="T2" fmla="*/ 1339 w 1833"/>
                <a:gd name="T3" fmla="*/ 0 h 1082"/>
                <a:gd name="T4" fmla="*/ 1728 w 1833"/>
                <a:gd name="T5" fmla="*/ 277 h 1082"/>
                <a:gd name="T6" fmla="*/ 1754 w 1833"/>
                <a:gd name="T7" fmla="*/ 714 h 1082"/>
                <a:gd name="T8" fmla="*/ 1455 w 1833"/>
                <a:gd name="T9" fmla="*/ 906 h 1082"/>
                <a:gd name="T10" fmla="*/ 0 w 1833"/>
                <a:gd name="T11" fmla="*/ 884 h 1082"/>
              </a:gdLst>
              <a:ahLst/>
              <a:cxnLst>
                <a:cxn ang="0">
                  <a:pos x="T0" y="T1"/>
                </a:cxn>
                <a:cxn ang="0">
                  <a:pos x="T2" y="T3"/>
                </a:cxn>
                <a:cxn ang="0">
                  <a:pos x="T4" y="T5"/>
                </a:cxn>
                <a:cxn ang="0">
                  <a:pos x="T6" y="T7"/>
                </a:cxn>
                <a:cxn ang="0">
                  <a:pos x="T8" y="T9"/>
                </a:cxn>
                <a:cxn ang="0">
                  <a:pos x="T10" y="T11"/>
                </a:cxn>
              </a:cxnLst>
              <a:rect l="0" t="0" r="r" b="b"/>
              <a:pathLst>
                <a:path w="1833" h="1082">
                  <a:moveTo>
                    <a:pt x="0" y="884"/>
                  </a:moveTo>
                  <a:cubicBezTo>
                    <a:pt x="444" y="586"/>
                    <a:pt x="892" y="294"/>
                    <a:pt x="1339" y="0"/>
                  </a:cubicBezTo>
                  <a:cubicBezTo>
                    <a:pt x="1471" y="87"/>
                    <a:pt x="1622" y="155"/>
                    <a:pt x="1728" y="277"/>
                  </a:cubicBezTo>
                  <a:cubicBezTo>
                    <a:pt x="1833" y="396"/>
                    <a:pt x="1826" y="579"/>
                    <a:pt x="1754" y="714"/>
                  </a:cubicBezTo>
                  <a:cubicBezTo>
                    <a:pt x="1683" y="813"/>
                    <a:pt x="1563" y="860"/>
                    <a:pt x="1455" y="906"/>
                  </a:cubicBezTo>
                  <a:cubicBezTo>
                    <a:pt x="991" y="1082"/>
                    <a:pt x="460" y="1066"/>
                    <a:pt x="0" y="884"/>
                  </a:cubicBezTo>
                  <a:close/>
                </a:path>
              </a:pathLst>
            </a:custGeom>
            <a:solidFill>
              <a:srgbClr val="1E59A6"/>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81" name="Freeform 79"/>
            <p:cNvSpPr>
              <a:spLocks noChangeAspect="1"/>
            </p:cNvSpPr>
            <p:nvPr/>
          </p:nvSpPr>
          <p:spPr bwMode="auto">
            <a:xfrm>
              <a:off x="1671638" y="4491038"/>
              <a:ext cx="171450" cy="128587"/>
            </a:xfrm>
            <a:custGeom>
              <a:avLst/>
              <a:gdLst>
                <a:gd name="T0" fmla="*/ 9 w 1598"/>
                <a:gd name="T1" fmla="*/ 477 h 1201"/>
                <a:gd name="T2" fmla="*/ 1153 w 1598"/>
                <a:gd name="T3" fmla="*/ 0 h 1201"/>
                <a:gd name="T4" fmla="*/ 1598 w 1598"/>
                <a:gd name="T5" fmla="*/ 773 h 1201"/>
                <a:gd name="T6" fmla="*/ 232 w 1598"/>
                <a:gd name="T7" fmla="*/ 1201 h 1201"/>
                <a:gd name="T8" fmla="*/ 9 w 1598"/>
                <a:gd name="T9" fmla="*/ 477 h 1201"/>
              </a:gdLst>
              <a:ahLst/>
              <a:cxnLst>
                <a:cxn ang="0">
                  <a:pos x="T0" y="T1"/>
                </a:cxn>
                <a:cxn ang="0">
                  <a:pos x="T2" y="T3"/>
                </a:cxn>
                <a:cxn ang="0">
                  <a:pos x="T4" y="T5"/>
                </a:cxn>
                <a:cxn ang="0">
                  <a:pos x="T6" y="T7"/>
                </a:cxn>
                <a:cxn ang="0">
                  <a:pos x="T8" y="T9"/>
                </a:cxn>
              </a:cxnLst>
              <a:rect l="0" t="0" r="r" b="b"/>
              <a:pathLst>
                <a:path w="1598" h="1201">
                  <a:moveTo>
                    <a:pt x="9" y="477"/>
                  </a:moveTo>
                  <a:cubicBezTo>
                    <a:pt x="393" y="325"/>
                    <a:pt x="773" y="162"/>
                    <a:pt x="1153" y="0"/>
                  </a:cubicBezTo>
                  <a:cubicBezTo>
                    <a:pt x="1302" y="257"/>
                    <a:pt x="1451" y="515"/>
                    <a:pt x="1598" y="773"/>
                  </a:cubicBezTo>
                  <a:cubicBezTo>
                    <a:pt x="1143" y="915"/>
                    <a:pt x="679" y="1033"/>
                    <a:pt x="232" y="1201"/>
                  </a:cubicBezTo>
                  <a:cubicBezTo>
                    <a:pt x="47" y="1008"/>
                    <a:pt x="0" y="735"/>
                    <a:pt x="9" y="477"/>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E32E3A"/>
                  </a:solidFill>
                  <a:prstDash val="solid"/>
                  <a:miter lim="800000"/>
                  <a:headEnd/>
                  <a:tailEnd/>
                </a14:hiddenLine>
              </a:ext>
            </a:extLst>
          </p:spPr>
          <p:txBody>
            <a:bodyPr/>
            <a:lstStyle/>
            <a:p>
              <a:endParaRPr lang="en-US"/>
            </a:p>
          </p:txBody>
        </p:sp>
        <p:sp>
          <p:nvSpPr>
            <p:cNvPr id="82" name="Freeform 80"/>
            <p:cNvSpPr>
              <a:spLocks noChangeAspect="1"/>
            </p:cNvSpPr>
            <p:nvPr/>
          </p:nvSpPr>
          <p:spPr bwMode="auto">
            <a:xfrm>
              <a:off x="1671638" y="4491038"/>
              <a:ext cx="171450" cy="128587"/>
            </a:xfrm>
            <a:custGeom>
              <a:avLst/>
              <a:gdLst>
                <a:gd name="T0" fmla="*/ 9 w 1598"/>
                <a:gd name="T1" fmla="*/ 477 h 1201"/>
                <a:gd name="T2" fmla="*/ 1153 w 1598"/>
                <a:gd name="T3" fmla="*/ 0 h 1201"/>
                <a:gd name="T4" fmla="*/ 1598 w 1598"/>
                <a:gd name="T5" fmla="*/ 773 h 1201"/>
                <a:gd name="T6" fmla="*/ 232 w 1598"/>
                <a:gd name="T7" fmla="*/ 1201 h 1201"/>
                <a:gd name="T8" fmla="*/ 9 w 1598"/>
                <a:gd name="T9" fmla="*/ 477 h 1201"/>
              </a:gdLst>
              <a:ahLst/>
              <a:cxnLst>
                <a:cxn ang="0">
                  <a:pos x="T0" y="T1"/>
                </a:cxn>
                <a:cxn ang="0">
                  <a:pos x="T2" y="T3"/>
                </a:cxn>
                <a:cxn ang="0">
                  <a:pos x="T4" y="T5"/>
                </a:cxn>
                <a:cxn ang="0">
                  <a:pos x="T6" y="T7"/>
                </a:cxn>
                <a:cxn ang="0">
                  <a:pos x="T8" y="T9"/>
                </a:cxn>
              </a:cxnLst>
              <a:rect l="0" t="0" r="r" b="b"/>
              <a:pathLst>
                <a:path w="1598" h="1201">
                  <a:moveTo>
                    <a:pt x="9" y="477"/>
                  </a:moveTo>
                  <a:cubicBezTo>
                    <a:pt x="393" y="325"/>
                    <a:pt x="773" y="162"/>
                    <a:pt x="1153" y="0"/>
                  </a:cubicBezTo>
                  <a:cubicBezTo>
                    <a:pt x="1302" y="257"/>
                    <a:pt x="1451" y="515"/>
                    <a:pt x="1598" y="773"/>
                  </a:cubicBezTo>
                  <a:cubicBezTo>
                    <a:pt x="1143" y="915"/>
                    <a:pt x="679" y="1033"/>
                    <a:pt x="232" y="1201"/>
                  </a:cubicBezTo>
                  <a:cubicBezTo>
                    <a:pt x="47" y="1008"/>
                    <a:pt x="0" y="735"/>
                    <a:pt x="9" y="477"/>
                  </a:cubicBezTo>
                  <a:close/>
                </a:path>
              </a:pathLst>
            </a:custGeom>
            <a:solidFill>
              <a:srgbClr val="E32E3A"/>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83" name="Freeform 81"/>
            <p:cNvSpPr>
              <a:spLocks noChangeAspect="1"/>
            </p:cNvSpPr>
            <p:nvPr/>
          </p:nvSpPr>
          <p:spPr bwMode="auto">
            <a:xfrm>
              <a:off x="3003550" y="4511675"/>
              <a:ext cx="42863" cy="63500"/>
            </a:xfrm>
            <a:custGeom>
              <a:avLst/>
              <a:gdLst>
                <a:gd name="T0" fmla="*/ 0 w 403"/>
                <a:gd name="T1" fmla="*/ 0 h 597"/>
                <a:gd name="T2" fmla="*/ 403 w 403"/>
                <a:gd name="T3" fmla="*/ 334 h 597"/>
                <a:gd name="T4" fmla="*/ 5 w 403"/>
                <a:gd name="T5" fmla="*/ 597 h 597"/>
                <a:gd name="T6" fmla="*/ 0 w 403"/>
                <a:gd name="T7" fmla="*/ 0 h 597"/>
              </a:gdLst>
              <a:ahLst/>
              <a:cxnLst>
                <a:cxn ang="0">
                  <a:pos x="T0" y="T1"/>
                </a:cxn>
                <a:cxn ang="0">
                  <a:pos x="T2" y="T3"/>
                </a:cxn>
                <a:cxn ang="0">
                  <a:pos x="T4" y="T5"/>
                </a:cxn>
                <a:cxn ang="0">
                  <a:pos x="T6" y="T7"/>
                </a:cxn>
              </a:cxnLst>
              <a:rect l="0" t="0" r="r" b="b"/>
              <a:pathLst>
                <a:path w="403" h="597">
                  <a:moveTo>
                    <a:pt x="0" y="0"/>
                  </a:moveTo>
                  <a:cubicBezTo>
                    <a:pt x="133" y="113"/>
                    <a:pt x="267" y="225"/>
                    <a:pt x="403" y="334"/>
                  </a:cubicBezTo>
                  <a:cubicBezTo>
                    <a:pt x="270" y="421"/>
                    <a:pt x="138" y="510"/>
                    <a:pt x="5" y="597"/>
                  </a:cubicBezTo>
                  <a:cubicBezTo>
                    <a:pt x="17" y="398"/>
                    <a:pt x="3" y="199"/>
                    <a:pt x="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84" name="Freeform 82"/>
            <p:cNvSpPr>
              <a:spLocks noChangeAspect="1"/>
            </p:cNvSpPr>
            <p:nvPr/>
          </p:nvSpPr>
          <p:spPr bwMode="auto">
            <a:xfrm>
              <a:off x="3003550" y="4511675"/>
              <a:ext cx="42863" cy="63500"/>
            </a:xfrm>
            <a:custGeom>
              <a:avLst/>
              <a:gdLst>
                <a:gd name="T0" fmla="*/ 0 w 403"/>
                <a:gd name="T1" fmla="*/ 0 h 597"/>
                <a:gd name="T2" fmla="*/ 403 w 403"/>
                <a:gd name="T3" fmla="*/ 334 h 597"/>
                <a:gd name="T4" fmla="*/ 5 w 403"/>
                <a:gd name="T5" fmla="*/ 597 h 597"/>
                <a:gd name="T6" fmla="*/ 0 w 403"/>
                <a:gd name="T7" fmla="*/ 0 h 597"/>
              </a:gdLst>
              <a:ahLst/>
              <a:cxnLst>
                <a:cxn ang="0">
                  <a:pos x="T0" y="T1"/>
                </a:cxn>
                <a:cxn ang="0">
                  <a:pos x="T2" y="T3"/>
                </a:cxn>
                <a:cxn ang="0">
                  <a:pos x="T4" y="T5"/>
                </a:cxn>
                <a:cxn ang="0">
                  <a:pos x="T6" y="T7"/>
                </a:cxn>
              </a:cxnLst>
              <a:rect l="0" t="0" r="r" b="b"/>
              <a:pathLst>
                <a:path w="403" h="597">
                  <a:moveTo>
                    <a:pt x="0" y="0"/>
                  </a:moveTo>
                  <a:cubicBezTo>
                    <a:pt x="133" y="113"/>
                    <a:pt x="267" y="225"/>
                    <a:pt x="403" y="334"/>
                  </a:cubicBezTo>
                  <a:cubicBezTo>
                    <a:pt x="270" y="421"/>
                    <a:pt x="138" y="510"/>
                    <a:pt x="5" y="597"/>
                  </a:cubicBezTo>
                  <a:cubicBezTo>
                    <a:pt x="17" y="398"/>
                    <a:pt x="3" y="199"/>
                    <a:pt x="0" y="0"/>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85" name="Freeform 83"/>
            <p:cNvSpPr>
              <a:spLocks noChangeAspect="1"/>
            </p:cNvSpPr>
            <p:nvPr/>
          </p:nvSpPr>
          <p:spPr bwMode="auto">
            <a:xfrm>
              <a:off x="2455863" y="4524375"/>
              <a:ext cx="414337" cy="277813"/>
            </a:xfrm>
            <a:custGeom>
              <a:avLst/>
              <a:gdLst>
                <a:gd name="T0" fmla="*/ 0 w 3874"/>
                <a:gd name="T1" fmla="*/ 9 h 2608"/>
                <a:gd name="T2" fmla="*/ 1359 w 3874"/>
                <a:gd name="T3" fmla="*/ 7 h 2608"/>
                <a:gd name="T4" fmla="*/ 1544 w 3874"/>
                <a:gd name="T5" fmla="*/ 692 h 2608"/>
                <a:gd name="T6" fmla="*/ 1117 w 3874"/>
                <a:gd name="T7" fmla="*/ 1292 h 2608"/>
                <a:gd name="T8" fmla="*/ 3874 w 3874"/>
                <a:gd name="T9" fmla="*/ 1307 h 2608"/>
                <a:gd name="T10" fmla="*/ 1980 w 3874"/>
                <a:gd name="T11" fmla="*/ 2608 h 2608"/>
                <a:gd name="T12" fmla="*/ 0 w 3874"/>
                <a:gd name="T13" fmla="*/ 9 h 2608"/>
              </a:gdLst>
              <a:ahLst/>
              <a:cxnLst>
                <a:cxn ang="0">
                  <a:pos x="T0" y="T1"/>
                </a:cxn>
                <a:cxn ang="0">
                  <a:pos x="T2" y="T3"/>
                </a:cxn>
                <a:cxn ang="0">
                  <a:pos x="T4" y="T5"/>
                </a:cxn>
                <a:cxn ang="0">
                  <a:pos x="T6" y="T7"/>
                </a:cxn>
                <a:cxn ang="0">
                  <a:pos x="T8" y="T9"/>
                </a:cxn>
                <a:cxn ang="0">
                  <a:pos x="T10" y="T11"/>
                </a:cxn>
                <a:cxn ang="0">
                  <a:pos x="T12" y="T13"/>
                </a:cxn>
              </a:cxnLst>
              <a:rect l="0" t="0" r="r" b="b"/>
              <a:pathLst>
                <a:path w="3874" h="2608">
                  <a:moveTo>
                    <a:pt x="0" y="9"/>
                  </a:moveTo>
                  <a:cubicBezTo>
                    <a:pt x="453" y="0"/>
                    <a:pt x="906" y="3"/>
                    <a:pt x="1359" y="7"/>
                  </a:cubicBezTo>
                  <a:cubicBezTo>
                    <a:pt x="1428" y="233"/>
                    <a:pt x="1532" y="454"/>
                    <a:pt x="1544" y="692"/>
                  </a:cubicBezTo>
                  <a:cubicBezTo>
                    <a:pt x="1525" y="957"/>
                    <a:pt x="1276" y="1109"/>
                    <a:pt x="1117" y="1292"/>
                  </a:cubicBezTo>
                  <a:cubicBezTo>
                    <a:pt x="2036" y="1315"/>
                    <a:pt x="2955" y="1286"/>
                    <a:pt x="3874" y="1307"/>
                  </a:cubicBezTo>
                  <a:cubicBezTo>
                    <a:pt x="3248" y="1748"/>
                    <a:pt x="2614" y="2177"/>
                    <a:pt x="1980" y="2608"/>
                  </a:cubicBezTo>
                  <a:cubicBezTo>
                    <a:pt x="1331" y="1733"/>
                    <a:pt x="620" y="905"/>
                    <a:pt x="0" y="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1E59A6"/>
                  </a:solidFill>
                  <a:prstDash val="solid"/>
                  <a:miter lim="800000"/>
                  <a:headEnd/>
                  <a:tailEnd/>
                </a14:hiddenLine>
              </a:ext>
            </a:extLst>
          </p:spPr>
          <p:txBody>
            <a:bodyPr/>
            <a:lstStyle/>
            <a:p>
              <a:endParaRPr lang="en-US"/>
            </a:p>
          </p:txBody>
        </p:sp>
        <p:sp>
          <p:nvSpPr>
            <p:cNvPr id="86" name="Freeform 84"/>
            <p:cNvSpPr>
              <a:spLocks noChangeAspect="1"/>
            </p:cNvSpPr>
            <p:nvPr/>
          </p:nvSpPr>
          <p:spPr bwMode="auto">
            <a:xfrm>
              <a:off x="2455863" y="4524375"/>
              <a:ext cx="414337" cy="277813"/>
            </a:xfrm>
            <a:custGeom>
              <a:avLst/>
              <a:gdLst>
                <a:gd name="T0" fmla="*/ 0 w 3874"/>
                <a:gd name="T1" fmla="*/ 9 h 2608"/>
                <a:gd name="T2" fmla="*/ 1359 w 3874"/>
                <a:gd name="T3" fmla="*/ 7 h 2608"/>
                <a:gd name="T4" fmla="*/ 1544 w 3874"/>
                <a:gd name="T5" fmla="*/ 692 h 2608"/>
                <a:gd name="T6" fmla="*/ 1117 w 3874"/>
                <a:gd name="T7" fmla="*/ 1292 h 2608"/>
                <a:gd name="T8" fmla="*/ 3874 w 3874"/>
                <a:gd name="T9" fmla="*/ 1307 h 2608"/>
                <a:gd name="T10" fmla="*/ 1980 w 3874"/>
                <a:gd name="T11" fmla="*/ 2608 h 2608"/>
                <a:gd name="T12" fmla="*/ 0 w 3874"/>
                <a:gd name="T13" fmla="*/ 9 h 2608"/>
              </a:gdLst>
              <a:ahLst/>
              <a:cxnLst>
                <a:cxn ang="0">
                  <a:pos x="T0" y="T1"/>
                </a:cxn>
                <a:cxn ang="0">
                  <a:pos x="T2" y="T3"/>
                </a:cxn>
                <a:cxn ang="0">
                  <a:pos x="T4" y="T5"/>
                </a:cxn>
                <a:cxn ang="0">
                  <a:pos x="T6" y="T7"/>
                </a:cxn>
                <a:cxn ang="0">
                  <a:pos x="T8" y="T9"/>
                </a:cxn>
                <a:cxn ang="0">
                  <a:pos x="T10" y="T11"/>
                </a:cxn>
                <a:cxn ang="0">
                  <a:pos x="T12" y="T13"/>
                </a:cxn>
              </a:cxnLst>
              <a:rect l="0" t="0" r="r" b="b"/>
              <a:pathLst>
                <a:path w="3874" h="2608">
                  <a:moveTo>
                    <a:pt x="0" y="9"/>
                  </a:moveTo>
                  <a:cubicBezTo>
                    <a:pt x="453" y="0"/>
                    <a:pt x="906" y="3"/>
                    <a:pt x="1359" y="7"/>
                  </a:cubicBezTo>
                  <a:cubicBezTo>
                    <a:pt x="1428" y="233"/>
                    <a:pt x="1532" y="454"/>
                    <a:pt x="1544" y="692"/>
                  </a:cubicBezTo>
                  <a:cubicBezTo>
                    <a:pt x="1525" y="957"/>
                    <a:pt x="1276" y="1109"/>
                    <a:pt x="1117" y="1292"/>
                  </a:cubicBezTo>
                  <a:cubicBezTo>
                    <a:pt x="2036" y="1315"/>
                    <a:pt x="2955" y="1286"/>
                    <a:pt x="3874" y="1307"/>
                  </a:cubicBezTo>
                  <a:cubicBezTo>
                    <a:pt x="3248" y="1748"/>
                    <a:pt x="2614" y="2177"/>
                    <a:pt x="1980" y="2608"/>
                  </a:cubicBezTo>
                  <a:cubicBezTo>
                    <a:pt x="1331" y="1733"/>
                    <a:pt x="620" y="905"/>
                    <a:pt x="0" y="9"/>
                  </a:cubicBezTo>
                  <a:close/>
                </a:path>
              </a:pathLst>
            </a:custGeom>
            <a:solidFill>
              <a:srgbClr val="1E59A6"/>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87" name="Freeform 85"/>
            <p:cNvSpPr>
              <a:spLocks noChangeAspect="1"/>
            </p:cNvSpPr>
            <p:nvPr/>
          </p:nvSpPr>
          <p:spPr bwMode="auto">
            <a:xfrm>
              <a:off x="1096963" y="4578350"/>
              <a:ext cx="498475" cy="282575"/>
            </a:xfrm>
            <a:custGeom>
              <a:avLst/>
              <a:gdLst>
                <a:gd name="T0" fmla="*/ 2113 w 4654"/>
                <a:gd name="T1" fmla="*/ 1316 h 2647"/>
                <a:gd name="T2" fmla="*/ 4654 w 4654"/>
                <a:gd name="T3" fmla="*/ 0 h 2647"/>
                <a:gd name="T4" fmla="*/ 4088 w 4654"/>
                <a:gd name="T5" fmla="*/ 734 h 2647"/>
                <a:gd name="T6" fmla="*/ 4458 w 4654"/>
                <a:gd name="T7" fmla="*/ 741 h 2647"/>
                <a:gd name="T8" fmla="*/ 4198 w 4654"/>
                <a:gd name="T9" fmla="*/ 849 h 2647"/>
                <a:gd name="T10" fmla="*/ 2188 w 4654"/>
                <a:gd name="T11" fmla="*/ 1663 h 2647"/>
                <a:gd name="T12" fmla="*/ 378 w 4654"/>
                <a:gd name="T13" fmla="*/ 2647 h 2647"/>
                <a:gd name="T14" fmla="*/ 0 w 4654"/>
                <a:gd name="T15" fmla="*/ 2498 h 2647"/>
                <a:gd name="T16" fmla="*/ 2113 w 4654"/>
                <a:gd name="T17" fmla="*/ 1316 h 2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4" h="2647">
                  <a:moveTo>
                    <a:pt x="2113" y="1316"/>
                  </a:moveTo>
                  <a:cubicBezTo>
                    <a:pt x="2942" y="844"/>
                    <a:pt x="3781" y="387"/>
                    <a:pt x="4654" y="0"/>
                  </a:cubicBezTo>
                  <a:cubicBezTo>
                    <a:pt x="4633" y="336"/>
                    <a:pt x="4357" y="572"/>
                    <a:pt x="4088" y="734"/>
                  </a:cubicBezTo>
                  <a:cubicBezTo>
                    <a:pt x="4212" y="735"/>
                    <a:pt x="4335" y="738"/>
                    <a:pt x="4458" y="741"/>
                  </a:cubicBezTo>
                  <a:cubicBezTo>
                    <a:pt x="4372" y="779"/>
                    <a:pt x="4286" y="816"/>
                    <a:pt x="4198" y="849"/>
                  </a:cubicBezTo>
                  <a:cubicBezTo>
                    <a:pt x="3518" y="1096"/>
                    <a:pt x="2844" y="1360"/>
                    <a:pt x="2188" y="1663"/>
                  </a:cubicBezTo>
                  <a:cubicBezTo>
                    <a:pt x="1565" y="1952"/>
                    <a:pt x="959" y="2279"/>
                    <a:pt x="378" y="2647"/>
                  </a:cubicBezTo>
                  <a:cubicBezTo>
                    <a:pt x="249" y="2604"/>
                    <a:pt x="121" y="2559"/>
                    <a:pt x="0" y="2498"/>
                  </a:cubicBezTo>
                  <a:cubicBezTo>
                    <a:pt x="684" y="2069"/>
                    <a:pt x="1393" y="1681"/>
                    <a:pt x="2113" y="131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E32E3A"/>
                  </a:solidFill>
                  <a:prstDash val="solid"/>
                  <a:miter lim="800000"/>
                  <a:headEnd/>
                  <a:tailEnd/>
                </a14:hiddenLine>
              </a:ext>
            </a:extLst>
          </p:spPr>
          <p:txBody>
            <a:bodyPr/>
            <a:lstStyle/>
            <a:p>
              <a:endParaRPr lang="en-US"/>
            </a:p>
          </p:txBody>
        </p:sp>
        <p:sp>
          <p:nvSpPr>
            <p:cNvPr id="88" name="Freeform 86"/>
            <p:cNvSpPr>
              <a:spLocks noChangeAspect="1"/>
            </p:cNvSpPr>
            <p:nvPr/>
          </p:nvSpPr>
          <p:spPr bwMode="auto">
            <a:xfrm>
              <a:off x="1096963" y="4578350"/>
              <a:ext cx="498475" cy="282575"/>
            </a:xfrm>
            <a:custGeom>
              <a:avLst/>
              <a:gdLst>
                <a:gd name="T0" fmla="*/ 2113 w 4654"/>
                <a:gd name="T1" fmla="*/ 1316 h 2647"/>
                <a:gd name="T2" fmla="*/ 4654 w 4654"/>
                <a:gd name="T3" fmla="*/ 0 h 2647"/>
                <a:gd name="T4" fmla="*/ 4088 w 4654"/>
                <a:gd name="T5" fmla="*/ 734 h 2647"/>
                <a:gd name="T6" fmla="*/ 4458 w 4654"/>
                <a:gd name="T7" fmla="*/ 741 h 2647"/>
                <a:gd name="T8" fmla="*/ 4198 w 4654"/>
                <a:gd name="T9" fmla="*/ 849 h 2647"/>
                <a:gd name="T10" fmla="*/ 2188 w 4654"/>
                <a:gd name="T11" fmla="*/ 1663 h 2647"/>
                <a:gd name="T12" fmla="*/ 378 w 4654"/>
                <a:gd name="T13" fmla="*/ 2647 h 2647"/>
                <a:gd name="T14" fmla="*/ 0 w 4654"/>
                <a:gd name="T15" fmla="*/ 2498 h 2647"/>
                <a:gd name="T16" fmla="*/ 2113 w 4654"/>
                <a:gd name="T17" fmla="*/ 1316 h 2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4" h="2647">
                  <a:moveTo>
                    <a:pt x="2113" y="1316"/>
                  </a:moveTo>
                  <a:cubicBezTo>
                    <a:pt x="2942" y="844"/>
                    <a:pt x="3781" y="387"/>
                    <a:pt x="4654" y="0"/>
                  </a:cubicBezTo>
                  <a:cubicBezTo>
                    <a:pt x="4633" y="336"/>
                    <a:pt x="4357" y="572"/>
                    <a:pt x="4088" y="734"/>
                  </a:cubicBezTo>
                  <a:cubicBezTo>
                    <a:pt x="4212" y="735"/>
                    <a:pt x="4335" y="738"/>
                    <a:pt x="4458" y="741"/>
                  </a:cubicBezTo>
                  <a:cubicBezTo>
                    <a:pt x="4372" y="779"/>
                    <a:pt x="4286" y="816"/>
                    <a:pt x="4198" y="849"/>
                  </a:cubicBezTo>
                  <a:cubicBezTo>
                    <a:pt x="3518" y="1096"/>
                    <a:pt x="2844" y="1360"/>
                    <a:pt x="2188" y="1663"/>
                  </a:cubicBezTo>
                  <a:cubicBezTo>
                    <a:pt x="1565" y="1952"/>
                    <a:pt x="959" y="2279"/>
                    <a:pt x="378" y="2647"/>
                  </a:cubicBezTo>
                  <a:cubicBezTo>
                    <a:pt x="249" y="2604"/>
                    <a:pt x="121" y="2559"/>
                    <a:pt x="0" y="2498"/>
                  </a:cubicBezTo>
                  <a:cubicBezTo>
                    <a:pt x="684" y="2069"/>
                    <a:pt x="1393" y="1681"/>
                    <a:pt x="2113" y="1316"/>
                  </a:cubicBezTo>
                  <a:close/>
                </a:path>
              </a:pathLst>
            </a:custGeom>
            <a:solidFill>
              <a:srgbClr val="E32E3A"/>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89" name="Freeform 87"/>
            <p:cNvSpPr>
              <a:spLocks noChangeAspect="1"/>
            </p:cNvSpPr>
            <p:nvPr/>
          </p:nvSpPr>
          <p:spPr bwMode="auto">
            <a:xfrm>
              <a:off x="2270125" y="4689475"/>
              <a:ext cx="31750" cy="34925"/>
            </a:xfrm>
            <a:custGeom>
              <a:avLst/>
              <a:gdLst>
                <a:gd name="T0" fmla="*/ 107 w 297"/>
                <a:gd name="T1" fmla="*/ 37 h 315"/>
                <a:gd name="T2" fmla="*/ 263 w 297"/>
                <a:gd name="T3" fmla="*/ 196 h 315"/>
                <a:gd name="T4" fmla="*/ 38 w 297"/>
                <a:gd name="T5" fmla="*/ 223 h 315"/>
                <a:gd name="T6" fmla="*/ 107 w 297"/>
                <a:gd name="T7" fmla="*/ 37 h 315"/>
              </a:gdLst>
              <a:ahLst/>
              <a:cxnLst>
                <a:cxn ang="0">
                  <a:pos x="T0" y="T1"/>
                </a:cxn>
                <a:cxn ang="0">
                  <a:pos x="T2" y="T3"/>
                </a:cxn>
                <a:cxn ang="0">
                  <a:pos x="T4" y="T5"/>
                </a:cxn>
                <a:cxn ang="0">
                  <a:pos x="T6" y="T7"/>
                </a:cxn>
              </a:cxnLst>
              <a:rect l="0" t="0" r="r" b="b"/>
              <a:pathLst>
                <a:path w="297" h="315">
                  <a:moveTo>
                    <a:pt x="107" y="37"/>
                  </a:moveTo>
                  <a:cubicBezTo>
                    <a:pt x="200" y="0"/>
                    <a:pt x="297" y="105"/>
                    <a:pt x="263" y="196"/>
                  </a:cubicBezTo>
                  <a:cubicBezTo>
                    <a:pt x="244" y="298"/>
                    <a:pt x="81" y="315"/>
                    <a:pt x="38" y="223"/>
                  </a:cubicBezTo>
                  <a:cubicBezTo>
                    <a:pt x="0" y="157"/>
                    <a:pt x="30" y="58"/>
                    <a:pt x="107" y="37"/>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90" name="Freeform 88"/>
            <p:cNvSpPr>
              <a:spLocks noChangeAspect="1"/>
            </p:cNvSpPr>
            <p:nvPr/>
          </p:nvSpPr>
          <p:spPr bwMode="auto">
            <a:xfrm>
              <a:off x="2270125" y="4689475"/>
              <a:ext cx="31750" cy="34925"/>
            </a:xfrm>
            <a:custGeom>
              <a:avLst/>
              <a:gdLst>
                <a:gd name="T0" fmla="*/ 107 w 297"/>
                <a:gd name="T1" fmla="*/ 37 h 315"/>
                <a:gd name="T2" fmla="*/ 263 w 297"/>
                <a:gd name="T3" fmla="*/ 196 h 315"/>
                <a:gd name="T4" fmla="*/ 38 w 297"/>
                <a:gd name="T5" fmla="*/ 223 h 315"/>
                <a:gd name="T6" fmla="*/ 107 w 297"/>
                <a:gd name="T7" fmla="*/ 37 h 315"/>
              </a:gdLst>
              <a:ahLst/>
              <a:cxnLst>
                <a:cxn ang="0">
                  <a:pos x="T0" y="T1"/>
                </a:cxn>
                <a:cxn ang="0">
                  <a:pos x="T2" y="T3"/>
                </a:cxn>
                <a:cxn ang="0">
                  <a:pos x="T4" y="T5"/>
                </a:cxn>
                <a:cxn ang="0">
                  <a:pos x="T6" y="T7"/>
                </a:cxn>
              </a:cxnLst>
              <a:rect l="0" t="0" r="r" b="b"/>
              <a:pathLst>
                <a:path w="297" h="315">
                  <a:moveTo>
                    <a:pt x="107" y="37"/>
                  </a:moveTo>
                  <a:cubicBezTo>
                    <a:pt x="200" y="0"/>
                    <a:pt x="297" y="105"/>
                    <a:pt x="263" y="196"/>
                  </a:cubicBezTo>
                  <a:cubicBezTo>
                    <a:pt x="244" y="298"/>
                    <a:pt x="81" y="315"/>
                    <a:pt x="38" y="223"/>
                  </a:cubicBezTo>
                  <a:cubicBezTo>
                    <a:pt x="0" y="157"/>
                    <a:pt x="30" y="58"/>
                    <a:pt x="107" y="37"/>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91" name="Freeform 89"/>
            <p:cNvSpPr>
              <a:spLocks noChangeAspect="1"/>
            </p:cNvSpPr>
            <p:nvPr/>
          </p:nvSpPr>
          <p:spPr bwMode="auto">
            <a:xfrm>
              <a:off x="3808413" y="4789488"/>
              <a:ext cx="33337" cy="30162"/>
            </a:xfrm>
            <a:custGeom>
              <a:avLst/>
              <a:gdLst>
                <a:gd name="T0" fmla="*/ 103 w 311"/>
                <a:gd name="T1" fmla="*/ 45 h 289"/>
                <a:gd name="T2" fmla="*/ 289 w 311"/>
                <a:gd name="T3" fmla="*/ 119 h 289"/>
                <a:gd name="T4" fmla="*/ 160 w 311"/>
                <a:gd name="T5" fmla="*/ 278 h 289"/>
                <a:gd name="T6" fmla="*/ 103 w 311"/>
                <a:gd name="T7" fmla="*/ 45 h 289"/>
              </a:gdLst>
              <a:ahLst/>
              <a:cxnLst>
                <a:cxn ang="0">
                  <a:pos x="T0" y="T1"/>
                </a:cxn>
                <a:cxn ang="0">
                  <a:pos x="T2" y="T3"/>
                </a:cxn>
                <a:cxn ang="0">
                  <a:pos x="T4" y="T5"/>
                </a:cxn>
                <a:cxn ang="0">
                  <a:pos x="T6" y="T7"/>
                </a:cxn>
              </a:cxnLst>
              <a:rect l="0" t="0" r="r" b="b"/>
              <a:pathLst>
                <a:path w="311" h="289">
                  <a:moveTo>
                    <a:pt x="103" y="45"/>
                  </a:moveTo>
                  <a:cubicBezTo>
                    <a:pt x="167" y="0"/>
                    <a:pt x="277" y="38"/>
                    <a:pt x="289" y="119"/>
                  </a:cubicBezTo>
                  <a:cubicBezTo>
                    <a:pt x="311" y="198"/>
                    <a:pt x="244" y="289"/>
                    <a:pt x="160" y="278"/>
                  </a:cubicBezTo>
                  <a:cubicBezTo>
                    <a:pt x="45" y="283"/>
                    <a:pt x="0" y="97"/>
                    <a:pt x="103" y="45"/>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92" name="Freeform 90"/>
            <p:cNvSpPr>
              <a:spLocks noChangeAspect="1"/>
            </p:cNvSpPr>
            <p:nvPr/>
          </p:nvSpPr>
          <p:spPr bwMode="auto">
            <a:xfrm>
              <a:off x="3808413" y="4789488"/>
              <a:ext cx="33337" cy="30162"/>
            </a:xfrm>
            <a:custGeom>
              <a:avLst/>
              <a:gdLst>
                <a:gd name="T0" fmla="*/ 103 w 311"/>
                <a:gd name="T1" fmla="*/ 45 h 289"/>
                <a:gd name="T2" fmla="*/ 289 w 311"/>
                <a:gd name="T3" fmla="*/ 119 h 289"/>
                <a:gd name="T4" fmla="*/ 160 w 311"/>
                <a:gd name="T5" fmla="*/ 278 h 289"/>
                <a:gd name="T6" fmla="*/ 103 w 311"/>
                <a:gd name="T7" fmla="*/ 45 h 289"/>
              </a:gdLst>
              <a:ahLst/>
              <a:cxnLst>
                <a:cxn ang="0">
                  <a:pos x="T0" y="T1"/>
                </a:cxn>
                <a:cxn ang="0">
                  <a:pos x="T2" y="T3"/>
                </a:cxn>
                <a:cxn ang="0">
                  <a:pos x="T4" y="T5"/>
                </a:cxn>
                <a:cxn ang="0">
                  <a:pos x="T6" y="T7"/>
                </a:cxn>
              </a:cxnLst>
              <a:rect l="0" t="0" r="r" b="b"/>
              <a:pathLst>
                <a:path w="311" h="289">
                  <a:moveTo>
                    <a:pt x="103" y="45"/>
                  </a:moveTo>
                  <a:cubicBezTo>
                    <a:pt x="167" y="0"/>
                    <a:pt x="277" y="38"/>
                    <a:pt x="289" y="119"/>
                  </a:cubicBezTo>
                  <a:cubicBezTo>
                    <a:pt x="311" y="198"/>
                    <a:pt x="244" y="289"/>
                    <a:pt x="160" y="278"/>
                  </a:cubicBezTo>
                  <a:cubicBezTo>
                    <a:pt x="45" y="283"/>
                    <a:pt x="0" y="97"/>
                    <a:pt x="103" y="45"/>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93" name="Freeform 91"/>
            <p:cNvSpPr>
              <a:spLocks noChangeAspect="1"/>
            </p:cNvSpPr>
            <p:nvPr/>
          </p:nvSpPr>
          <p:spPr bwMode="auto">
            <a:xfrm>
              <a:off x="3959225" y="4813300"/>
              <a:ext cx="120650" cy="122238"/>
            </a:xfrm>
            <a:custGeom>
              <a:avLst/>
              <a:gdLst>
                <a:gd name="T0" fmla="*/ 554 w 1107"/>
                <a:gd name="T1" fmla="*/ 0 h 1145"/>
                <a:gd name="T2" fmla="*/ 615 w 1107"/>
                <a:gd name="T3" fmla="*/ 349 h 1145"/>
                <a:gd name="T4" fmla="*/ 761 w 1107"/>
                <a:gd name="T5" fmla="*/ 497 h 1145"/>
                <a:gd name="T6" fmla="*/ 1107 w 1107"/>
                <a:gd name="T7" fmla="*/ 554 h 1145"/>
                <a:gd name="T8" fmla="*/ 769 w 1107"/>
                <a:gd name="T9" fmla="*/ 600 h 1145"/>
                <a:gd name="T10" fmla="*/ 614 w 1107"/>
                <a:gd name="T11" fmla="*/ 763 h 1145"/>
                <a:gd name="T12" fmla="*/ 556 w 1107"/>
                <a:gd name="T13" fmla="*/ 1145 h 1145"/>
                <a:gd name="T14" fmla="*/ 515 w 1107"/>
                <a:gd name="T15" fmla="*/ 768 h 1145"/>
                <a:gd name="T16" fmla="*/ 342 w 1107"/>
                <a:gd name="T17" fmla="*/ 599 h 1145"/>
                <a:gd name="T18" fmla="*/ 0 w 1107"/>
                <a:gd name="T19" fmla="*/ 559 h 1145"/>
                <a:gd name="T20" fmla="*/ 353 w 1107"/>
                <a:gd name="T21" fmla="*/ 501 h 1145"/>
                <a:gd name="T22" fmla="*/ 511 w 1107"/>
                <a:gd name="T23" fmla="*/ 340 h 1145"/>
                <a:gd name="T24" fmla="*/ 554 w 1107"/>
                <a:gd name="T25" fmla="*/ 0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7" h="1145">
                  <a:moveTo>
                    <a:pt x="554" y="0"/>
                  </a:moveTo>
                  <a:cubicBezTo>
                    <a:pt x="586" y="114"/>
                    <a:pt x="579" y="236"/>
                    <a:pt x="615" y="349"/>
                  </a:cubicBezTo>
                  <a:cubicBezTo>
                    <a:pt x="659" y="402"/>
                    <a:pt x="708" y="453"/>
                    <a:pt x="761" y="497"/>
                  </a:cubicBezTo>
                  <a:cubicBezTo>
                    <a:pt x="875" y="524"/>
                    <a:pt x="993" y="527"/>
                    <a:pt x="1107" y="554"/>
                  </a:cubicBezTo>
                  <a:cubicBezTo>
                    <a:pt x="994" y="568"/>
                    <a:pt x="879" y="572"/>
                    <a:pt x="769" y="600"/>
                  </a:cubicBezTo>
                  <a:cubicBezTo>
                    <a:pt x="712" y="648"/>
                    <a:pt x="660" y="704"/>
                    <a:pt x="614" y="763"/>
                  </a:cubicBezTo>
                  <a:cubicBezTo>
                    <a:pt x="587" y="889"/>
                    <a:pt x="587" y="1020"/>
                    <a:pt x="556" y="1145"/>
                  </a:cubicBezTo>
                  <a:cubicBezTo>
                    <a:pt x="541" y="1020"/>
                    <a:pt x="544" y="891"/>
                    <a:pt x="515" y="768"/>
                  </a:cubicBezTo>
                  <a:cubicBezTo>
                    <a:pt x="461" y="708"/>
                    <a:pt x="407" y="647"/>
                    <a:pt x="342" y="599"/>
                  </a:cubicBezTo>
                  <a:cubicBezTo>
                    <a:pt x="229" y="576"/>
                    <a:pt x="114" y="575"/>
                    <a:pt x="0" y="559"/>
                  </a:cubicBezTo>
                  <a:cubicBezTo>
                    <a:pt x="117" y="534"/>
                    <a:pt x="238" y="533"/>
                    <a:pt x="353" y="501"/>
                  </a:cubicBezTo>
                  <a:cubicBezTo>
                    <a:pt x="411" y="453"/>
                    <a:pt x="463" y="398"/>
                    <a:pt x="511" y="340"/>
                  </a:cubicBezTo>
                  <a:cubicBezTo>
                    <a:pt x="537" y="229"/>
                    <a:pt x="535" y="113"/>
                    <a:pt x="554"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94" name="Freeform 92"/>
            <p:cNvSpPr>
              <a:spLocks noChangeAspect="1"/>
            </p:cNvSpPr>
            <p:nvPr/>
          </p:nvSpPr>
          <p:spPr bwMode="auto">
            <a:xfrm>
              <a:off x="3959225" y="4813300"/>
              <a:ext cx="120650" cy="122238"/>
            </a:xfrm>
            <a:custGeom>
              <a:avLst/>
              <a:gdLst>
                <a:gd name="T0" fmla="*/ 554 w 1107"/>
                <a:gd name="T1" fmla="*/ 0 h 1145"/>
                <a:gd name="T2" fmla="*/ 615 w 1107"/>
                <a:gd name="T3" fmla="*/ 349 h 1145"/>
                <a:gd name="T4" fmla="*/ 761 w 1107"/>
                <a:gd name="T5" fmla="*/ 497 h 1145"/>
                <a:gd name="T6" fmla="*/ 1107 w 1107"/>
                <a:gd name="T7" fmla="*/ 554 h 1145"/>
                <a:gd name="T8" fmla="*/ 769 w 1107"/>
                <a:gd name="T9" fmla="*/ 600 h 1145"/>
                <a:gd name="T10" fmla="*/ 614 w 1107"/>
                <a:gd name="T11" fmla="*/ 763 h 1145"/>
                <a:gd name="T12" fmla="*/ 556 w 1107"/>
                <a:gd name="T13" fmla="*/ 1145 h 1145"/>
                <a:gd name="T14" fmla="*/ 515 w 1107"/>
                <a:gd name="T15" fmla="*/ 768 h 1145"/>
                <a:gd name="T16" fmla="*/ 342 w 1107"/>
                <a:gd name="T17" fmla="*/ 599 h 1145"/>
                <a:gd name="T18" fmla="*/ 0 w 1107"/>
                <a:gd name="T19" fmla="*/ 559 h 1145"/>
                <a:gd name="T20" fmla="*/ 353 w 1107"/>
                <a:gd name="T21" fmla="*/ 501 h 1145"/>
                <a:gd name="T22" fmla="*/ 511 w 1107"/>
                <a:gd name="T23" fmla="*/ 340 h 1145"/>
                <a:gd name="T24" fmla="*/ 554 w 1107"/>
                <a:gd name="T25" fmla="*/ 0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7" h="1145">
                  <a:moveTo>
                    <a:pt x="554" y="0"/>
                  </a:moveTo>
                  <a:cubicBezTo>
                    <a:pt x="586" y="114"/>
                    <a:pt x="579" y="236"/>
                    <a:pt x="615" y="349"/>
                  </a:cubicBezTo>
                  <a:cubicBezTo>
                    <a:pt x="659" y="402"/>
                    <a:pt x="708" y="453"/>
                    <a:pt x="761" y="497"/>
                  </a:cubicBezTo>
                  <a:cubicBezTo>
                    <a:pt x="875" y="524"/>
                    <a:pt x="993" y="527"/>
                    <a:pt x="1107" y="554"/>
                  </a:cubicBezTo>
                  <a:cubicBezTo>
                    <a:pt x="994" y="568"/>
                    <a:pt x="879" y="572"/>
                    <a:pt x="769" y="600"/>
                  </a:cubicBezTo>
                  <a:cubicBezTo>
                    <a:pt x="712" y="648"/>
                    <a:pt x="660" y="704"/>
                    <a:pt x="614" y="763"/>
                  </a:cubicBezTo>
                  <a:cubicBezTo>
                    <a:pt x="587" y="889"/>
                    <a:pt x="587" y="1020"/>
                    <a:pt x="556" y="1145"/>
                  </a:cubicBezTo>
                  <a:cubicBezTo>
                    <a:pt x="541" y="1020"/>
                    <a:pt x="544" y="891"/>
                    <a:pt x="515" y="768"/>
                  </a:cubicBezTo>
                  <a:cubicBezTo>
                    <a:pt x="461" y="708"/>
                    <a:pt x="407" y="647"/>
                    <a:pt x="342" y="599"/>
                  </a:cubicBezTo>
                  <a:cubicBezTo>
                    <a:pt x="229" y="576"/>
                    <a:pt x="114" y="575"/>
                    <a:pt x="0" y="559"/>
                  </a:cubicBezTo>
                  <a:cubicBezTo>
                    <a:pt x="117" y="534"/>
                    <a:pt x="238" y="533"/>
                    <a:pt x="353" y="501"/>
                  </a:cubicBezTo>
                  <a:cubicBezTo>
                    <a:pt x="411" y="453"/>
                    <a:pt x="463" y="398"/>
                    <a:pt x="511" y="340"/>
                  </a:cubicBezTo>
                  <a:cubicBezTo>
                    <a:pt x="537" y="229"/>
                    <a:pt x="535" y="113"/>
                    <a:pt x="554" y="0"/>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95" name="Freeform 93"/>
            <p:cNvSpPr>
              <a:spLocks noChangeAspect="1"/>
            </p:cNvSpPr>
            <p:nvPr/>
          </p:nvSpPr>
          <p:spPr bwMode="auto">
            <a:xfrm>
              <a:off x="2668588" y="4854575"/>
              <a:ext cx="233362" cy="217488"/>
            </a:xfrm>
            <a:custGeom>
              <a:avLst/>
              <a:gdLst>
                <a:gd name="T0" fmla="*/ 0 w 2178"/>
                <a:gd name="T1" fmla="*/ 277 h 2036"/>
                <a:gd name="T2" fmla="*/ 398 w 2178"/>
                <a:gd name="T3" fmla="*/ 0 h 2036"/>
                <a:gd name="T4" fmla="*/ 1053 w 2178"/>
                <a:gd name="T5" fmla="*/ 554 h 2036"/>
                <a:gd name="T6" fmla="*/ 1968 w 2178"/>
                <a:gd name="T7" fmla="*/ 1297 h 2036"/>
                <a:gd name="T8" fmla="*/ 2157 w 2178"/>
                <a:gd name="T9" fmla="*/ 1703 h 2036"/>
                <a:gd name="T10" fmla="*/ 1735 w 2178"/>
                <a:gd name="T11" fmla="*/ 2003 h 2036"/>
                <a:gd name="T12" fmla="*/ 1178 w 2178"/>
                <a:gd name="T13" fmla="*/ 1698 h 2036"/>
                <a:gd name="T14" fmla="*/ 0 w 2178"/>
                <a:gd name="T15" fmla="*/ 277 h 20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8" h="2036">
                  <a:moveTo>
                    <a:pt x="0" y="277"/>
                  </a:moveTo>
                  <a:cubicBezTo>
                    <a:pt x="132" y="184"/>
                    <a:pt x="265" y="91"/>
                    <a:pt x="398" y="0"/>
                  </a:cubicBezTo>
                  <a:cubicBezTo>
                    <a:pt x="612" y="189"/>
                    <a:pt x="825" y="381"/>
                    <a:pt x="1053" y="554"/>
                  </a:cubicBezTo>
                  <a:cubicBezTo>
                    <a:pt x="1360" y="799"/>
                    <a:pt x="1692" y="1015"/>
                    <a:pt x="1968" y="1297"/>
                  </a:cubicBezTo>
                  <a:cubicBezTo>
                    <a:pt x="2071" y="1406"/>
                    <a:pt x="2178" y="1544"/>
                    <a:pt x="2157" y="1703"/>
                  </a:cubicBezTo>
                  <a:cubicBezTo>
                    <a:pt x="2123" y="1891"/>
                    <a:pt x="1926" y="2036"/>
                    <a:pt x="1735" y="2003"/>
                  </a:cubicBezTo>
                  <a:cubicBezTo>
                    <a:pt x="1520" y="1971"/>
                    <a:pt x="1341" y="1834"/>
                    <a:pt x="1178" y="1698"/>
                  </a:cubicBezTo>
                  <a:cubicBezTo>
                    <a:pt x="714" y="1289"/>
                    <a:pt x="355" y="779"/>
                    <a:pt x="0" y="277"/>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96" name="Freeform 94"/>
            <p:cNvSpPr>
              <a:spLocks noChangeAspect="1"/>
            </p:cNvSpPr>
            <p:nvPr/>
          </p:nvSpPr>
          <p:spPr bwMode="auto">
            <a:xfrm>
              <a:off x="2668588" y="4854575"/>
              <a:ext cx="233362" cy="217488"/>
            </a:xfrm>
            <a:custGeom>
              <a:avLst/>
              <a:gdLst>
                <a:gd name="T0" fmla="*/ 0 w 2178"/>
                <a:gd name="T1" fmla="*/ 277 h 2036"/>
                <a:gd name="T2" fmla="*/ 398 w 2178"/>
                <a:gd name="T3" fmla="*/ 0 h 2036"/>
                <a:gd name="T4" fmla="*/ 1053 w 2178"/>
                <a:gd name="T5" fmla="*/ 554 h 2036"/>
                <a:gd name="T6" fmla="*/ 1968 w 2178"/>
                <a:gd name="T7" fmla="*/ 1297 h 2036"/>
                <a:gd name="T8" fmla="*/ 2157 w 2178"/>
                <a:gd name="T9" fmla="*/ 1703 h 2036"/>
                <a:gd name="T10" fmla="*/ 1735 w 2178"/>
                <a:gd name="T11" fmla="*/ 2003 h 2036"/>
                <a:gd name="T12" fmla="*/ 1178 w 2178"/>
                <a:gd name="T13" fmla="*/ 1698 h 2036"/>
                <a:gd name="T14" fmla="*/ 0 w 2178"/>
                <a:gd name="T15" fmla="*/ 277 h 20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8" h="2036">
                  <a:moveTo>
                    <a:pt x="0" y="277"/>
                  </a:moveTo>
                  <a:cubicBezTo>
                    <a:pt x="132" y="184"/>
                    <a:pt x="265" y="91"/>
                    <a:pt x="398" y="0"/>
                  </a:cubicBezTo>
                  <a:cubicBezTo>
                    <a:pt x="612" y="189"/>
                    <a:pt x="825" y="381"/>
                    <a:pt x="1053" y="554"/>
                  </a:cubicBezTo>
                  <a:cubicBezTo>
                    <a:pt x="1360" y="799"/>
                    <a:pt x="1692" y="1015"/>
                    <a:pt x="1968" y="1297"/>
                  </a:cubicBezTo>
                  <a:cubicBezTo>
                    <a:pt x="2071" y="1406"/>
                    <a:pt x="2178" y="1544"/>
                    <a:pt x="2157" y="1703"/>
                  </a:cubicBezTo>
                  <a:cubicBezTo>
                    <a:pt x="2123" y="1891"/>
                    <a:pt x="1926" y="2036"/>
                    <a:pt x="1735" y="2003"/>
                  </a:cubicBezTo>
                  <a:cubicBezTo>
                    <a:pt x="1520" y="1971"/>
                    <a:pt x="1341" y="1834"/>
                    <a:pt x="1178" y="1698"/>
                  </a:cubicBezTo>
                  <a:cubicBezTo>
                    <a:pt x="714" y="1289"/>
                    <a:pt x="355" y="779"/>
                    <a:pt x="0" y="277"/>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97" name="Freeform 95"/>
            <p:cNvSpPr>
              <a:spLocks noChangeAspect="1"/>
            </p:cNvSpPr>
            <p:nvPr/>
          </p:nvSpPr>
          <p:spPr bwMode="auto">
            <a:xfrm>
              <a:off x="3833813" y="4865688"/>
              <a:ext cx="38100" cy="39687"/>
            </a:xfrm>
            <a:custGeom>
              <a:avLst/>
              <a:gdLst>
                <a:gd name="T0" fmla="*/ 104 w 343"/>
                <a:gd name="T1" fmla="*/ 66 h 382"/>
                <a:gd name="T2" fmla="*/ 335 w 343"/>
                <a:gd name="T3" fmla="*/ 193 h 382"/>
                <a:gd name="T4" fmla="*/ 128 w 343"/>
                <a:gd name="T5" fmla="*/ 344 h 382"/>
                <a:gd name="T6" fmla="*/ 104 w 343"/>
                <a:gd name="T7" fmla="*/ 66 h 382"/>
              </a:gdLst>
              <a:ahLst/>
              <a:cxnLst>
                <a:cxn ang="0">
                  <a:pos x="T0" y="T1"/>
                </a:cxn>
                <a:cxn ang="0">
                  <a:pos x="T2" y="T3"/>
                </a:cxn>
                <a:cxn ang="0">
                  <a:pos x="T4" y="T5"/>
                </a:cxn>
                <a:cxn ang="0">
                  <a:pos x="T6" y="T7"/>
                </a:cxn>
              </a:cxnLst>
              <a:rect l="0" t="0" r="r" b="b"/>
              <a:pathLst>
                <a:path w="343" h="382">
                  <a:moveTo>
                    <a:pt x="104" y="66"/>
                  </a:moveTo>
                  <a:cubicBezTo>
                    <a:pt x="199" y="0"/>
                    <a:pt x="338" y="80"/>
                    <a:pt x="335" y="193"/>
                  </a:cubicBezTo>
                  <a:cubicBezTo>
                    <a:pt x="343" y="300"/>
                    <a:pt x="227" y="382"/>
                    <a:pt x="128" y="344"/>
                  </a:cubicBezTo>
                  <a:cubicBezTo>
                    <a:pt x="13" y="305"/>
                    <a:pt x="0" y="125"/>
                    <a:pt x="104" y="6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98" name="Freeform 96"/>
            <p:cNvSpPr>
              <a:spLocks noChangeAspect="1"/>
            </p:cNvSpPr>
            <p:nvPr/>
          </p:nvSpPr>
          <p:spPr bwMode="auto">
            <a:xfrm>
              <a:off x="3833813" y="4865688"/>
              <a:ext cx="38100" cy="39687"/>
            </a:xfrm>
            <a:custGeom>
              <a:avLst/>
              <a:gdLst>
                <a:gd name="T0" fmla="*/ 104 w 343"/>
                <a:gd name="T1" fmla="*/ 66 h 382"/>
                <a:gd name="T2" fmla="*/ 335 w 343"/>
                <a:gd name="T3" fmla="*/ 193 h 382"/>
                <a:gd name="T4" fmla="*/ 128 w 343"/>
                <a:gd name="T5" fmla="*/ 344 h 382"/>
                <a:gd name="T6" fmla="*/ 104 w 343"/>
                <a:gd name="T7" fmla="*/ 66 h 382"/>
              </a:gdLst>
              <a:ahLst/>
              <a:cxnLst>
                <a:cxn ang="0">
                  <a:pos x="T0" y="T1"/>
                </a:cxn>
                <a:cxn ang="0">
                  <a:pos x="T2" y="T3"/>
                </a:cxn>
                <a:cxn ang="0">
                  <a:pos x="T4" y="T5"/>
                </a:cxn>
                <a:cxn ang="0">
                  <a:pos x="T6" y="T7"/>
                </a:cxn>
              </a:cxnLst>
              <a:rect l="0" t="0" r="r" b="b"/>
              <a:pathLst>
                <a:path w="343" h="382">
                  <a:moveTo>
                    <a:pt x="104" y="66"/>
                  </a:moveTo>
                  <a:cubicBezTo>
                    <a:pt x="199" y="0"/>
                    <a:pt x="338" y="80"/>
                    <a:pt x="335" y="193"/>
                  </a:cubicBezTo>
                  <a:cubicBezTo>
                    <a:pt x="343" y="300"/>
                    <a:pt x="227" y="382"/>
                    <a:pt x="128" y="344"/>
                  </a:cubicBezTo>
                  <a:cubicBezTo>
                    <a:pt x="13" y="305"/>
                    <a:pt x="0" y="125"/>
                    <a:pt x="104" y="66"/>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99" name="Freeform 97"/>
            <p:cNvSpPr>
              <a:spLocks noChangeAspect="1"/>
            </p:cNvSpPr>
            <p:nvPr/>
          </p:nvSpPr>
          <p:spPr bwMode="auto">
            <a:xfrm>
              <a:off x="3613150" y="4872038"/>
              <a:ext cx="34925" cy="42862"/>
            </a:xfrm>
            <a:custGeom>
              <a:avLst/>
              <a:gdLst>
                <a:gd name="T0" fmla="*/ 102 w 348"/>
                <a:gd name="T1" fmla="*/ 59 h 392"/>
                <a:gd name="T2" fmla="*/ 325 w 348"/>
                <a:gd name="T3" fmla="*/ 214 h 392"/>
                <a:gd name="T4" fmla="*/ 72 w 348"/>
                <a:gd name="T5" fmla="*/ 310 h 392"/>
                <a:gd name="T6" fmla="*/ 102 w 348"/>
                <a:gd name="T7" fmla="*/ 59 h 392"/>
              </a:gdLst>
              <a:ahLst/>
              <a:cxnLst>
                <a:cxn ang="0">
                  <a:pos x="T0" y="T1"/>
                </a:cxn>
                <a:cxn ang="0">
                  <a:pos x="T2" y="T3"/>
                </a:cxn>
                <a:cxn ang="0">
                  <a:pos x="T4" y="T5"/>
                </a:cxn>
                <a:cxn ang="0">
                  <a:pos x="T6" y="T7"/>
                </a:cxn>
              </a:cxnLst>
              <a:rect l="0" t="0" r="r" b="b"/>
              <a:pathLst>
                <a:path w="348" h="392">
                  <a:moveTo>
                    <a:pt x="102" y="59"/>
                  </a:moveTo>
                  <a:cubicBezTo>
                    <a:pt x="205" y="0"/>
                    <a:pt x="348" y="94"/>
                    <a:pt x="325" y="214"/>
                  </a:cubicBezTo>
                  <a:cubicBezTo>
                    <a:pt x="323" y="335"/>
                    <a:pt x="155" y="392"/>
                    <a:pt x="72" y="310"/>
                  </a:cubicBezTo>
                  <a:cubicBezTo>
                    <a:pt x="0" y="242"/>
                    <a:pt x="11" y="106"/>
                    <a:pt x="102" y="5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00" name="Freeform 98"/>
            <p:cNvSpPr>
              <a:spLocks noChangeAspect="1"/>
            </p:cNvSpPr>
            <p:nvPr/>
          </p:nvSpPr>
          <p:spPr bwMode="auto">
            <a:xfrm>
              <a:off x="3613150" y="4872038"/>
              <a:ext cx="34925" cy="42862"/>
            </a:xfrm>
            <a:custGeom>
              <a:avLst/>
              <a:gdLst>
                <a:gd name="T0" fmla="*/ 102 w 348"/>
                <a:gd name="T1" fmla="*/ 59 h 392"/>
                <a:gd name="T2" fmla="*/ 325 w 348"/>
                <a:gd name="T3" fmla="*/ 214 h 392"/>
                <a:gd name="T4" fmla="*/ 72 w 348"/>
                <a:gd name="T5" fmla="*/ 310 h 392"/>
                <a:gd name="T6" fmla="*/ 102 w 348"/>
                <a:gd name="T7" fmla="*/ 59 h 392"/>
              </a:gdLst>
              <a:ahLst/>
              <a:cxnLst>
                <a:cxn ang="0">
                  <a:pos x="T0" y="T1"/>
                </a:cxn>
                <a:cxn ang="0">
                  <a:pos x="T2" y="T3"/>
                </a:cxn>
                <a:cxn ang="0">
                  <a:pos x="T4" y="T5"/>
                </a:cxn>
                <a:cxn ang="0">
                  <a:pos x="T6" y="T7"/>
                </a:cxn>
              </a:cxnLst>
              <a:rect l="0" t="0" r="r" b="b"/>
              <a:pathLst>
                <a:path w="348" h="392">
                  <a:moveTo>
                    <a:pt x="102" y="59"/>
                  </a:moveTo>
                  <a:cubicBezTo>
                    <a:pt x="205" y="0"/>
                    <a:pt x="348" y="94"/>
                    <a:pt x="325" y="214"/>
                  </a:cubicBezTo>
                  <a:cubicBezTo>
                    <a:pt x="323" y="335"/>
                    <a:pt x="155" y="392"/>
                    <a:pt x="72" y="310"/>
                  </a:cubicBezTo>
                  <a:cubicBezTo>
                    <a:pt x="0" y="242"/>
                    <a:pt x="11" y="106"/>
                    <a:pt x="102" y="59"/>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1" name="Freeform 99"/>
            <p:cNvSpPr>
              <a:spLocks noChangeAspect="1"/>
            </p:cNvSpPr>
            <p:nvPr/>
          </p:nvSpPr>
          <p:spPr bwMode="auto">
            <a:xfrm>
              <a:off x="4052888" y="4959350"/>
              <a:ext cx="36512" cy="39688"/>
            </a:xfrm>
            <a:custGeom>
              <a:avLst/>
              <a:gdLst>
                <a:gd name="T0" fmla="*/ 114 w 346"/>
                <a:gd name="T1" fmla="*/ 56 h 378"/>
                <a:gd name="T2" fmla="*/ 338 w 346"/>
                <a:gd name="T3" fmla="*/ 190 h 378"/>
                <a:gd name="T4" fmla="*/ 142 w 346"/>
                <a:gd name="T5" fmla="*/ 340 h 378"/>
                <a:gd name="T6" fmla="*/ 114 w 346"/>
                <a:gd name="T7" fmla="*/ 56 h 378"/>
              </a:gdLst>
              <a:ahLst/>
              <a:cxnLst>
                <a:cxn ang="0">
                  <a:pos x="T0" y="T1"/>
                </a:cxn>
                <a:cxn ang="0">
                  <a:pos x="T2" y="T3"/>
                </a:cxn>
                <a:cxn ang="0">
                  <a:pos x="T4" y="T5"/>
                </a:cxn>
                <a:cxn ang="0">
                  <a:pos x="T6" y="T7"/>
                </a:cxn>
              </a:cxnLst>
              <a:rect l="0" t="0" r="r" b="b"/>
              <a:pathLst>
                <a:path w="346" h="378">
                  <a:moveTo>
                    <a:pt x="114" y="56"/>
                  </a:moveTo>
                  <a:cubicBezTo>
                    <a:pt x="210" y="0"/>
                    <a:pt x="343" y="79"/>
                    <a:pt x="338" y="190"/>
                  </a:cubicBezTo>
                  <a:cubicBezTo>
                    <a:pt x="346" y="291"/>
                    <a:pt x="237" y="378"/>
                    <a:pt x="142" y="340"/>
                  </a:cubicBezTo>
                  <a:cubicBezTo>
                    <a:pt x="18" y="309"/>
                    <a:pt x="0" y="111"/>
                    <a:pt x="114" y="5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02" name="Freeform 100"/>
            <p:cNvSpPr>
              <a:spLocks noChangeAspect="1"/>
            </p:cNvSpPr>
            <p:nvPr/>
          </p:nvSpPr>
          <p:spPr bwMode="auto">
            <a:xfrm>
              <a:off x="4052888" y="4959350"/>
              <a:ext cx="36512" cy="39688"/>
            </a:xfrm>
            <a:custGeom>
              <a:avLst/>
              <a:gdLst>
                <a:gd name="T0" fmla="*/ 114 w 346"/>
                <a:gd name="T1" fmla="*/ 56 h 378"/>
                <a:gd name="T2" fmla="*/ 338 w 346"/>
                <a:gd name="T3" fmla="*/ 190 h 378"/>
                <a:gd name="T4" fmla="*/ 142 w 346"/>
                <a:gd name="T5" fmla="*/ 340 h 378"/>
                <a:gd name="T6" fmla="*/ 114 w 346"/>
                <a:gd name="T7" fmla="*/ 56 h 378"/>
              </a:gdLst>
              <a:ahLst/>
              <a:cxnLst>
                <a:cxn ang="0">
                  <a:pos x="T0" y="T1"/>
                </a:cxn>
                <a:cxn ang="0">
                  <a:pos x="T2" y="T3"/>
                </a:cxn>
                <a:cxn ang="0">
                  <a:pos x="T4" y="T5"/>
                </a:cxn>
                <a:cxn ang="0">
                  <a:pos x="T6" y="T7"/>
                </a:cxn>
              </a:cxnLst>
              <a:rect l="0" t="0" r="r" b="b"/>
              <a:pathLst>
                <a:path w="346" h="378">
                  <a:moveTo>
                    <a:pt x="114" y="56"/>
                  </a:moveTo>
                  <a:cubicBezTo>
                    <a:pt x="210" y="0"/>
                    <a:pt x="343" y="79"/>
                    <a:pt x="338" y="190"/>
                  </a:cubicBezTo>
                  <a:cubicBezTo>
                    <a:pt x="346" y="291"/>
                    <a:pt x="237" y="378"/>
                    <a:pt x="142" y="340"/>
                  </a:cubicBezTo>
                  <a:cubicBezTo>
                    <a:pt x="18" y="309"/>
                    <a:pt x="0" y="111"/>
                    <a:pt x="114" y="56"/>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3" name="Freeform 101"/>
            <p:cNvSpPr>
              <a:spLocks noChangeAspect="1"/>
            </p:cNvSpPr>
            <p:nvPr/>
          </p:nvSpPr>
          <p:spPr bwMode="auto">
            <a:xfrm>
              <a:off x="3492500" y="4964113"/>
              <a:ext cx="30163" cy="33337"/>
            </a:xfrm>
            <a:custGeom>
              <a:avLst/>
              <a:gdLst>
                <a:gd name="T0" fmla="*/ 89 w 288"/>
                <a:gd name="T1" fmla="*/ 51 h 312"/>
                <a:gd name="T2" fmla="*/ 277 w 288"/>
                <a:gd name="T3" fmla="*/ 151 h 312"/>
                <a:gd name="T4" fmla="*/ 120 w 288"/>
                <a:gd name="T5" fmla="*/ 279 h 312"/>
                <a:gd name="T6" fmla="*/ 89 w 288"/>
                <a:gd name="T7" fmla="*/ 51 h 312"/>
              </a:gdLst>
              <a:ahLst/>
              <a:cxnLst>
                <a:cxn ang="0">
                  <a:pos x="T0" y="T1"/>
                </a:cxn>
                <a:cxn ang="0">
                  <a:pos x="T2" y="T3"/>
                </a:cxn>
                <a:cxn ang="0">
                  <a:pos x="T4" y="T5"/>
                </a:cxn>
                <a:cxn ang="0">
                  <a:pos x="T6" y="T7"/>
                </a:cxn>
              </a:cxnLst>
              <a:rect l="0" t="0" r="r" b="b"/>
              <a:pathLst>
                <a:path w="288" h="312">
                  <a:moveTo>
                    <a:pt x="89" y="51"/>
                  </a:moveTo>
                  <a:cubicBezTo>
                    <a:pt x="161" y="0"/>
                    <a:pt x="283" y="57"/>
                    <a:pt x="277" y="151"/>
                  </a:cubicBezTo>
                  <a:cubicBezTo>
                    <a:pt x="288" y="233"/>
                    <a:pt x="199" y="312"/>
                    <a:pt x="120" y="279"/>
                  </a:cubicBezTo>
                  <a:cubicBezTo>
                    <a:pt x="15" y="260"/>
                    <a:pt x="0" y="100"/>
                    <a:pt x="89" y="5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04" name="Freeform 102"/>
            <p:cNvSpPr>
              <a:spLocks noChangeAspect="1"/>
            </p:cNvSpPr>
            <p:nvPr/>
          </p:nvSpPr>
          <p:spPr bwMode="auto">
            <a:xfrm>
              <a:off x="3492500" y="4964113"/>
              <a:ext cx="30163" cy="33337"/>
            </a:xfrm>
            <a:custGeom>
              <a:avLst/>
              <a:gdLst>
                <a:gd name="T0" fmla="*/ 89 w 288"/>
                <a:gd name="T1" fmla="*/ 51 h 312"/>
                <a:gd name="T2" fmla="*/ 277 w 288"/>
                <a:gd name="T3" fmla="*/ 151 h 312"/>
                <a:gd name="T4" fmla="*/ 120 w 288"/>
                <a:gd name="T5" fmla="*/ 279 h 312"/>
                <a:gd name="T6" fmla="*/ 89 w 288"/>
                <a:gd name="T7" fmla="*/ 51 h 312"/>
              </a:gdLst>
              <a:ahLst/>
              <a:cxnLst>
                <a:cxn ang="0">
                  <a:pos x="T0" y="T1"/>
                </a:cxn>
                <a:cxn ang="0">
                  <a:pos x="T2" y="T3"/>
                </a:cxn>
                <a:cxn ang="0">
                  <a:pos x="T4" y="T5"/>
                </a:cxn>
                <a:cxn ang="0">
                  <a:pos x="T6" y="T7"/>
                </a:cxn>
              </a:cxnLst>
              <a:rect l="0" t="0" r="r" b="b"/>
              <a:pathLst>
                <a:path w="288" h="312">
                  <a:moveTo>
                    <a:pt x="89" y="51"/>
                  </a:moveTo>
                  <a:cubicBezTo>
                    <a:pt x="161" y="0"/>
                    <a:pt x="283" y="57"/>
                    <a:pt x="277" y="151"/>
                  </a:cubicBezTo>
                  <a:cubicBezTo>
                    <a:pt x="288" y="233"/>
                    <a:pt x="199" y="312"/>
                    <a:pt x="120" y="279"/>
                  </a:cubicBezTo>
                  <a:cubicBezTo>
                    <a:pt x="15" y="260"/>
                    <a:pt x="0" y="100"/>
                    <a:pt x="89" y="51"/>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5" name="Freeform 103"/>
            <p:cNvSpPr>
              <a:spLocks noChangeAspect="1"/>
            </p:cNvSpPr>
            <p:nvPr/>
          </p:nvSpPr>
          <p:spPr bwMode="auto">
            <a:xfrm>
              <a:off x="3611563" y="4983163"/>
              <a:ext cx="36512" cy="42862"/>
            </a:xfrm>
            <a:custGeom>
              <a:avLst/>
              <a:gdLst>
                <a:gd name="T0" fmla="*/ 78 w 353"/>
                <a:gd name="T1" fmla="*/ 85 h 397"/>
                <a:gd name="T2" fmla="*/ 313 w 353"/>
                <a:gd name="T3" fmla="*/ 247 h 397"/>
                <a:gd name="T4" fmla="*/ 55 w 353"/>
                <a:gd name="T5" fmla="*/ 325 h 397"/>
                <a:gd name="T6" fmla="*/ 78 w 353"/>
                <a:gd name="T7" fmla="*/ 85 h 397"/>
              </a:gdLst>
              <a:ahLst/>
              <a:cxnLst>
                <a:cxn ang="0">
                  <a:pos x="T0" y="T1"/>
                </a:cxn>
                <a:cxn ang="0">
                  <a:pos x="T2" y="T3"/>
                </a:cxn>
                <a:cxn ang="0">
                  <a:pos x="T4" y="T5"/>
                </a:cxn>
                <a:cxn ang="0">
                  <a:pos x="T6" y="T7"/>
                </a:cxn>
              </a:cxnLst>
              <a:rect l="0" t="0" r="r" b="b"/>
              <a:pathLst>
                <a:path w="353" h="397">
                  <a:moveTo>
                    <a:pt x="78" y="85"/>
                  </a:moveTo>
                  <a:cubicBezTo>
                    <a:pt x="186" y="0"/>
                    <a:pt x="353" y="115"/>
                    <a:pt x="313" y="247"/>
                  </a:cubicBezTo>
                  <a:cubicBezTo>
                    <a:pt x="299" y="367"/>
                    <a:pt x="137" y="397"/>
                    <a:pt x="55" y="325"/>
                  </a:cubicBezTo>
                  <a:cubicBezTo>
                    <a:pt x="0" y="255"/>
                    <a:pt x="0" y="136"/>
                    <a:pt x="78" y="85"/>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06" name="Freeform 104"/>
            <p:cNvSpPr>
              <a:spLocks noChangeAspect="1"/>
            </p:cNvSpPr>
            <p:nvPr/>
          </p:nvSpPr>
          <p:spPr bwMode="auto">
            <a:xfrm>
              <a:off x="3611563" y="4983163"/>
              <a:ext cx="36512" cy="42862"/>
            </a:xfrm>
            <a:custGeom>
              <a:avLst/>
              <a:gdLst>
                <a:gd name="T0" fmla="*/ 78 w 353"/>
                <a:gd name="T1" fmla="*/ 85 h 397"/>
                <a:gd name="T2" fmla="*/ 313 w 353"/>
                <a:gd name="T3" fmla="*/ 247 h 397"/>
                <a:gd name="T4" fmla="*/ 55 w 353"/>
                <a:gd name="T5" fmla="*/ 325 h 397"/>
                <a:gd name="T6" fmla="*/ 78 w 353"/>
                <a:gd name="T7" fmla="*/ 85 h 397"/>
              </a:gdLst>
              <a:ahLst/>
              <a:cxnLst>
                <a:cxn ang="0">
                  <a:pos x="T0" y="T1"/>
                </a:cxn>
                <a:cxn ang="0">
                  <a:pos x="T2" y="T3"/>
                </a:cxn>
                <a:cxn ang="0">
                  <a:pos x="T4" y="T5"/>
                </a:cxn>
                <a:cxn ang="0">
                  <a:pos x="T6" y="T7"/>
                </a:cxn>
              </a:cxnLst>
              <a:rect l="0" t="0" r="r" b="b"/>
              <a:pathLst>
                <a:path w="353" h="397">
                  <a:moveTo>
                    <a:pt x="78" y="85"/>
                  </a:moveTo>
                  <a:cubicBezTo>
                    <a:pt x="186" y="0"/>
                    <a:pt x="353" y="115"/>
                    <a:pt x="313" y="247"/>
                  </a:cubicBezTo>
                  <a:cubicBezTo>
                    <a:pt x="299" y="367"/>
                    <a:pt x="137" y="397"/>
                    <a:pt x="55" y="325"/>
                  </a:cubicBezTo>
                  <a:cubicBezTo>
                    <a:pt x="0" y="255"/>
                    <a:pt x="0" y="136"/>
                    <a:pt x="78" y="85"/>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7" name="Freeform 105"/>
            <p:cNvSpPr>
              <a:spLocks noChangeAspect="1"/>
            </p:cNvSpPr>
            <p:nvPr/>
          </p:nvSpPr>
          <p:spPr bwMode="auto">
            <a:xfrm>
              <a:off x="2271713" y="4987925"/>
              <a:ext cx="38100" cy="42863"/>
            </a:xfrm>
            <a:custGeom>
              <a:avLst/>
              <a:gdLst>
                <a:gd name="T0" fmla="*/ 94 w 355"/>
                <a:gd name="T1" fmla="*/ 70 h 396"/>
                <a:gd name="T2" fmla="*/ 324 w 355"/>
                <a:gd name="T3" fmla="*/ 231 h 396"/>
                <a:gd name="T4" fmla="*/ 71 w 355"/>
                <a:gd name="T5" fmla="*/ 315 h 396"/>
                <a:gd name="T6" fmla="*/ 94 w 355"/>
                <a:gd name="T7" fmla="*/ 70 h 396"/>
              </a:gdLst>
              <a:ahLst/>
              <a:cxnLst>
                <a:cxn ang="0">
                  <a:pos x="T0" y="T1"/>
                </a:cxn>
                <a:cxn ang="0">
                  <a:pos x="T2" y="T3"/>
                </a:cxn>
                <a:cxn ang="0">
                  <a:pos x="T4" y="T5"/>
                </a:cxn>
                <a:cxn ang="0">
                  <a:pos x="T6" y="T7"/>
                </a:cxn>
              </a:cxnLst>
              <a:rect l="0" t="0" r="r" b="b"/>
              <a:pathLst>
                <a:path w="355" h="396">
                  <a:moveTo>
                    <a:pt x="94" y="70"/>
                  </a:moveTo>
                  <a:cubicBezTo>
                    <a:pt x="202" y="0"/>
                    <a:pt x="355" y="103"/>
                    <a:pt x="324" y="231"/>
                  </a:cubicBezTo>
                  <a:cubicBezTo>
                    <a:pt x="312" y="348"/>
                    <a:pt x="150" y="396"/>
                    <a:pt x="71" y="315"/>
                  </a:cubicBezTo>
                  <a:cubicBezTo>
                    <a:pt x="0" y="251"/>
                    <a:pt x="12" y="120"/>
                    <a:pt x="94" y="7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08" name="Freeform 106"/>
            <p:cNvSpPr>
              <a:spLocks noChangeAspect="1"/>
            </p:cNvSpPr>
            <p:nvPr/>
          </p:nvSpPr>
          <p:spPr bwMode="auto">
            <a:xfrm>
              <a:off x="2271713" y="4987925"/>
              <a:ext cx="38100" cy="42863"/>
            </a:xfrm>
            <a:custGeom>
              <a:avLst/>
              <a:gdLst>
                <a:gd name="T0" fmla="*/ 94 w 355"/>
                <a:gd name="T1" fmla="*/ 70 h 396"/>
                <a:gd name="T2" fmla="*/ 324 w 355"/>
                <a:gd name="T3" fmla="*/ 231 h 396"/>
                <a:gd name="T4" fmla="*/ 71 w 355"/>
                <a:gd name="T5" fmla="*/ 315 h 396"/>
                <a:gd name="T6" fmla="*/ 94 w 355"/>
                <a:gd name="T7" fmla="*/ 70 h 396"/>
              </a:gdLst>
              <a:ahLst/>
              <a:cxnLst>
                <a:cxn ang="0">
                  <a:pos x="T0" y="T1"/>
                </a:cxn>
                <a:cxn ang="0">
                  <a:pos x="T2" y="T3"/>
                </a:cxn>
                <a:cxn ang="0">
                  <a:pos x="T4" y="T5"/>
                </a:cxn>
                <a:cxn ang="0">
                  <a:pos x="T6" y="T7"/>
                </a:cxn>
              </a:cxnLst>
              <a:rect l="0" t="0" r="r" b="b"/>
              <a:pathLst>
                <a:path w="355" h="396">
                  <a:moveTo>
                    <a:pt x="94" y="70"/>
                  </a:moveTo>
                  <a:cubicBezTo>
                    <a:pt x="202" y="0"/>
                    <a:pt x="355" y="103"/>
                    <a:pt x="324" y="231"/>
                  </a:cubicBezTo>
                  <a:cubicBezTo>
                    <a:pt x="312" y="348"/>
                    <a:pt x="150" y="396"/>
                    <a:pt x="71" y="315"/>
                  </a:cubicBezTo>
                  <a:cubicBezTo>
                    <a:pt x="0" y="251"/>
                    <a:pt x="12" y="120"/>
                    <a:pt x="94" y="70"/>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9" name="Freeform 107"/>
            <p:cNvSpPr>
              <a:spLocks noChangeAspect="1"/>
            </p:cNvSpPr>
            <p:nvPr/>
          </p:nvSpPr>
          <p:spPr bwMode="auto">
            <a:xfrm>
              <a:off x="3975100" y="4994275"/>
              <a:ext cx="33338" cy="31750"/>
            </a:xfrm>
            <a:custGeom>
              <a:avLst/>
              <a:gdLst>
                <a:gd name="T0" fmla="*/ 91 w 298"/>
                <a:gd name="T1" fmla="*/ 58 h 299"/>
                <a:gd name="T2" fmla="*/ 287 w 298"/>
                <a:gd name="T3" fmla="*/ 153 h 299"/>
                <a:gd name="T4" fmla="*/ 150 w 298"/>
                <a:gd name="T5" fmla="*/ 285 h 299"/>
                <a:gd name="T6" fmla="*/ 91 w 298"/>
                <a:gd name="T7" fmla="*/ 58 h 299"/>
              </a:gdLst>
              <a:ahLst/>
              <a:cxnLst>
                <a:cxn ang="0">
                  <a:pos x="T0" y="T1"/>
                </a:cxn>
                <a:cxn ang="0">
                  <a:pos x="T2" y="T3"/>
                </a:cxn>
                <a:cxn ang="0">
                  <a:pos x="T4" y="T5"/>
                </a:cxn>
                <a:cxn ang="0">
                  <a:pos x="T6" y="T7"/>
                </a:cxn>
              </a:cxnLst>
              <a:rect l="0" t="0" r="r" b="b"/>
              <a:pathLst>
                <a:path w="298" h="299">
                  <a:moveTo>
                    <a:pt x="91" y="58"/>
                  </a:moveTo>
                  <a:cubicBezTo>
                    <a:pt x="164" y="0"/>
                    <a:pt x="293" y="55"/>
                    <a:pt x="287" y="153"/>
                  </a:cubicBezTo>
                  <a:cubicBezTo>
                    <a:pt x="298" y="229"/>
                    <a:pt x="225" y="299"/>
                    <a:pt x="150" y="285"/>
                  </a:cubicBezTo>
                  <a:cubicBezTo>
                    <a:pt x="40" y="283"/>
                    <a:pt x="0" y="115"/>
                    <a:pt x="91" y="58"/>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10" name="Freeform 108"/>
            <p:cNvSpPr>
              <a:spLocks noChangeAspect="1"/>
            </p:cNvSpPr>
            <p:nvPr/>
          </p:nvSpPr>
          <p:spPr bwMode="auto">
            <a:xfrm>
              <a:off x="3975100" y="4994275"/>
              <a:ext cx="33338" cy="31750"/>
            </a:xfrm>
            <a:custGeom>
              <a:avLst/>
              <a:gdLst>
                <a:gd name="T0" fmla="*/ 91 w 298"/>
                <a:gd name="T1" fmla="*/ 58 h 299"/>
                <a:gd name="T2" fmla="*/ 287 w 298"/>
                <a:gd name="T3" fmla="*/ 153 h 299"/>
                <a:gd name="T4" fmla="*/ 150 w 298"/>
                <a:gd name="T5" fmla="*/ 285 h 299"/>
                <a:gd name="T6" fmla="*/ 91 w 298"/>
                <a:gd name="T7" fmla="*/ 58 h 299"/>
              </a:gdLst>
              <a:ahLst/>
              <a:cxnLst>
                <a:cxn ang="0">
                  <a:pos x="T0" y="T1"/>
                </a:cxn>
                <a:cxn ang="0">
                  <a:pos x="T2" y="T3"/>
                </a:cxn>
                <a:cxn ang="0">
                  <a:pos x="T4" y="T5"/>
                </a:cxn>
                <a:cxn ang="0">
                  <a:pos x="T6" y="T7"/>
                </a:cxn>
              </a:cxnLst>
              <a:rect l="0" t="0" r="r" b="b"/>
              <a:pathLst>
                <a:path w="298" h="299">
                  <a:moveTo>
                    <a:pt x="91" y="58"/>
                  </a:moveTo>
                  <a:cubicBezTo>
                    <a:pt x="164" y="0"/>
                    <a:pt x="293" y="55"/>
                    <a:pt x="287" y="153"/>
                  </a:cubicBezTo>
                  <a:cubicBezTo>
                    <a:pt x="298" y="229"/>
                    <a:pt x="225" y="299"/>
                    <a:pt x="150" y="285"/>
                  </a:cubicBezTo>
                  <a:cubicBezTo>
                    <a:pt x="40" y="283"/>
                    <a:pt x="0" y="115"/>
                    <a:pt x="91" y="58"/>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11" name="Freeform 109"/>
            <p:cNvSpPr>
              <a:spLocks noChangeAspect="1"/>
            </p:cNvSpPr>
            <p:nvPr/>
          </p:nvSpPr>
          <p:spPr bwMode="auto">
            <a:xfrm>
              <a:off x="1860550" y="5068888"/>
              <a:ext cx="38100" cy="41275"/>
            </a:xfrm>
            <a:custGeom>
              <a:avLst/>
              <a:gdLst>
                <a:gd name="T0" fmla="*/ 146 w 351"/>
                <a:gd name="T1" fmla="*/ 34 h 392"/>
                <a:gd name="T2" fmla="*/ 335 w 351"/>
                <a:gd name="T3" fmla="*/ 195 h 392"/>
                <a:gd name="T4" fmla="*/ 74 w 351"/>
                <a:gd name="T5" fmla="*/ 284 h 392"/>
                <a:gd name="T6" fmla="*/ 146 w 351"/>
                <a:gd name="T7" fmla="*/ 34 h 392"/>
              </a:gdLst>
              <a:ahLst/>
              <a:cxnLst>
                <a:cxn ang="0">
                  <a:pos x="T0" y="T1"/>
                </a:cxn>
                <a:cxn ang="0">
                  <a:pos x="T2" y="T3"/>
                </a:cxn>
                <a:cxn ang="0">
                  <a:pos x="T4" y="T5"/>
                </a:cxn>
                <a:cxn ang="0">
                  <a:pos x="T6" y="T7"/>
                </a:cxn>
              </a:cxnLst>
              <a:rect l="0" t="0" r="r" b="b"/>
              <a:pathLst>
                <a:path w="351" h="392">
                  <a:moveTo>
                    <a:pt x="146" y="34"/>
                  </a:moveTo>
                  <a:cubicBezTo>
                    <a:pt x="244" y="0"/>
                    <a:pt x="351" y="93"/>
                    <a:pt x="335" y="195"/>
                  </a:cubicBezTo>
                  <a:cubicBezTo>
                    <a:pt x="343" y="326"/>
                    <a:pt x="148" y="392"/>
                    <a:pt x="74" y="284"/>
                  </a:cubicBezTo>
                  <a:cubicBezTo>
                    <a:pt x="0" y="205"/>
                    <a:pt x="41" y="61"/>
                    <a:pt x="146" y="34"/>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12" name="Freeform 110"/>
            <p:cNvSpPr>
              <a:spLocks noChangeAspect="1"/>
            </p:cNvSpPr>
            <p:nvPr/>
          </p:nvSpPr>
          <p:spPr bwMode="auto">
            <a:xfrm>
              <a:off x="1860550" y="5068888"/>
              <a:ext cx="38100" cy="41275"/>
            </a:xfrm>
            <a:custGeom>
              <a:avLst/>
              <a:gdLst>
                <a:gd name="T0" fmla="*/ 146 w 351"/>
                <a:gd name="T1" fmla="*/ 34 h 392"/>
                <a:gd name="T2" fmla="*/ 335 w 351"/>
                <a:gd name="T3" fmla="*/ 195 h 392"/>
                <a:gd name="T4" fmla="*/ 74 w 351"/>
                <a:gd name="T5" fmla="*/ 284 h 392"/>
                <a:gd name="T6" fmla="*/ 146 w 351"/>
                <a:gd name="T7" fmla="*/ 34 h 392"/>
              </a:gdLst>
              <a:ahLst/>
              <a:cxnLst>
                <a:cxn ang="0">
                  <a:pos x="T0" y="T1"/>
                </a:cxn>
                <a:cxn ang="0">
                  <a:pos x="T2" y="T3"/>
                </a:cxn>
                <a:cxn ang="0">
                  <a:pos x="T4" y="T5"/>
                </a:cxn>
                <a:cxn ang="0">
                  <a:pos x="T6" y="T7"/>
                </a:cxn>
              </a:cxnLst>
              <a:rect l="0" t="0" r="r" b="b"/>
              <a:pathLst>
                <a:path w="351" h="392">
                  <a:moveTo>
                    <a:pt x="146" y="34"/>
                  </a:moveTo>
                  <a:cubicBezTo>
                    <a:pt x="244" y="0"/>
                    <a:pt x="351" y="93"/>
                    <a:pt x="335" y="195"/>
                  </a:cubicBezTo>
                  <a:cubicBezTo>
                    <a:pt x="343" y="326"/>
                    <a:pt x="148" y="392"/>
                    <a:pt x="74" y="284"/>
                  </a:cubicBezTo>
                  <a:cubicBezTo>
                    <a:pt x="0" y="205"/>
                    <a:pt x="41" y="61"/>
                    <a:pt x="146" y="34"/>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13" name="Freeform 111"/>
            <p:cNvSpPr>
              <a:spLocks noChangeAspect="1"/>
            </p:cNvSpPr>
            <p:nvPr/>
          </p:nvSpPr>
          <p:spPr bwMode="auto">
            <a:xfrm>
              <a:off x="1695450" y="5086350"/>
              <a:ext cx="33338" cy="34925"/>
            </a:xfrm>
            <a:custGeom>
              <a:avLst/>
              <a:gdLst>
                <a:gd name="T0" fmla="*/ 104 w 300"/>
                <a:gd name="T1" fmla="*/ 38 h 315"/>
                <a:gd name="T2" fmla="*/ 264 w 300"/>
                <a:gd name="T3" fmla="*/ 199 h 315"/>
                <a:gd name="T4" fmla="*/ 38 w 300"/>
                <a:gd name="T5" fmla="*/ 224 h 315"/>
                <a:gd name="T6" fmla="*/ 104 w 300"/>
                <a:gd name="T7" fmla="*/ 38 h 315"/>
              </a:gdLst>
              <a:ahLst/>
              <a:cxnLst>
                <a:cxn ang="0">
                  <a:pos x="T0" y="T1"/>
                </a:cxn>
                <a:cxn ang="0">
                  <a:pos x="T2" y="T3"/>
                </a:cxn>
                <a:cxn ang="0">
                  <a:pos x="T4" y="T5"/>
                </a:cxn>
                <a:cxn ang="0">
                  <a:pos x="T6" y="T7"/>
                </a:cxn>
              </a:cxnLst>
              <a:rect l="0" t="0" r="r" b="b"/>
              <a:pathLst>
                <a:path w="300" h="315">
                  <a:moveTo>
                    <a:pt x="104" y="38"/>
                  </a:moveTo>
                  <a:cubicBezTo>
                    <a:pt x="198" y="0"/>
                    <a:pt x="300" y="104"/>
                    <a:pt x="264" y="199"/>
                  </a:cubicBezTo>
                  <a:cubicBezTo>
                    <a:pt x="241" y="301"/>
                    <a:pt x="83" y="315"/>
                    <a:pt x="38" y="224"/>
                  </a:cubicBezTo>
                  <a:cubicBezTo>
                    <a:pt x="0" y="157"/>
                    <a:pt x="30" y="63"/>
                    <a:pt x="104" y="38"/>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14" name="Freeform 112"/>
            <p:cNvSpPr>
              <a:spLocks noChangeAspect="1"/>
            </p:cNvSpPr>
            <p:nvPr/>
          </p:nvSpPr>
          <p:spPr bwMode="auto">
            <a:xfrm>
              <a:off x="1695450" y="5086350"/>
              <a:ext cx="33338" cy="34925"/>
            </a:xfrm>
            <a:custGeom>
              <a:avLst/>
              <a:gdLst>
                <a:gd name="T0" fmla="*/ 104 w 300"/>
                <a:gd name="T1" fmla="*/ 38 h 315"/>
                <a:gd name="T2" fmla="*/ 264 w 300"/>
                <a:gd name="T3" fmla="*/ 199 h 315"/>
                <a:gd name="T4" fmla="*/ 38 w 300"/>
                <a:gd name="T5" fmla="*/ 224 h 315"/>
                <a:gd name="T6" fmla="*/ 104 w 300"/>
                <a:gd name="T7" fmla="*/ 38 h 315"/>
              </a:gdLst>
              <a:ahLst/>
              <a:cxnLst>
                <a:cxn ang="0">
                  <a:pos x="T0" y="T1"/>
                </a:cxn>
                <a:cxn ang="0">
                  <a:pos x="T2" y="T3"/>
                </a:cxn>
                <a:cxn ang="0">
                  <a:pos x="T4" y="T5"/>
                </a:cxn>
                <a:cxn ang="0">
                  <a:pos x="T6" y="T7"/>
                </a:cxn>
              </a:cxnLst>
              <a:rect l="0" t="0" r="r" b="b"/>
              <a:pathLst>
                <a:path w="300" h="315">
                  <a:moveTo>
                    <a:pt x="104" y="38"/>
                  </a:moveTo>
                  <a:cubicBezTo>
                    <a:pt x="198" y="0"/>
                    <a:pt x="300" y="104"/>
                    <a:pt x="264" y="199"/>
                  </a:cubicBezTo>
                  <a:cubicBezTo>
                    <a:pt x="241" y="301"/>
                    <a:pt x="83" y="315"/>
                    <a:pt x="38" y="224"/>
                  </a:cubicBezTo>
                  <a:cubicBezTo>
                    <a:pt x="0" y="157"/>
                    <a:pt x="30" y="63"/>
                    <a:pt x="104" y="38"/>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15" name="Freeform 113"/>
            <p:cNvSpPr>
              <a:spLocks noChangeAspect="1"/>
            </p:cNvSpPr>
            <p:nvPr/>
          </p:nvSpPr>
          <p:spPr bwMode="auto">
            <a:xfrm>
              <a:off x="3836988" y="5130800"/>
              <a:ext cx="33337" cy="33338"/>
            </a:xfrm>
            <a:custGeom>
              <a:avLst/>
              <a:gdLst>
                <a:gd name="T0" fmla="*/ 83 w 308"/>
                <a:gd name="T1" fmla="*/ 46 h 311"/>
                <a:gd name="T2" fmla="*/ 271 w 308"/>
                <a:gd name="T3" fmla="*/ 112 h 311"/>
                <a:gd name="T4" fmla="*/ 114 w 308"/>
                <a:gd name="T5" fmla="*/ 272 h 311"/>
                <a:gd name="T6" fmla="*/ 83 w 308"/>
                <a:gd name="T7" fmla="*/ 46 h 311"/>
              </a:gdLst>
              <a:ahLst/>
              <a:cxnLst>
                <a:cxn ang="0">
                  <a:pos x="T0" y="T1"/>
                </a:cxn>
                <a:cxn ang="0">
                  <a:pos x="T2" y="T3"/>
                </a:cxn>
                <a:cxn ang="0">
                  <a:pos x="T4" y="T5"/>
                </a:cxn>
                <a:cxn ang="0">
                  <a:pos x="T6" y="T7"/>
                </a:cxn>
              </a:cxnLst>
              <a:rect l="0" t="0" r="r" b="b"/>
              <a:pathLst>
                <a:path w="308" h="311">
                  <a:moveTo>
                    <a:pt x="83" y="46"/>
                  </a:moveTo>
                  <a:cubicBezTo>
                    <a:pt x="146" y="0"/>
                    <a:pt x="255" y="33"/>
                    <a:pt x="271" y="112"/>
                  </a:cubicBezTo>
                  <a:cubicBezTo>
                    <a:pt x="308" y="204"/>
                    <a:pt x="206" y="311"/>
                    <a:pt x="114" y="272"/>
                  </a:cubicBezTo>
                  <a:cubicBezTo>
                    <a:pt x="17" y="246"/>
                    <a:pt x="0" y="97"/>
                    <a:pt x="83" y="4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16" name="Freeform 114"/>
            <p:cNvSpPr>
              <a:spLocks noChangeAspect="1"/>
            </p:cNvSpPr>
            <p:nvPr/>
          </p:nvSpPr>
          <p:spPr bwMode="auto">
            <a:xfrm>
              <a:off x="3836988" y="5130800"/>
              <a:ext cx="33337" cy="33338"/>
            </a:xfrm>
            <a:custGeom>
              <a:avLst/>
              <a:gdLst>
                <a:gd name="T0" fmla="*/ 83 w 308"/>
                <a:gd name="T1" fmla="*/ 46 h 311"/>
                <a:gd name="T2" fmla="*/ 271 w 308"/>
                <a:gd name="T3" fmla="*/ 112 h 311"/>
                <a:gd name="T4" fmla="*/ 114 w 308"/>
                <a:gd name="T5" fmla="*/ 272 h 311"/>
                <a:gd name="T6" fmla="*/ 83 w 308"/>
                <a:gd name="T7" fmla="*/ 46 h 311"/>
              </a:gdLst>
              <a:ahLst/>
              <a:cxnLst>
                <a:cxn ang="0">
                  <a:pos x="T0" y="T1"/>
                </a:cxn>
                <a:cxn ang="0">
                  <a:pos x="T2" y="T3"/>
                </a:cxn>
                <a:cxn ang="0">
                  <a:pos x="T4" y="T5"/>
                </a:cxn>
                <a:cxn ang="0">
                  <a:pos x="T6" y="T7"/>
                </a:cxn>
              </a:cxnLst>
              <a:rect l="0" t="0" r="r" b="b"/>
              <a:pathLst>
                <a:path w="308" h="311">
                  <a:moveTo>
                    <a:pt x="83" y="46"/>
                  </a:moveTo>
                  <a:cubicBezTo>
                    <a:pt x="146" y="0"/>
                    <a:pt x="255" y="33"/>
                    <a:pt x="271" y="112"/>
                  </a:cubicBezTo>
                  <a:cubicBezTo>
                    <a:pt x="308" y="204"/>
                    <a:pt x="206" y="311"/>
                    <a:pt x="114" y="272"/>
                  </a:cubicBezTo>
                  <a:cubicBezTo>
                    <a:pt x="17" y="246"/>
                    <a:pt x="0" y="97"/>
                    <a:pt x="83" y="46"/>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17" name="Freeform 115"/>
            <p:cNvSpPr>
              <a:spLocks noChangeAspect="1"/>
            </p:cNvSpPr>
            <p:nvPr/>
          </p:nvSpPr>
          <p:spPr bwMode="auto">
            <a:xfrm>
              <a:off x="3490913" y="5145088"/>
              <a:ext cx="31750" cy="31750"/>
            </a:xfrm>
            <a:custGeom>
              <a:avLst/>
              <a:gdLst>
                <a:gd name="T0" fmla="*/ 93 w 303"/>
                <a:gd name="T1" fmla="*/ 45 h 293"/>
                <a:gd name="T2" fmla="*/ 284 w 303"/>
                <a:gd name="T3" fmla="*/ 124 h 293"/>
                <a:gd name="T4" fmla="*/ 154 w 303"/>
                <a:gd name="T5" fmla="*/ 275 h 293"/>
                <a:gd name="T6" fmla="*/ 93 w 303"/>
                <a:gd name="T7" fmla="*/ 45 h 293"/>
              </a:gdLst>
              <a:ahLst/>
              <a:cxnLst>
                <a:cxn ang="0">
                  <a:pos x="T0" y="T1"/>
                </a:cxn>
                <a:cxn ang="0">
                  <a:pos x="T2" y="T3"/>
                </a:cxn>
                <a:cxn ang="0">
                  <a:pos x="T4" y="T5"/>
                </a:cxn>
                <a:cxn ang="0">
                  <a:pos x="T6" y="T7"/>
                </a:cxn>
              </a:cxnLst>
              <a:rect l="0" t="0" r="r" b="b"/>
              <a:pathLst>
                <a:path w="303" h="293">
                  <a:moveTo>
                    <a:pt x="93" y="45"/>
                  </a:moveTo>
                  <a:cubicBezTo>
                    <a:pt x="161" y="0"/>
                    <a:pt x="275" y="36"/>
                    <a:pt x="284" y="124"/>
                  </a:cubicBezTo>
                  <a:cubicBezTo>
                    <a:pt x="303" y="201"/>
                    <a:pt x="238" y="293"/>
                    <a:pt x="154" y="275"/>
                  </a:cubicBezTo>
                  <a:cubicBezTo>
                    <a:pt x="36" y="280"/>
                    <a:pt x="0" y="104"/>
                    <a:pt x="93" y="45"/>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18" name="Freeform 116"/>
            <p:cNvSpPr>
              <a:spLocks noChangeAspect="1"/>
            </p:cNvSpPr>
            <p:nvPr/>
          </p:nvSpPr>
          <p:spPr bwMode="auto">
            <a:xfrm>
              <a:off x="3490913" y="5145088"/>
              <a:ext cx="31750" cy="31750"/>
            </a:xfrm>
            <a:custGeom>
              <a:avLst/>
              <a:gdLst>
                <a:gd name="T0" fmla="*/ 93 w 303"/>
                <a:gd name="T1" fmla="*/ 45 h 293"/>
                <a:gd name="T2" fmla="*/ 284 w 303"/>
                <a:gd name="T3" fmla="*/ 124 h 293"/>
                <a:gd name="T4" fmla="*/ 154 w 303"/>
                <a:gd name="T5" fmla="*/ 275 h 293"/>
                <a:gd name="T6" fmla="*/ 93 w 303"/>
                <a:gd name="T7" fmla="*/ 45 h 293"/>
              </a:gdLst>
              <a:ahLst/>
              <a:cxnLst>
                <a:cxn ang="0">
                  <a:pos x="T0" y="T1"/>
                </a:cxn>
                <a:cxn ang="0">
                  <a:pos x="T2" y="T3"/>
                </a:cxn>
                <a:cxn ang="0">
                  <a:pos x="T4" y="T5"/>
                </a:cxn>
                <a:cxn ang="0">
                  <a:pos x="T6" y="T7"/>
                </a:cxn>
              </a:cxnLst>
              <a:rect l="0" t="0" r="r" b="b"/>
              <a:pathLst>
                <a:path w="303" h="293">
                  <a:moveTo>
                    <a:pt x="93" y="45"/>
                  </a:moveTo>
                  <a:cubicBezTo>
                    <a:pt x="161" y="0"/>
                    <a:pt x="275" y="36"/>
                    <a:pt x="284" y="124"/>
                  </a:cubicBezTo>
                  <a:cubicBezTo>
                    <a:pt x="303" y="201"/>
                    <a:pt x="238" y="293"/>
                    <a:pt x="154" y="275"/>
                  </a:cubicBezTo>
                  <a:cubicBezTo>
                    <a:pt x="36" y="280"/>
                    <a:pt x="0" y="104"/>
                    <a:pt x="93" y="45"/>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19" name="Freeform 117"/>
            <p:cNvSpPr>
              <a:spLocks noChangeAspect="1"/>
            </p:cNvSpPr>
            <p:nvPr/>
          </p:nvSpPr>
          <p:spPr bwMode="auto">
            <a:xfrm>
              <a:off x="2109788" y="5148263"/>
              <a:ext cx="30162" cy="33337"/>
            </a:xfrm>
            <a:custGeom>
              <a:avLst/>
              <a:gdLst>
                <a:gd name="T0" fmla="*/ 84 w 283"/>
                <a:gd name="T1" fmla="*/ 54 h 323"/>
                <a:gd name="T2" fmla="*/ 274 w 283"/>
                <a:gd name="T3" fmla="*/ 159 h 323"/>
                <a:gd name="T4" fmla="*/ 97 w 283"/>
                <a:gd name="T5" fmla="*/ 279 h 323"/>
                <a:gd name="T6" fmla="*/ 84 w 283"/>
                <a:gd name="T7" fmla="*/ 54 h 323"/>
              </a:gdLst>
              <a:ahLst/>
              <a:cxnLst>
                <a:cxn ang="0">
                  <a:pos x="T0" y="T1"/>
                </a:cxn>
                <a:cxn ang="0">
                  <a:pos x="T2" y="T3"/>
                </a:cxn>
                <a:cxn ang="0">
                  <a:pos x="T4" y="T5"/>
                </a:cxn>
                <a:cxn ang="0">
                  <a:pos x="T6" y="T7"/>
                </a:cxn>
              </a:cxnLst>
              <a:rect l="0" t="0" r="r" b="b"/>
              <a:pathLst>
                <a:path w="283" h="323">
                  <a:moveTo>
                    <a:pt x="84" y="54"/>
                  </a:moveTo>
                  <a:cubicBezTo>
                    <a:pt x="158" y="0"/>
                    <a:pt x="283" y="65"/>
                    <a:pt x="274" y="159"/>
                  </a:cubicBezTo>
                  <a:cubicBezTo>
                    <a:pt x="283" y="248"/>
                    <a:pt x="177" y="323"/>
                    <a:pt x="97" y="279"/>
                  </a:cubicBezTo>
                  <a:cubicBezTo>
                    <a:pt x="11" y="239"/>
                    <a:pt x="0" y="102"/>
                    <a:pt x="84" y="54"/>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20" name="Freeform 118"/>
            <p:cNvSpPr>
              <a:spLocks noChangeAspect="1"/>
            </p:cNvSpPr>
            <p:nvPr/>
          </p:nvSpPr>
          <p:spPr bwMode="auto">
            <a:xfrm>
              <a:off x="2109788" y="5148263"/>
              <a:ext cx="30162" cy="33337"/>
            </a:xfrm>
            <a:custGeom>
              <a:avLst/>
              <a:gdLst>
                <a:gd name="T0" fmla="*/ 84 w 283"/>
                <a:gd name="T1" fmla="*/ 54 h 323"/>
                <a:gd name="T2" fmla="*/ 274 w 283"/>
                <a:gd name="T3" fmla="*/ 159 h 323"/>
                <a:gd name="T4" fmla="*/ 97 w 283"/>
                <a:gd name="T5" fmla="*/ 279 h 323"/>
                <a:gd name="T6" fmla="*/ 84 w 283"/>
                <a:gd name="T7" fmla="*/ 54 h 323"/>
              </a:gdLst>
              <a:ahLst/>
              <a:cxnLst>
                <a:cxn ang="0">
                  <a:pos x="T0" y="T1"/>
                </a:cxn>
                <a:cxn ang="0">
                  <a:pos x="T2" y="T3"/>
                </a:cxn>
                <a:cxn ang="0">
                  <a:pos x="T4" y="T5"/>
                </a:cxn>
                <a:cxn ang="0">
                  <a:pos x="T6" y="T7"/>
                </a:cxn>
              </a:cxnLst>
              <a:rect l="0" t="0" r="r" b="b"/>
              <a:pathLst>
                <a:path w="283" h="323">
                  <a:moveTo>
                    <a:pt x="84" y="54"/>
                  </a:moveTo>
                  <a:cubicBezTo>
                    <a:pt x="158" y="0"/>
                    <a:pt x="283" y="65"/>
                    <a:pt x="274" y="159"/>
                  </a:cubicBezTo>
                  <a:cubicBezTo>
                    <a:pt x="283" y="248"/>
                    <a:pt x="177" y="323"/>
                    <a:pt x="97" y="279"/>
                  </a:cubicBezTo>
                  <a:cubicBezTo>
                    <a:pt x="11" y="239"/>
                    <a:pt x="0" y="102"/>
                    <a:pt x="84" y="54"/>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21" name="Freeform 119"/>
            <p:cNvSpPr>
              <a:spLocks noChangeAspect="1"/>
            </p:cNvSpPr>
            <p:nvPr/>
          </p:nvSpPr>
          <p:spPr bwMode="auto">
            <a:xfrm>
              <a:off x="1839913" y="5156200"/>
              <a:ext cx="42862" cy="42863"/>
            </a:xfrm>
            <a:custGeom>
              <a:avLst/>
              <a:gdLst>
                <a:gd name="T0" fmla="*/ 144 w 409"/>
                <a:gd name="T1" fmla="*/ 83 h 401"/>
                <a:gd name="T2" fmla="*/ 280 w 409"/>
                <a:gd name="T3" fmla="*/ 297 h 401"/>
                <a:gd name="T4" fmla="*/ 144 w 409"/>
                <a:gd name="T5" fmla="*/ 83 h 401"/>
              </a:gdLst>
              <a:ahLst/>
              <a:cxnLst>
                <a:cxn ang="0">
                  <a:pos x="T0" y="T1"/>
                </a:cxn>
                <a:cxn ang="0">
                  <a:pos x="T2" y="T3"/>
                </a:cxn>
                <a:cxn ang="0">
                  <a:pos x="T4" y="T5"/>
                </a:cxn>
              </a:cxnLst>
              <a:rect l="0" t="0" r="r" b="b"/>
              <a:pathLst>
                <a:path w="409" h="401">
                  <a:moveTo>
                    <a:pt x="144" y="83"/>
                  </a:moveTo>
                  <a:cubicBezTo>
                    <a:pt x="277" y="0"/>
                    <a:pt x="409" y="213"/>
                    <a:pt x="280" y="297"/>
                  </a:cubicBezTo>
                  <a:cubicBezTo>
                    <a:pt x="145" y="401"/>
                    <a:pt x="0" y="165"/>
                    <a:pt x="144" y="8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22" name="Freeform 120"/>
            <p:cNvSpPr>
              <a:spLocks noChangeAspect="1"/>
            </p:cNvSpPr>
            <p:nvPr/>
          </p:nvSpPr>
          <p:spPr bwMode="auto">
            <a:xfrm>
              <a:off x="1839913" y="5156200"/>
              <a:ext cx="42862" cy="42863"/>
            </a:xfrm>
            <a:custGeom>
              <a:avLst/>
              <a:gdLst>
                <a:gd name="T0" fmla="*/ 144 w 409"/>
                <a:gd name="T1" fmla="*/ 83 h 401"/>
                <a:gd name="T2" fmla="*/ 280 w 409"/>
                <a:gd name="T3" fmla="*/ 297 h 401"/>
                <a:gd name="T4" fmla="*/ 144 w 409"/>
                <a:gd name="T5" fmla="*/ 83 h 401"/>
              </a:gdLst>
              <a:ahLst/>
              <a:cxnLst>
                <a:cxn ang="0">
                  <a:pos x="T0" y="T1"/>
                </a:cxn>
                <a:cxn ang="0">
                  <a:pos x="T2" y="T3"/>
                </a:cxn>
                <a:cxn ang="0">
                  <a:pos x="T4" y="T5"/>
                </a:cxn>
              </a:cxnLst>
              <a:rect l="0" t="0" r="r" b="b"/>
              <a:pathLst>
                <a:path w="409" h="401">
                  <a:moveTo>
                    <a:pt x="144" y="83"/>
                  </a:moveTo>
                  <a:cubicBezTo>
                    <a:pt x="277" y="0"/>
                    <a:pt x="409" y="213"/>
                    <a:pt x="280" y="297"/>
                  </a:cubicBezTo>
                  <a:cubicBezTo>
                    <a:pt x="145" y="401"/>
                    <a:pt x="0" y="165"/>
                    <a:pt x="144" y="83"/>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23" name="Freeform 121"/>
            <p:cNvSpPr>
              <a:spLocks noChangeAspect="1"/>
            </p:cNvSpPr>
            <p:nvPr/>
          </p:nvSpPr>
          <p:spPr bwMode="auto">
            <a:xfrm>
              <a:off x="3825875" y="5164138"/>
              <a:ext cx="117475" cy="119062"/>
            </a:xfrm>
            <a:custGeom>
              <a:avLst/>
              <a:gdLst>
                <a:gd name="T0" fmla="*/ 550 w 1105"/>
                <a:gd name="T1" fmla="*/ 0 h 1119"/>
                <a:gd name="T2" fmla="*/ 607 w 1105"/>
                <a:gd name="T3" fmla="*/ 323 h 1119"/>
                <a:gd name="T4" fmla="*/ 767 w 1105"/>
                <a:gd name="T5" fmla="*/ 483 h 1119"/>
                <a:gd name="T6" fmla="*/ 1105 w 1105"/>
                <a:gd name="T7" fmla="*/ 528 h 1119"/>
                <a:gd name="T8" fmla="*/ 758 w 1105"/>
                <a:gd name="T9" fmla="*/ 588 h 1119"/>
                <a:gd name="T10" fmla="*/ 614 w 1105"/>
                <a:gd name="T11" fmla="*/ 736 h 1119"/>
                <a:gd name="T12" fmla="*/ 553 w 1105"/>
                <a:gd name="T13" fmla="*/ 1119 h 1119"/>
                <a:gd name="T14" fmla="*/ 509 w 1105"/>
                <a:gd name="T15" fmla="*/ 744 h 1119"/>
                <a:gd name="T16" fmla="*/ 347 w 1105"/>
                <a:gd name="T17" fmla="*/ 584 h 1119"/>
                <a:gd name="T18" fmla="*/ 0 w 1105"/>
                <a:gd name="T19" fmla="*/ 531 h 1119"/>
                <a:gd name="T20" fmla="*/ 341 w 1105"/>
                <a:gd name="T21" fmla="*/ 487 h 1119"/>
                <a:gd name="T22" fmla="*/ 510 w 1105"/>
                <a:gd name="T23" fmla="*/ 315 h 1119"/>
                <a:gd name="T24" fmla="*/ 550 w 1105"/>
                <a:gd name="T25" fmla="*/ 0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5" h="1119">
                  <a:moveTo>
                    <a:pt x="550" y="0"/>
                  </a:moveTo>
                  <a:cubicBezTo>
                    <a:pt x="582" y="105"/>
                    <a:pt x="580" y="217"/>
                    <a:pt x="607" y="323"/>
                  </a:cubicBezTo>
                  <a:cubicBezTo>
                    <a:pt x="653" y="382"/>
                    <a:pt x="706" y="438"/>
                    <a:pt x="767" y="483"/>
                  </a:cubicBezTo>
                  <a:cubicBezTo>
                    <a:pt x="878" y="505"/>
                    <a:pt x="993" y="505"/>
                    <a:pt x="1105" y="528"/>
                  </a:cubicBezTo>
                  <a:cubicBezTo>
                    <a:pt x="990" y="553"/>
                    <a:pt x="868" y="546"/>
                    <a:pt x="758" y="588"/>
                  </a:cubicBezTo>
                  <a:cubicBezTo>
                    <a:pt x="705" y="632"/>
                    <a:pt x="658" y="683"/>
                    <a:pt x="614" y="736"/>
                  </a:cubicBezTo>
                  <a:cubicBezTo>
                    <a:pt x="581" y="861"/>
                    <a:pt x="585" y="994"/>
                    <a:pt x="553" y="1119"/>
                  </a:cubicBezTo>
                  <a:cubicBezTo>
                    <a:pt x="536" y="994"/>
                    <a:pt x="540" y="866"/>
                    <a:pt x="509" y="744"/>
                  </a:cubicBezTo>
                  <a:cubicBezTo>
                    <a:pt x="459" y="687"/>
                    <a:pt x="406" y="631"/>
                    <a:pt x="347" y="584"/>
                  </a:cubicBezTo>
                  <a:cubicBezTo>
                    <a:pt x="233" y="557"/>
                    <a:pt x="115" y="554"/>
                    <a:pt x="0" y="531"/>
                  </a:cubicBezTo>
                  <a:cubicBezTo>
                    <a:pt x="114" y="513"/>
                    <a:pt x="229" y="511"/>
                    <a:pt x="341" y="487"/>
                  </a:cubicBezTo>
                  <a:cubicBezTo>
                    <a:pt x="404" y="437"/>
                    <a:pt x="460" y="378"/>
                    <a:pt x="510" y="315"/>
                  </a:cubicBezTo>
                  <a:cubicBezTo>
                    <a:pt x="530" y="211"/>
                    <a:pt x="531" y="104"/>
                    <a:pt x="55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24" name="Freeform 122"/>
            <p:cNvSpPr>
              <a:spLocks noChangeAspect="1"/>
            </p:cNvSpPr>
            <p:nvPr/>
          </p:nvSpPr>
          <p:spPr bwMode="auto">
            <a:xfrm>
              <a:off x="3825875" y="5164138"/>
              <a:ext cx="117475" cy="119062"/>
            </a:xfrm>
            <a:custGeom>
              <a:avLst/>
              <a:gdLst>
                <a:gd name="T0" fmla="*/ 550 w 1105"/>
                <a:gd name="T1" fmla="*/ 0 h 1119"/>
                <a:gd name="T2" fmla="*/ 607 w 1105"/>
                <a:gd name="T3" fmla="*/ 323 h 1119"/>
                <a:gd name="T4" fmla="*/ 767 w 1105"/>
                <a:gd name="T5" fmla="*/ 483 h 1119"/>
                <a:gd name="T6" fmla="*/ 1105 w 1105"/>
                <a:gd name="T7" fmla="*/ 528 h 1119"/>
                <a:gd name="T8" fmla="*/ 758 w 1105"/>
                <a:gd name="T9" fmla="*/ 588 h 1119"/>
                <a:gd name="T10" fmla="*/ 614 w 1105"/>
                <a:gd name="T11" fmla="*/ 736 h 1119"/>
                <a:gd name="T12" fmla="*/ 553 w 1105"/>
                <a:gd name="T13" fmla="*/ 1119 h 1119"/>
                <a:gd name="T14" fmla="*/ 509 w 1105"/>
                <a:gd name="T15" fmla="*/ 744 h 1119"/>
                <a:gd name="T16" fmla="*/ 347 w 1105"/>
                <a:gd name="T17" fmla="*/ 584 h 1119"/>
                <a:gd name="T18" fmla="*/ 0 w 1105"/>
                <a:gd name="T19" fmla="*/ 531 h 1119"/>
                <a:gd name="T20" fmla="*/ 341 w 1105"/>
                <a:gd name="T21" fmla="*/ 487 h 1119"/>
                <a:gd name="T22" fmla="*/ 510 w 1105"/>
                <a:gd name="T23" fmla="*/ 315 h 1119"/>
                <a:gd name="T24" fmla="*/ 550 w 1105"/>
                <a:gd name="T25" fmla="*/ 0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5" h="1119">
                  <a:moveTo>
                    <a:pt x="550" y="0"/>
                  </a:moveTo>
                  <a:cubicBezTo>
                    <a:pt x="582" y="105"/>
                    <a:pt x="580" y="217"/>
                    <a:pt x="607" y="323"/>
                  </a:cubicBezTo>
                  <a:cubicBezTo>
                    <a:pt x="653" y="382"/>
                    <a:pt x="706" y="438"/>
                    <a:pt x="767" y="483"/>
                  </a:cubicBezTo>
                  <a:cubicBezTo>
                    <a:pt x="878" y="505"/>
                    <a:pt x="993" y="505"/>
                    <a:pt x="1105" y="528"/>
                  </a:cubicBezTo>
                  <a:cubicBezTo>
                    <a:pt x="990" y="553"/>
                    <a:pt x="868" y="546"/>
                    <a:pt x="758" y="588"/>
                  </a:cubicBezTo>
                  <a:cubicBezTo>
                    <a:pt x="705" y="632"/>
                    <a:pt x="658" y="683"/>
                    <a:pt x="614" y="736"/>
                  </a:cubicBezTo>
                  <a:cubicBezTo>
                    <a:pt x="581" y="861"/>
                    <a:pt x="585" y="994"/>
                    <a:pt x="553" y="1119"/>
                  </a:cubicBezTo>
                  <a:cubicBezTo>
                    <a:pt x="536" y="994"/>
                    <a:pt x="540" y="866"/>
                    <a:pt x="509" y="744"/>
                  </a:cubicBezTo>
                  <a:cubicBezTo>
                    <a:pt x="459" y="687"/>
                    <a:pt x="406" y="631"/>
                    <a:pt x="347" y="584"/>
                  </a:cubicBezTo>
                  <a:cubicBezTo>
                    <a:pt x="233" y="557"/>
                    <a:pt x="115" y="554"/>
                    <a:pt x="0" y="531"/>
                  </a:cubicBezTo>
                  <a:cubicBezTo>
                    <a:pt x="114" y="513"/>
                    <a:pt x="229" y="511"/>
                    <a:pt x="341" y="487"/>
                  </a:cubicBezTo>
                  <a:cubicBezTo>
                    <a:pt x="404" y="437"/>
                    <a:pt x="460" y="378"/>
                    <a:pt x="510" y="315"/>
                  </a:cubicBezTo>
                  <a:cubicBezTo>
                    <a:pt x="530" y="211"/>
                    <a:pt x="531" y="104"/>
                    <a:pt x="550" y="0"/>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25" name="Freeform 123"/>
            <p:cNvSpPr>
              <a:spLocks noChangeAspect="1"/>
            </p:cNvSpPr>
            <p:nvPr/>
          </p:nvSpPr>
          <p:spPr bwMode="auto">
            <a:xfrm>
              <a:off x="3948113" y="5200650"/>
              <a:ext cx="41275" cy="39688"/>
            </a:xfrm>
            <a:custGeom>
              <a:avLst/>
              <a:gdLst>
                <a:gd name="T0" fmla="*/ 134 w 379"/>
                <a:gd name="T1" fmla="*/ 64 h 358"/>
                <a:gd name="T2" fmla="*/ 219 w 379"/>
                <a:gd name="T3" fmla="*/ 307 h 358"/>
                <a:gd name="T4" fmla="*/ 134 w 379"/>
                <a:gd name="T5" fmla="*/ 64 h 358"/>
              </a:gdLst>
              <a:ahLst/>
              <a:cxnLst>
                <a:cxn ang="0">
                  <a:pos x="T0" y="T1"/>
                </a:cxn>
                <a:cxn ang="0">
                  <a:pos x="T2" y="T3"/>
                </a:cxn>
                <a:cxn ang="0">
                  <a:pos x="T4" y="T5"/>
                </a:cxn>
              </a:cxnLst>
              <a:rect l="0" t="0" r="r" b="b"/>
              <a:pathLst>
                <a:path w="379" h="358">
                  <a:moveTo>
                    <a:pt x="134" y="64"/>
                  </a:moveTo>
                  <a:cubicBezTo>
                    <a:pt x="290" y="0"/>
                    <a:pt x="379" y="262"/>
                    <a:pt x="219" y="307"/>
                  </a:cubicBezTo>
                  <a:cubicBezTo>
                    <a:pt x="69" y="358"/>
                    <a:pt x="0" y="123"/>
                    <a:pt x="134" y="64"/>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26" name="Freeform 124"/>
            <p:cNvSpPr>
              <a:spLocks noChangeAspect="1"/>
            </p:cNvSpPr>
            <p:nvPr/>
          </p:nvSpPr>
          <p:spPr bwMode="auto">
            <a:xfrm>
              <a:off x="3948113" y="5200650"/>
              <a:ext cx="41275" cy="39688"/>
            </a:xfrm>
            <a:custGeom>
              <a:avLst/>
              <a:gdLst>
                <a:gd name="T0" fmla="*/ 134 w 379"/>
                <a:gd name="T1" fmla="*/ 64 h 358"/>
                <a:gd name="T2" fmla="*/ 219 w 379"/>
                <a:gd name="T3" fmla="*/ 307 h 358"/>
                <a:gd name="T4" fmla="*/ 134 w 379"/>
                <a:gd name="T5" fmla="*/ 64 h 358"/>
              </a:gdLst>
              <a:ahLst/>
              <a:cxnLst>
                <a:cxn ang="0">
                  <a:pos x="T0" y="T1"/>
                </a:cxn>
                <a:cxn ang="0">
                  <a:pos x="T2" y="T3"/>
                </a:cxn>
                <a:cxn ang="0">
                  <a:pos x="T4" y="T5"/>
                </a:cxn>
              </a:cxnLst>
              <a:rect l="0" t="0" r="r" b="b"/>
              <a:pathLst>
                <a:path w="379" h="358">
                  <a:moveTo>
                    <a:pt x="134" y="64"/>
                  </a:moveTo>
                  <a:cubicBezTo>
                    <a:pt x="290" y="0"/>
                    <a:pt x="379" y="262"/>
                    <a:pt x="219" y="307"/>
                  </a:cubicBezTo>
                  <a:cubicBezTo>
                    <a:pt x="69" y="358"/>
                    <a:pt x="0" y="123"/>
                    <a:pt x="134" y="64"/>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27" name="Freeform 125"/>
            <p:cNvSpPr>
              <a:spLocks noChangeAspect="1"/>
            </p:cNvSpPr>
            <p:nvPr/>
          </p:nvSpPr>
          <p:spPr bwMode="auto">
            <a:xfrm>
              <a:off x="1901825" y="5208588"/>
              <a:ext cx="39688" cy="39687"/>
            </a:xfrm>
            <a:custGeom>
              <a:avLst/>
              <a:gdLst>
                <a:gd name="T0" fmla="*/ 112 w 357"/>
                <a:gd name="T1" fmla="*/ 55 h 373"/>
                <a:gd name="T2" fmla="*/ 337 w 357"/>
                <a:gd name="T3" fmla="*/ 170 h 373"/>
                <a:gd name="T4" fmla="*/ 144 w 357"/>
                <a:gd name="T5" fmla="*/ 337 h 373"/>
                <a:gd name="T6" fmla="*/ 112 w 357"/>
                <a:gd name="T7" fmla="*/ 55 h 373"/>
              </a:gdLst>
              <a:ahLst/>
              <a:cxnLst>
                <a:cxn ang="0">
                  <a:pos x="T0" y="T1"/>
                </a:cxn>
                <a:cxn ang="0">
                  <a:pos x="T2" y="T3"/>
                </a:cxn>
                <a:cxn ang="0">
                  <a:pos x="T4" y="T5"/>
                </a:cxn>
                <a:cxn ang="0">
                  <a:pos x="T6" y="T7"/>
                </a:cxn>
              </a:cxnLst>
              <a:rect l="0" t="0" r="r" b="b"/>
              <a:pathLst>
                <a:path w="357" h="373">
                  <a:moveTo>
                    <a:pt x="112" y="55"/>
                  </a:moveTo>
                  <a:cubicBezTo>
                    <a:pt x="200" y="0"/>
                    <a:pt x="332" y="64"/>
                    <a:pt x="337" y="170"/>
                  </a:cubicBezTo>
                  <a:cubicBezTo>
                    <a:pt x="357" y="274"/>
                    <a:pt x="245" y="373"/>
                    <a:pt x="144" y="337"/>
                  </a:cubicBezTo>
                  <a:cubicBezTo>
                    <a:pt x="19" y="309"/>
                    <a:pt x="0" y="112"/>
                    <a:pt x="112" y="55"/>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28" name="Freeform 126"/>
            <p:cNvSpPr>
              <a:spLocks noChangeAspect="1"/>
            </p:cNvSpPr>
            <p:nvPr/>
          </p:nvSpPr>
          <p:spPr bwMode="auto">
            <a:xfrm>
              <a:off x="1901825" y="5208588"/>
              <a:ext cx="39688" cy="39687"/>
            </a:xfrm>
            <a:custGeom>
              <a:avLst/>
              <a:gdLst>
                <a:gd name="T0" fmla="*/ 112 w 357"/>
                <a:gd name="T1" fmla="*/ 55 h 373"/>
                <a:gd name="T2" fmla="*/ 337 w 357"/>
                <a:gd name="T3" fmla="*/ 170 h 373"/>
                <a:gd name="T4" fmla="*/ 144 w 357"/>
                <a:gd name="T5" fmla="*/ 337 h 373"/>
                <a:gd name="T6" fmla="*/ 112 w 357"/>
                <a:gd name="T7" fmla="*/ 55 h 373"/>
              </a:gdLst>
              <a:ahLst/>
              <a:cxnLst>
                <a:cxn ang="0">
                  <a:pos x="T0" y="T1"/>
                </a:cxn>
                <a:cxn ang="0">
                  <a:pos x="T2" y="T3"/>
                </a:cxn>
                <a:cxn ang="0">
                  <a:pos x="T4" y="T5"/>
                </a:cxn>
                <a:cxn ang="0">
                  <a:pos x="T6" y="T7"/>
                </a:cxn>
              </a:cxnLst>
              <a:rect l="0" t="0" r="r" b="b"/>
              <a:pathLst>
                <a:path w="357" h="373">
                  <a:moveTo>
                    <a:pt x="112" y="55"/>
                  </a:moveTo>
                  <a:cubicBezTo>
                    <a:pt x="200" y="0"/>
                    <a:pt x="332" y="64"/>
                    <a:pt x="337" y="170"/>
                  </a:cubicBezTo>
                  <a:cubicBezTo>
                    <a:pt x="357" y="274"/>
                    <a:pt x="245" y="373"/>
                    <a:pt x="144" y="337"/>
                  </a:cubicBezTo>
                  <a:cubicBezTo>
                    <a:pt x="19" y="309"/>
                    <a:pt x="0" y="112"/>
                    <a:pt x="112" y="55"/>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29" name="Freeform 127"/>
            <p:cNvSpPr>
              <a:spLocks noChangeAspect="1"/>
            </p:cNvSpPr>
            <p:nvPr/>
          </p:nvSpPr>
          <p:spPr bwMode="auto">
            <a:xfrm>
              <a:off x="2370138" y="5213350"/>
              <a:ext cx="38100" cy="41275"/>
            </a:xfrm>
            <a:custGeom>
              <a:avLst/>
              <a:gdLst>
                <a:gd name="T0" fmla="*/ 126 w 355"/>
                <a:gd name="T1" fmla="*/ 48 h 382"/>
                <a:gd name="T2" fmla="*/ 331 w 355"/>
                <a:gd name="T3" fmla="*/ 212 h 382"/>
                <a:gd name="T4" fmla="*/ 105 w 355"/>
                <a:gd name="T5" fmla="*/ 327 h 382"/>
                <a:gd name="T6" fmla="*/ 126 w 355"/>
                <a:gd name="T7" fmla="*/ 48 h 382"/>
              </a:gdLst>
              <a:ahLst/>
              <a:cxnLst>
                <a:cxn ang="0">
                  <a:pos x="T0" y="T1"/>
                </a:cxn>
                <a:cxn ang="0">
                  <a:pos x="T2" y="T3"/>
                </a:cxn>
                <a:cxn ang="0">
                  <a:pos x="T4" y="T5"/>
                </a:cxn>
                <a:cxn ang="0">
                  <a:pos x="T6" y="T7"/>
                </a:cxn>
              </a:cxnLst>
              <a:rect l="0" t="0" r="r" b="b"/>
              <a:pathLst>
                <a:path w="355" h="382">
                  <a:moveTo>
                    <a:pt x="126" y="48"/>
                  </a:moveTo>
                  <a:cubicBezTo>
                    <a:pt x="228" y="0"/>
                    <a:pt x="355" y="103"/>
                    <a:pt x="331" y="212"/>
                  </a:cubicBezTo>
                  <a:cubicBezTo>
                    <a:pt x="325" y="317"/>
                    <a:pt x="193" y="382"/>
                    <a:pt x="105" y="327"/>
                  </a:cubicBezTo>
                  <a:cubicBezTo>
                    <a:pt x="0" y="270"/>
                    <a:pt x="9" y="87"/>
                    <a:pt x="126" y="48"/>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30" name="Freeform 128"/>
            <p:cNvSpPr>
              <a:spLocks noChangeAspect="1"/>
            </p:cNvSpPr>
            <p:nvPr/>
          </p:nvSpPr>
          <p:spPr bwMode="auto">
            <a:xfrm>
              <a:off x="2370138" y="5213350"/>
              <a:ext cx="38100" cy="41275"/>
            </a:xfrm>
            <a:custGeom>
              <a:avLst/>
              <a:gdLst>
                <a:gd name="T0" fmla="*/ 126 w 355"/>
                <a:gd name="T1" fmla="*/ 48 h 382"/>
                <a:gd name="T2" fmla="*/ 331 w 355"/>
                <a:gd name="T3" fmla="*/ 212 h 382"/>
                <a:gd name="T4" fmla="*/ 105 w 355"/>
                <a:gd name="T5" fmla="*/ 327 h 382"/>
                <a:gd name="T6" fmla="*/ 126 w 355"/>
                <a:gd name="T7" fmla="*/ 48 h 382"/>
              </a:gdLst>
              <a:ahLst/>
              <a:cxnLst>
                <a:cxn ang="0">
                  <a:pos x="T0" y="T1"/>
                </a:cxn>
                <a:cxn ang="0">
                  <a:pos x="T2" y="T3"/>
                </a:cxn>
                <a:cxn ang="0">
                  <a:pos x="T4" y="T5"/>
                </a:cxn>
                <a:cxn ang="0">
                  <a:pos x="T6" y="T7"/>
                </a:cxn>
              </a:cxnLst>
              <a:rect l="0" t="0" r="r" b="b"/>
              <a:pathLst>
                <a:path w="355" h="382">
                  <a:moveTo>
                    <a:pt x="126" y="48"/>
                  </a:moveTo>
                  <a:cubicBezTo>
                    <a:pt x="228" y="0"/>
                    <a:pt x="355" y="103"/>
                    <a:pt x="331" y="212"/>
                  </a:cubicBezTo>
                  <a:cubicBezTo>
                    <a:pt x="325" y="317"/>
                    <a:pt x="193" y="382"/>
                    <a:pt x="105" y="327"/>
                  </a:cubicBezTo>
                  <a:cubicBezTo>
                    <a:pt x="0" y="270"/>
                    <a:pt x="9" y="87"/>
                    <a:pt x="126" y="48"/>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31" name="Freeform 129"/>
            <p:cNvSpPr>
              <a:spLocks noChangeAspect="1"/>
            </p:cNvSpPr>
            <p:nvPr/>
          </p:nvSpPr>
          <p:spPr bwMode="auto">
            <a:xfrm>
              <a:off x="3041650" y="5226050"/>
              <a:ext cx="31750" cy="31750"/>
            </a:xfrm>
            <a:custGeom>
              <a:avLst/>
              <a:gdLst>
                <a:gd name="T0" fmla="*/ 88 w 283"/>
                <a:gd name="T1" fmla="*/ 32 h 314"/>
                <a:gd name="T2" fmla="*/ 267 w 283"/>
                <a:gd name="T3" fmla="*/ 143 h 314"/>
                <a:gd name="T4" fmla="*/ 74 w 283"/>
                <a:gd name="T5" fmla="*/ 251 h 314"/>
                <a:gd name="T6" fmla="*/ 88 w 283"/>
                <a:gd name="T7" fmla="*/ 32 h 314"/>
              </a:gdLst>
              <a:ahLst/>
              <a:cxnLst>
                <a:cxn ang="0">
                  <a:pos x="T0" y="T1"/>
                </a:cxn>
                <a:cxn ang="0">
                  <a:pos x="T2" y="T3"/>
                </a:cxn>
                <a:cxn ang="0">
                  <a:pos x="T4" y="T5"/>
                </a:cxn>
                <a:cxn ang="0">
                  <a:pos x="T6" y="T7"/>
                </a:cxn>
              </a:cxnLst>
              <a:rect l="0" t="0" r="r" b="b"/>
              <a:pathLst>
                <a:path w="283" h="314">
                  <a:moveTo>
                    <a:pt x="88" y="32"/>
                  </a:moveTo>
                  <a:cubicBezTo>
                    <a:pt x="167" y="0"/>
                    <a:pt x="277" y="47"/>
                    <a:pt x="267" y="143"/>
                  </a:cubicBezTo>
                  <a:cubicBezTo>
                    <a:pt x="283" y="246"/>
                    <a:pt x="151" y="314"/>
                    <a:pt x="74" y="251"/>
                  </a:cubicBezTo>
                  <a:cubicBezTo>
                    <a:pt x="0" y="202"/>
                    <a:pt x="13" y="74"/>
                    <a:pt x="88" y="32"/>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32" name="Freeform 130"/>
            <p:cNvSpPr>
              <a:spLocks noChangeAspect="1"/>
            </p:cNvSpPr>
            <p:nvPr/>
          </p:nvSpPr>
          <p:spPr bwMode="auto">
            <a:xfrm>
              <a:off x="3041650" y="5226050"/>
              <a:ext cx="31750" cy="31750"/>
            </a:xfrm>
            <a:custGeom>
              <a:avLst/>
              <a:gdLst>
                <a:gd name="T0" fmla="*/ 88 w 283"/>
                <a:gd name="T1" fmla="*/ 32 h 314"/>
                <a:gd name="T2" fmla="*/ 267 w 283"/>
                <a:gd name="T3" fmla="*/ 143 h 314"/>
                <a:gd name="T4" fmla="*/ 74 w 283"/>
                <a:gd name="T5" fmla="*/ 251 h 314"/>
                <a:gd name="T6" fmla="*/ 88 w 283"/>
                <a:gd name="T7" fmla="*/ 32 h 314"/>
              </a:gdLst>
              <a:ahLst/>
              <a:cxnLst>
                <a:cxn ang="0">
                  <a:pos x="T0" y="T1"/>
                </a:cxn>
                <a:cxn ang="0">
                  <a:pos x="T2" y="T3"/>
                </a:cxn>
                <a:cxn ang="0">
                  <a:pos x="T4" y="T5"/>
                </a:cxn>
                <a:cxn ang="0">
                  <a:pos x="T6" y="T7"/>
                </a:cxn>
              </a:cxnLst>
              <a:rect l="0" t="0" r="r" b="b"/>
              <a:pathLst>
                <a:path w="283" h="314">
                  <a:moveTo>
                    <a:pt x="88" y="32"/>
                  </a:moveTo>
                  <a:cubicBezTo>
                    <a:pt x="167" y="0"/>
                    <a:pt x="277" y="47"/>
                    <a:pt x="267" y="143"/>
                  </a:cubicBezTo>
                  <a:cubicBezTo>
                    <a:pt x="283" y="246"/>
                    <a:pt x="151" y="314"/>
                    <a:pt x="74" y="251"/>
                  </a:cubicBezTo>
                  <a:cubicBezTo>
                    <a:pt x="0" y="202"/>
                    <a:pt x="13" y="74"/>
                    <a:pt x="88" y="32"/>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33" name="Freeform 131"/>
            <p:cNvSpPr>
              <a:spLocks noChangeAspect="1"/>
            </p:cNvSpPr>
            <p:nvPr/>
          </p:nvSpPr>
          <p:spPr bwMode="auto">
            <a:xfrm>
              <a:off x="2740025" y="5335588"/>
              <a:ext cx="30163" cy="33337"/>
            </a:xfrm>
            <a:custGeom>
              <a:avLst/>
              <a:gdLst>
                <a:gd name="T0" fmla="*/ 87 w 285"/>
                <a:gd name="T1" fmla="*/ 41 h 319"/>
                <a:gd name="T2" fmla="*/ 270 w 285"/>
                <a:gd name="T3" fmla="*/ 144 h 319"/>
                <a:gd name="T4" fmla="*/ 91 w 285"/>
                <a:gd name="T5" fmla="*/ 270 h 319"/>
                <a:gd name="T6" fmla="*/ 87 w 285"/>
                <a:gd name="T7" fmla="*/ 41 h 319"/>
              </a:gdLst>
              <a:ahLst/>
              <a:cxnLst>
                <a:cxn ang="0">
                  <a:pos x="T0" y="T1"/>
                </a:cxn>
                <a:cxn ang="0">
                  <a:pos x="T2" y="T3"/>
                </a:cxn>
                <a:cxn ang="0">
                  <a:pos x="T4" y="T5"/>
                </a:cxn>
                <a:cxn ang="0">
                  <a:pos x="T6" y="T7"/>
                </a:cxn>
              </a:cxnLst>
              <a:rect l="0" t="0" r="r" b="b"/>
              <a:pathLst>
                <a:path w="285" h="319">
                  <a:moveTo>
                    <a:pt x="87" y="41"/>
                  </a:moveTo>
                  <a:cubicBezTo>
                    <a:pt x="163" y="0"/>
                    <a:pt x="268" y="55"/>
                    <a:pt x="270" y="144"/>
                  </a:cubicBezTo>
                  <a:cubicBezTo>
                    <a:pt x="285" y="237"/>
                    <a:pt x="175" y="319"/>
                    <a:pt x="91" y="270"/>
                  </a:cubicBezTo>
                  <a:cubicBezTo>
                    <a:pt x="0" y="227"/>
                    <a:pt x="5" y="91"/>
                    <a:pt x="87" y="4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34" name="Freeform 132"/>
            <p:cNvSpPr>
              <a:spLocks noChangeAspect="1"/>
            </p:cNvSpPr>
            <p:nvPr/>
          </p:nvSpPr>
          <p:spPr bwMode="auto">
            <a:xfrm>
              <a:off x="2740025" y="5335588"/>
              <a:ext cx="30163" cy="33337"/>
            </a:xfrm>
            <a:custGeom>
              <a:avLst/>
              <a:gdLst>
                <a:gd name="T0" fmla="*/ 87 w 285"/>
                <a:gd name="T1" fmla="*/ 41 h 319"/>
                <a:gd name="T2" fmla="*/ 270 w 285"/>
                <a:gd name="T3" fmla="*/ 144 h 319"/>
                <a:gd name="T4" fmla="*/ 91 w 285"/>
                <a:gd name="T5" fmla="*/ 270 h 319"/>
                <a:gd name="T6" fmla="*/ 87 w 285"/>
                <a:gd name="T7" fmla="*/ 41 h 319"/>
              </a:gdLst>
              <a:ahLst/>
              <a:cxnLst>
                <a:cxn ang="0">
                  <a:pos x="T0" y="T1"/>
                </a:cxn>
                <a:cxn ang="0">
                  <a:pos x="T2" y="T3"/>
                </a:cxn>
                <a:cxn ang="0">
                  <a:pos x="T4" y="T5"/>
                </a:cxn>
                <a:cxn ang="0">
                  <a:pos x="T6" y="T7"/>
                </a:cxn>
              </a:cxnLst>
              <a:rect l="0" t="0" r="r" b="b"/>
              <a:pathLst>
                <a:path w="285" h="319">
                  <a:moveTo>
                    <a:pt x="87" y="41"/>
                  </a:moveTo>
                  <a:cubicBezTo>
                    <a:pt x="163" y="0"/>
                    <a:pt x="268" y="55"/>
                    <a:pt x="270" y="144"/>
                  </a:cubicBezTo>
                  <a:cubicBezTo>
                    <a:pt x="285" y="237"/>
                    <a:pt x="175" y="319"/>
                    <a:pt x="91" y="270"/>
                  </a:cubicBezTo>
                  <a:cubicBezTo>
                    <a:pt x="0" y="227"/>
                    <a:pt x="5" y="91"/>
                    <a:pt x="87" y="41"/>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35" name="Freeform 133"/>
            <p:cNvSpPr>
              <a:spLocks noChangeAspect="1"/>
            </p:cNvSpPr>
            <p:nvPr/>
          </p:nvSpPr>
          <p:spPr bwMode="auto">
            <a:xfrm>
              <a:off x="2219325" y="5337175"/>
              <a:ext cx="31750" cy="33338"/>
            </a:xfrm>
            <a:custGeom>
              <a:avLst/>
              <a:gdLst>
                <a:gd name="T0" fmla="*/ 44 w 291"/>
                <a:gd name="T1" fmla="*/ 63 h 325"/>
                <a:gd name="T2" fmla="*/ 257 w 291"/>
                <a:gd name="T3" fmla="*/ 124 h 325"/>
                <a:gd name="T4" fmla="*/ 75 w 291"/>
                <a:gd name="T5" fmla="*/ 264 h 325"/>
                <a:gd name="T6" fmla="*/ 44 w 291"/>
                <a:gd name="T7" fmla="*/ 63 h 325"/>
              </a:gdLst>
              <a:ahLst/>
              <a:cxnLst>
                <a:cxn ang="0">
                  <a:pos x="T0" y="T1"/>
                </a:cxn>
                <a:cxn ang="0">
                  <a:pos x="T2" y="T3"/>
                </a:cxn>
                <a:cxn ang="0">
                  <a:pos x="T4" y="T5"/>
                </a:cxn>
                <a:cxn ang="0">
                  <a:pos x="T6" y="T7"/>
                </a:cxn>
              </a:cxnLst>
              <a:rect l="0" t="0" r="r" b="b"/>
              <a:pathLst>
                <a:path w="291" h="325">
                  <a:moveTo>
                    <a:pt x="44" y="63"/>
                  </a:moveTo>
                  <a:cubicBezTo>
                    <a:pt x="111" y="0"/>
                    <a:pt x="243" y="24"/>
                    <a:pt x="257" y="124"/>
                  </a:cubicBezTo>
                  <a:cubicBezTo>
                    <a:pt x="291" y="226"/>
                    <a:pt x="165" y="325"/>
                    <a:pt x="75" y="264"/>
                  </a:cubicBezTo>
                  <a:cubicBezTo>
                    <a:pt x="0" y="225"/>
                    <a:pt x="0" y="125"/>
                    <a:pt x="44" y="6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36" name="Freeform 134"/>
            <p:cNvSpPr>
              <a:spLocks noChangeAspect="1"/>
            </p:cNvSpPr>
            <p:nvPr/>
          </p:nvSpPr>
          <p:spPr bwMode="auto">
            <a:xfrm>
              <a:off x="2219325" y="5337175"/>
              <a:ext cx="31750" cy="33338"/>
            </a:xfrm>
            <a:custGeom>
              <a:avLst/>
              <a:gdLst>
                <a:gd name="T0" fmla="*/ 44 w 291"/>
                <a:gd name="T1" fmla="*/ 63 h 325"/>
                <a:gd name="T2" fmla="*/ 257 w 291"/>
                <a:gd name="T3" fmla="*/ 124 h 325"/>
                <a:gd name="T4" fmla="*/ 75 w 291"/>
                <a:gd name="T5" fmla="*/ 264 h 325"/>
                <a:gd name="T6" fmla="*/ 44 w 291"/>
                <a:gd name="T7" fmla="*/ 63 h 325"/>
              </a:gdLst>
              <a:ahLst/>
              <a:cxnLst>
                <a:cxn ang="0">
                  <a:pos x="T0" y="T1"/>
                </a:cxn>
                <a:cxn ang="0">
                  <a:pos x="T2" y="T3"/>
                </a:cxn>
                <a:cxn ang="0">
                  <a:pos x="T4" y="T5"/>
                </a:cxn>
                <a:cxn ang="0">
                  <a:pos x="T6" y="T7"/>
                </a:cxn>
              </a:cxnLst>
              <a:rect l="0" t="0" r="r" b="b"/>
              <a:pathLst>
                <a:path w="291" h="325">
                  <a:moveTo>
                    <a:pt x="44" y="63"/>
                  </a:moveTo>
                  <a:cubicBezTo>
                    <a:pt x="111" y="0"/>
                    <a:pt x="243" y="24"/>
                    <a:pt x="257" y="124"/>
                  </a:cubicBezTo>
                  <a:cubicBezTo>
                    <a:pt x="291" y="226"/>
                    <a:pt x="165" y="325"/>
                    <a:pt x="75" y="264"/>
                  </a:cubicBezTo>
                  <a:cubicBezTo>
                    <a:pt x="0" y="225"/>
                    <a:pt x="0" y="125"/>
                    <a:pt x="44" y="63"/>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37" name="Freeform 135"/>
            <p:cNvSpPr>
              <a:spLocks noChangeAspect="1"/>
            </p:cNvSpPr>
            <p:nvPr/>
          </p:nvSpPr>
          <p:spPr bwMode="auto">
            <a:xfrm>
              <a:off x="2393950" y="5370513"/>
              <a:ext cx="30163" cy="30162"/>
            </a:xfrm>
            <a:custGeom>
              <a:avLst/>
              <a:gdLst>
                <a:gd name="T0" fmla="*/ 84 w 293"/>
                <a:gd name="T1" fmla="*/ 53 h 295"/>
                <a:gd name="T2" fmla="*/ 277 w 293"/>
                <a:gd name="T3" fmla="*/ 160 h 295"/>
                <a:gd name="T4" fmla="*/ 145 w 293"/>
                <a:gd name="T5" fmla="*/ 284 h 295"/>
                <a:gd name="T6" fmla="*/ 84 w 293"/>
                <a:gd name="T7" fmla="*/ 53 h 295"/>
              </a:gdLst>
              <a:ahLst/>
              <a:cxnLst>
                <a:cxn ang="0">
                  <a:pos x="T0" y="T1"/>
                </a:cxn>
                <a:cxn ang="0">
                  <a:pos x="T2" y="T3"/>
                </a:cxn>
                <a:cxn ang="0">
                  <a:pos x="T4" y="T5"/>
                </a:cxn>
                <a:cxn ang="0">
                  <a:pos x="T6" y="T7"/>
                </a:cxn>
              </a:cxnLst>
              <a:rect l="0" t="0" r="r" b="b"/>
              <a:pathLst>
                <a:path w="293" h="295">
                  <a:moveTo>
                    <a:pt x="84" y="53"/>
                  </a:moveTo>
                  <a:cubicBezTo>
                    <a:pt x="162" y="0"/>
                    <a:pt x="293" y="58"/>
                    <a:pt x="277" y="160"/>
                  </a:cubicBezTo>
                  <a:cubicBezTo>
                    <a:pt x="284" y="231"/>
                    <a:pt x="216" y="295"/>
                    <a:pt x="145" y="284"/>
                  </a:cubicBezTo>
                  <a:cubicBezTo>
                    <a:pt x="30" y="284"/>
                    <a:pt x="0" y="114"/>
                    <a:pt x="84" y="5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38" name="Freeform 136"/>
            <p:cNvSpPr>
              <a:spLocks noChangeAspect="1"/>
            </p:cNvSpPr>
            <p:nvPr/>
          </p:nvSpPr>
          <p:spPr bwMode="auto">
            <a:xfrm>
              <a:off x="2393950" y="5370513"/>
              <a:ext cx="30163" cy="30162"/>
            </a:xfrm>
            <a:custGeom>
              <a:avLst/>
              <a:gdLst>
                <a:gd name="T0" fmla="*/ 84 w 293"/>
                <a:gd name="T1" fmla="*/ 53 h 295"/>
                <a:gd name="T2" fmla="*/ 277 w 293"/>
                <a:gd name="T3" fmla="*/ 160 h 295"/>
                <a:gd name="T4" fmla="*/ 145 w 293"/>
                <a:gd name="T5" fmla="*/ 284 h 295"/>
                <a:gd name="T6" fmla="*/ 84 w 293"/>
                <a:gd name="T7" fmla="*/ 53 h 295"/>
              </a:gdLst>
              <a:ahLst/>
              <a:cxnLst>
                <a:cxn ang="0">
                  <a:pos x="T0" y="T1"/>
                </a:cxn>
                <a:cxn ang="0">
                  <a:pos x="T2" y="T3"/>
                </a:cxn>
                <a:cxn ang="0">
                  <a:pos x="T4" y="T5"/>
                </a:cxn>
                <a:cxn ang="0">
                  <a:pos x="T6" y="T7"/>
                </a:cxn>
              </a:cxnLst>
              <a:rect l="0" t="0" r="r" b="b"/>
              <a:pathLst>
                <a:path w="293" h="295">
                  <a:moveTo>
                    <a:pt x="84" y="53"/>
                  </a:moveTo>
                  <a:cubicBezTo>
                    <a:pt x="162" y="0"/>
                    <a:pt x="293" y="58"/>
                    <a:pt x="277" y="160"/>
                  </a:cubicBezTo>
                  <a:cubicBezTo>
                    <a:pt x="284" y="231"/>
                    <a:pt x="216" y="295"/>
                    <a:pt x="145" y="284"/>
                  </a:cubicBezTo>
                  <a:cubicBezTo>
                    <a:pt x="30" y="284"/>
                    <a:pt x="0" y="114"/>
                    <a:pt x="84" y="53"/>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39" name="Freeform 137"/>
            <p:cNvSpPr>
              <a:spLocks noChangeAspect="1"/>
            </p:cNvSpPr>
            <p:nvPr/>
          </p:nvSpPr>
          <p:spPr bwMode="auto">
            <a:xfrm>
              <a:off x="2217738" y="5478463"/>
              <a:ext cx="120650" cy="123825"/>
            </a:xfrm>
            <a:custGeom>
              <a:avLst/>
              <a:gdLst>
                <a:gd name="T0" fmla="*/ 496 w 1110"/>
                <a:gd name="T1" fmla="*/ 380 h 1149"/>
                <a:gd name="T2" fmla="*/ 555 w 1110"/>
                <a:gd name="T3" fmla="*/ 0 h 1149"/>
                <a:gd name="T4" fmla="*/ 595 w 1110"/>
                <a:gd name="T5" fmla="*/ 372 h 1149"/>
                <a:gd name="T6" fmla="*/ 754 w 1110"/>
                <a:gd name="T7" fmla="*/ 535 h 1149"/>
                <a:gd name="T8" fmla="*/ 1110 w 1110"/>
                <a:gd name="T9" fmla="*/ 587 h 1149"/>
                <a:gd name="T10" fmla="*/ 767 w 1110"/>
                <a:gd name="T11" fmla="*/ 630 h 1149"/>
                <a:gd name="T12" fmla="*/ 599 w 1110"/>
                <a:gd name="T13" fmla="*/ 802 h 1149"/>
                <a:gd name="T14" fmla="*/ 557 w 1110"/>
                <a:gd name="T15" fmla="*/ 1149 h 1149"/>
                <a:gd name="T16" fmla="*/ 497 w 1110"/>
                <a:gd name="T17" fmla="*/ 796 h 1149"/>
                <a:gd name="T18" fmla="*/ 334 w 1110"/>
                <a:gd name="T19" fmla="*/ 636 h 1149"/>
                <a:gd name="T20" fmla="*/ 0 w 1110"/>
                <a:gd name="T21" fmla="*/ 585 h 1149"/>
                <a:gd name="T22" fmla="*/ 334 w 1110"/>
                <a:gd name="T23" fmla="*/ 539 h 1149"/>
                <a:gd name="T24" fmla="*/ 496 w 1110"/>
                <a:gd name="T25" fmla="*/ 38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0" h="1149">
                  <a:moveTo>
                    <a:pt x="496" y="380"/>
                  </a:moveTo>
                  <a:cubicBezTo>
                    <a:pt x="524" y="255"/>
                    <a:pt x="527" y="125"/>
                    <a:pt x="555" y="0"/>
                  </a:cubicBezTo>
                  <a:cubicBezTo>
                    <a:pt x="568" y="124"/>
                    <a:pt x="566" y="250"/>
                    <a:pt x="595" y="372"/>
                  </a:cubicBezTo>
                  <a:cubicBezTo>
                    <a:pt x="643" y="430"/>
                    <a:pt x="696" y="486"/>
                    <a:pt x="754" y="535"/>
                  </a:cubicBezTo>
                  <a:cubicBezTo>
                    <a:pt x="872" y="559"/>
                    <a:pt x="993" y="562"/>
                    <a:pt x="1110" y="587"/>
                  </a:cubicBezTo>
                  <a:cubicBezTo>
                    <a:pt x="996" y="600"/>
                    <a:pt x="879" y="603"/>
                    <a:pt x="767" y="630"/>
                  </a:cubicBezTo>
                  <a:cubicBezTo>
                    <a:pt x="701" y="675"/>
                    <a:pt x="649" y="740"/>
                    <a:pt x="599" y="802"/>
                  </a:cubicBezTo>
                  <a:cubicBezTo>
                    <a:pt x="575" y="916"/>
                    <a:pt x="576" y="1033"/>
                    <a:pt x="557" y="1149"/>
                  </a:cubicBezTo>
                  <a:cubicBezTo>
                    <a:pt x="522" y="1034"/>
                    <a:pt x="530" y="911"/>
                    <a:pt x="497" y="796"/>
                  </a:cubicBezTo>
                  <a:cubicBezTo>
                    <a:pt x="447" y="738"/>
                    <a:pt x="395" y="681"/>
                    <a:pt x="334" y="636"/>
                  </a:cubicBezTo>
                  <a:cubicBezTo>
                    <a:pt x="224" y="611"/>
                    <a:pt x="110" y="609"/>
                    <a:pt x="0" y="585"/>
                  </a:cubicBezTo>
                  <a:cubicBezTo>
                    <a:pt x="111" y="565"/>
                    <a:pt x="224" y="565"/>
                    <a:pt x="334" y="539"/>
                  </a:cubicBezTo>
                  <a:cubicBezTo>
                    <a:pt x="394" y="493"/>
                    <a:pt x="446" y="437"/>
                    <a:pt x="496" y="38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40" name="Freeform 138"/>
            <p:cNvSpPr>
              <a:spLocks noChangeAspect="1"/>
            </p:cNvSpPr>
            <p:nvPr/>
          </p:nvSpPr>
          <p:spPr bwMode="auto">
            <a:xfrm>
              <a:off x="2217738" y="5478463"/>
              <a:ext cx="120650" cy="123825"/>
            </a:xfrm>
            <a:custGeom>
              <a:avLst/>
              <a:gdLst>
                <a:gd name="T0" fmla="*/ 496 w 1110"/>
                <a:gd name="T1" fmla="*/ 380 h 1149"/>
                <a:gd name="T2" fmla="*/ 555 w 1110"/>
                <a:gd name="T3" fmla="*/ 0 h 1149"/>
                <a:gd name="T4" fmla="*/ 595 w 1110"/>
                <a:gd name="T5" fmla="*/ 372 h 1149"/>
                <a:gd name="T6" fmla="*/ 754 w 1110"/>
                <a:gd name="T7" fmla="*/ 535 h 1149"/>
                <a:gd name="T8" fmla="*/ 1110 w 1110"/>
                <a:gd name="T9" fmla="*/ 587 h 1149"/>
                <a:gd name="T10" fmla="*/ 767 w 1110"/>
                <a:gd name="T11" fmla="*/ 630 h 1149"/>
                <a:gd name="T12" fmla="*/ 599 w 1110"/>
                <a:gd name="T13" fmla="*/ 802 h 1149"/>
                <a:gd name="T14" fmla="*/ 557 w 1110"/>
                <a:gd name="T15" fmla="*/ 1149 h 1149"/>
                <a:gd name="T16" fmla="*/ 497 w 1110"/>
                <a:gd name="T17" fmla="*/ 796 h 1149"/>
                <a:gd name="T18" fmla="*/ 334 w 1110"/>
                <a:gd name="T19" fmla="*/ 636 h 1149"/>
                <a:gd name="T20" fmla="*/ 0 w 1110"/>
                <a:gd name="T21" fmla="*/ 585 h 1149"/>
                <a:gd name="T22" fmla="*/ 334 w 1110"/>
                <a:gd name="T23" fmla="*/ 539 h 1149"/>
                <a:gd name="T24" fmla="*/ 496 w 1110"/>
                <a:gd name="T25" fmla="*/ 38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0" h="1149">
                  <a:moveTo>
                    <a:pt x="496" y="380"/>
                  </a:moveTo>
                  <a:cubicBezTo>
                    <a:pt x="524" y="255"/>
                    <a:pt x="527" y="125"/>
                    <a:pt x="555" y="0"/>
                  </a:cubicBezTo>
                  <a:cubicBezTo>
                    <a:pt x="568" y="124"/>
                    <a:pt x="566" y="250"/>
                    <a:pt x="595" y="372"/>
                  </a:cubicBezTo>
                  <a:cubicBezTo>
                    <a:pt x="643" y="430"/>
                    <a:pt x="696" y="486"/>
                    <a:pt x="754" y="535"/>
                  </a:cubicBezTo>
                  <a:cubicBezTo>
                    <a:pt x="872" y="559"/>
                    <a:pt x="993" y="562"/>
                    <a:pt x="1110" y="587"/>
                  </a:cubicBezTo>
                  <a:cubicBezTo>
                    <a:pt x="996" y="600"/>
                    <a:pt x="879" y="603"/>
                    <a:pt x="767" y="630"/>
                  </a:cubicBezTo>
                  <a:cubicBezTo>
                    <a:pt x="701" y="675"/>
                    <a:pt x="649" y="740"/>
                    <a:pt x="599" y="802"/>
                  </a:cubicBezTo>
                  <a:cubicBezTo>
                    <a:pt x="575" y="916"/>
                    <a:pt x="576" y="1033"/>
                    <a:pt x="557" y="1149"/>
                  </a:cubicBezTo>
                  <a:cubicBezTo>
                    <a:pt x="522" y="1034"/>
                    <a:pt x="530" y="911"/>
                    <a:pt x="497" y="796"/>
                  </a:cubicBezTo>
                  <a:cubicBezTo>
                    <a:pt x="447" y="738"/>
                    <a:pt x="395" y="681"/>
                    <a:pt x="334" y="636"/>
                  </a:cubicBezTo>
                  <a:cubicBezTo>
                    <a:pt x="224" y="611"/>
                    <a:pt x="110" y="609"/>
                    <a:pt x="0" y="585"/>
                  </a:cubicBezTo>
                  <a:cubicBezTo>
                    <a:pt x="111" y="565"/>
                    <a:pt x="224" y="565"/>
                    <a:pt x="334" y="539"/>
                  </a:cubicBezTo>
                  <a:cubicBezTo>
                    <a:pt x="394" y="493"/>
                    <a:pt x="446" y="437"/>
                    <a:pt x="496" y="380"/>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41" name="Freeform 139"/>
            <p:cNvSpPr>
              <a:spLocks noChangeAspect="1"/>
            </p:cNvSpPr>
            <p:nvPr/>
          </p:nvSpPr>
          <p:spPr bwMode="auto">
            <a:xfrm>
              <a:off x="3551238" y="5492750"/>
              <a:ext cx="33337" cy="33338"/>
            </a:xfrm>
            <a:custGeom>
              <a:avLst/>
              <a:gdLst>
                <a:gd name="T0" fmla="*/ 94 w 298"/>
                <a:gd name="T1" fmla="*/ 42 h 319"/>
                <a:gd name="T2" fmla="*/ 268 w 298"/>
                <a:gd name="T3" fmla="*/ 183 h 319"/>
                <a:gd name="T4" fmla="*/ 43 w 298"/>
                <a:gd name="T5" fmla="*/ 226 h 319"/>
                <a:gd name="T6" fmla="*/ 94 w 298"/>
                <a:gd name="T7" fmla="*/ 42 h 319"/>
              </a:gdLst>
              <a:ahLst/>
              <a:cxnLst>
                <a:cxn ang="0">
                  <a:pos x="T0" y="T1"/>
                </a:cxn>
                <a:cxn ang="0">
                  <a:pos x="T2" y="T3"/>
                </a:cxn>
                <a:cxn ang="0">
                  <a:pos x="T4" y="T5"/>
                </a:cxn>
                <a:cxn ang="0">
                  <a:pos x="T6" y="T7"/>
                </a:cxn>
              </a:cxnLst>
              <a:rect l="0" t="0" r="r" b="b"/>
              <a:pathLst>
                <a:path w="298" h="319">
                  <a:moveTo>
                    <a:pt x="94" y="42"/>
                  </a:moveTo>
                  <a:cubicBezTo>
                    <a:pt x="184" y="0"/>
                    <a:pt x="298" y="82"/>
                    <a:pt x="268" y="183"/>
                  </a:cubicBezTo>
                  <a:cubicBezTo>
                    <a:pt x="264" y="293"/>
                    <a:pt x="91" y="319"/>
                    <a:pt x="43" y="226"/>
                  </a:cubicBezTo>
                  <a:cubicBezTo>
                    <a:pt x="0" y="164"/>
                    <a:pt x="34" y="78"/>
                    <a:pt x="94" y="42"/>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a:solidFill>
                    <a:srgbClr val="FFFFFF"/>
                  </a:solidFill>
                  <a:prstDash val="solid"/>
                  <a:miter lim="800000"/>
                  <a:headEnd/>
                  <a:tailEnd/>
                </a14:hiddenLine>
              </a:ext>
            </a:extLst>
          </p:spPr>
          <p:txBody>
            <a:bodyPr/>
            <a:lstStyle/>
            <a:p>
              <a:endParaRPr lang="en-US"/>
            </a:p>
          </p:txBody>
        </p:sp>
        <p:sp>
          <p:nvSpPr>
            <p:cNvPr id="142" name="Freeform 140"/>
            <p:cNvSpPr>
              <a:spLocks noChangeAspect="1"/>
            </p:cNvSpPr>
            <p:nvPr/>
          </p:nvSpPr>
          <p:spPr bwMode="auto">
            <a:xfrm>
              <a:off x="3551238" y="5492750"/>
              <a:ext cx="33337" cy="33338"/>
            </a:xfrm>
            <a:custGeom>
              <a:avLst/>
              <a:gdLst>
                <a:gd name="T0" fmla="*/ 94 w 298"/>
                <a:gd name="T1" fmla="*/ 42 h 319"/>
                <a:gd name="T2" fmla="*/ 268 w 298"/>
                <a:gd name="T3" fmla="*/ 183 h 319"/>
                <a:gd name="T4" fmla="*/ 43 w 298"/>
                <a:gd name="T5" fmla="*/ 226 h 319"/>
                <a:gd name="T6" fmla="*/ 94 w 298"/>
                <a:gd name="T7" fmla="*/ 42 h 319"/>
              </a:gdLst>
              <a:ahLst/>
              <a:cxnLst>
                <a:cxn ang="0">
                  <a:pos x="T0" y="T1"/>
                </a:cxn>
                <a:cxn ang="0">
                  <a:pos x="T2" y="T3"/>
                </a:cxn>
                <a:cxn ang="0">
                  <a:pos x="T4" y="T5"/>
                </a:cxn>
                <a:cxn ang="0">
                  <a:pos x="T6" y="T7"/>
                </a:cxn>
              </a:cxnLst>
              <a:rect l="0" t="0" r="r" b="b"/>
              <a:pathLst>
                <a:path w="298" h="319">
                  <a:moveTo>
                    <a:pt x="94" y="42"/>
                  </a:moveTo>
                  <a:cubicBezTo>
                    <a:pt x="184" y="0"/>
                    <a:pt x="298" y="82"/>
                    <a:pt x="268" y="183"/>
                  </a:cubicBezTo>
                  <a:cubicBezTo>
                    <a:pt x="264" y="293"/>
                    <a:pt x="91" y="319"/>
                    <a:pt x="43" y="226"/>
                  </a:cubicBezTo>
                  <a:cubicBezTo>
                    <a:pt x="0" y="164"/>
                    <a:pt x="34" y="78"/>
                    <a:pt x="94" y="42"/>
                  </a:cubicBez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rgbClr val="3366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png"/><Relationship Id="rId5" Type="http://schemas.openxmlformats.org/officeDocument/2006/relationships/image" Target="../media/image28.jpe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g"/><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jpeg"/><Relationship Id="rId8" Type="http://schemas.openxmlformats.org/officeDocument/2006/relationships/image" Target="../media/image48.png"/><Relationship Id="rId9"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3.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image" Target="../media/image5.jpeg"/><Relationship Id="rId4" Type="http://schemas.openxmlformats.org/officeDocument/2006/relationships/image" Target="../media/image6.emf"/><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oleObject" Target="../embeddings/oleObject1.bin"/><Relationship Id="rId9" Type="http://schemas.openxmlformats.org/officeDocument/2006/relationships/image" Target="../media/image4.png"/><Relationship Id="rId10"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hyperlink" Target="http://earthdef.caltech.edu" TargetMode="External"/><Relationship Id="rId1" Type="http://schemas.openxmlformats.org/officeDocument/2006/relationships/slideLayout" Target="../slideLayouts/slideLayout2.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297180" y="1268104"/>
            <a:ext cx="8549640" cy="2381972"/>
          </a:xfrm>
        </p:spPr>
        <p:txBody>
          <a:bodyPr>
            <a:normAutofit fontScale="90000"/>
          </a:bodyPr>
          <a:lstStyle/>
          <a:p>
            <a:r>
              <a:rPr lang="en-US" dirty="0"/>
              <a:t>ARIA-MH: Advanced Rapid Imaging &amp; Analysis for monitoring </a:t>
            </a:r>
            <a:r>
              <a:rPr lang="en-US" dirty="0" smtClean="0"/>
              <a:t>Hazards—</a:t>
            </a:r>
            <a:br>
              <a:rPr lang="en-US" dirty="0" smtClean="0"/>
            </a:br>
            <a:r>
              <a:rPr lang="en-US" dirty="0"/>
              <a:t>A</a:t>
            </a:r>
            <a:r>
              <a:rPr lang="en-US" dirty="0" smtClean="0"/>
              <a:t> </a:t>
            </a:r>
            <a:r>
              <a:rPr lang="en-US" dirty="0"/>
              <a:t>Hybrid-Cloud Computing </a:t>
            </a:r>
            <a:r>
              <a:rPr lang="en-US" dirty="0" smtClean="0"/>
              <a:t>Approach</a:t>
            </a:r>
            <a:endParaRPr lang="en-US" dirty="0"/>
          </a:p>
        </p:txBody>
      </p:sp>
      <p:sp>
        <p:nvSpPr>
          <p:cNvPr id="11" name="Subtitle 2"/>
          <p:cNvSpPr>
            <a:spLocks noGrp="1"/>
          </p:cNvSpPr>
          <p:nvPr>
            <p:ph type="subTitle" idx="1"/>
          </p:nvPr>
        </p:nvSpPr>
        <p:spPr>
          <a:xfrm>
            <a:off x="1371600" y="3479683"/>
            <a:ext cx="6400800" cy="2687676"/>
          </a:xfrm>
        </p:spPr>
        <p:txBody>
          <a:bodyPr>
            <a:noAutofit/>
          </a:bodyPr>
          <a:lstStyle/>
          <a:p>
            <a:r>
              <a:rPr lang="en-US" sz="1400" dirty="0" smtClean="0"/>
              <a:t>ESIP 2013 Summer Meeting</a:t>
            </a:r>
          </a:p>
          <a:p>
            <a:r>
              <a:rPr lang="en-US" sz="1400" dirty="0" smtClean="0"/>
              <a:t>Chapel Hill, NC</a:t>
            </a:r>
          </a:p>
          <a:p>
            <a:r>
              <a:rPr lang="en-US" sz="1400" dirty="0" smtClean="0"/>
              <a:t>Friday, July 12, 2013</a:t>
            </a:r>
          </a:p>
          <a:p>
            <a:endParaRPr lang="en-US" sz="1200" dirty="0"/>
          </a:p>
          <a:p>
            <a:r>
              <a:rPr lang="en-US" sz="1200" dirty="0"/>
              <a:t>Hook </a:t>
            </a:r>
            <a:r>
              <a:rPr lang="en-US" sz="1200" dirty="0" smtClean="0"/>
              <a:t>Hua</a:t>
            </a:r>
            <a:r>
              <a:rPr lang="en-US" sz="1200" baseline="30000" dirty="0" smtClean="0"/>
              <a:t>1</a:t>
            </a:r>
            <a:r>
              <a:rPr lang="en-US" sz="1200" dirty="0" smtClean="0"/>
              <a:t>, Susan Owen</a:t>
            </a:r>
            <a:r>
              <a:rPr lang="en-US" sz="1200" baseline="30000" dirty="0"/>
              <a:t>1</a:t>
            </a:r>
            <a:r>
              <a:rPr lang="en-US" sz="1200" dirty="0"/>
              <a:t>, Sang-Ho </a:t>
            </a:r>
            <a:r>
              <a:rPr lang="en-US" sz="1200" dirty="0" smtClean="0"/>
              <a:t>Yun</a:t>
            </a:r>
            <a:r>
              <a:rPr lang="en-US" sz="1200" baseline="30000" dirty="0"/>
              <a:t>1</a:t>
            </a:r>
            <a:r>
              <a:rPr lang="en-US" sz="1200" dirty="0"/>
              <a:t>, Paul </a:t>
            </a:r>
            <a:r>
              <a:rPr lang="en-US" sz="1200" dirty="0" smtClean="0"/>
              <a:t>Lundgren</a:t>
            </a:r>
            <a:r>
              <a:rPr lang="en-US" sz="1200" baseline="30000" dirty="0" smtClean="0"/>
              <a:t>1</a:t>
            </a:r>
            <a:r>
              <a:rPr lang="en-US" sz="1200" dirty="0"/>
              <a:t>, </a:t>
            </a:r>
            <a:r>
              <a:rPr lang="en-US" sz="1200" dirty="0" err="1"/>
              <a:t>Angelyn</a:t>
            </a:r>
            <a:r>
              <a:rPr lang="en-US" sz="1200" dirty="0"/>
              <a:t> </a:t>
            </a:r>
            <a:r>
              <a:rPr lang="en-US" sz="1200" dirty="0" smtClean="0"/>
              <a:t>Moore</a:t>
            </a:r>
            <a:r>
              <a:rPr lang="en-US" sz="1200" baseline="30000" dirty="0"/>
              <a:t>1</a:t>
            </a:r>
            <a:r>
              <a:rPr lang="en-US" sz="1200" dirty="0"/>
              <a:t>, Eric </a:t>
            </a:r>
            <a:r>
              <a:rPr lang="en-US" sz="1200" dirty="0" smtClean="0"/>
              <a:t>Fielding</a:t>
            </a:r>
            <a:r>
              <a:rPr lang="en-US" sz="1200" baseline="30000" dirty="0"/>
              <a:t>1</a:t>
            </a:r>
            <a:r>
              <a:rPr lang="en-US" sz="1200" dirty="0"/>
              <a:t>, </a:t>
            </a:r>
            <a:r>
              <a:rPr lang="en-US" sz="1200" dirty="0" err="1"/>
              <a:t>Gian</a:t>
            </a:r>
            <a:r>
              <a:rPr lang="en-US" sz="1200" dirty="0"/>
              <a:t> Franco Sacco</a:t>
            </a:r>
            <a:r>
              <a:rPr lang="en-US" sz="1200" baseline="30000" dirty="0"/>
              <a:t>1</a:t>
            </a:r>
            <a:r>
              <a:rPr lang="en-US" sz="1200" dirty="0"/>
              <a:t>, </a:t>
            </a:r>
            <a:r>
              <a:rPr lang="en-US" sz="1200" dirty="0" err="1" smtClean="0"/>
              <a:t>Piyush</a:t>
            </a:r>
            <a:r>
              <a:rPr lang="en-US" sz="1200" dirty="0" smtClean="0"/>
              <a:t> Agram</a:t>
            </a:r>
            <a:r>
              <a:rPr lang="en-US" sz="1200" baseline="30000" dirty="0"/>
              <a:t>1</a:t>
            </a:r>
            <a:r>
              <a:rPr lang="en-US" sz="1200" dirty="0" smtClean="0"/>
              <a:t>, Gerald Manipon</a:t>
            </a:r>
            <a:r>
              <a:rPr lang="en-US" sz="1200" baseline="30000" dirty="0" smtClean="0"/>
              <a:t>1, </a:t>
            </a:r>
            <a:r>
              <a:rPr lang="en-US" sz="1200" dirty="0" err="1" smtClean="0"/>
              <a:t>Costin</a:t>
            </a:r>
            <a:r>
              <a:rPr lang="en-US" sz="1200" dirty="0" smtClean="0"/>
              <a:t> Radulescu</a:t>
            </a:r>
            <a:r>
              <a:rPr lang="en-US" sz="1200" baseline="30000" dirty="0"/>
              <a:t>1</a:t>
            </a:r>
            <a:r>
              <a:rPr lang="en-US" sz="1200" dirty="0"/>
              <a:t>, </a:t>
            </a:r>
            <a:r>
              <a:rPr lang="en-US" sz="1200" dirty="0" smtClean="0"/>
              <a:t>Mark Simons</a:t>
            </a:r>
            <a:r>
              <a:rPr lang="en-US" sz="1200" baseline="30000" dirty="0" smtClean="0"/>
              <a:t>2</a:t>
            </a:r>
            <a:r>
              <a:rPr lang="en-US" sz="1200" dirty="0" smtClean="0"/>
              <a:t>, Paul Rosen</a:t>
            </a:r>
            <a:r>
              <a:rPr lang="en-US" sz="1200" baseline="30000" dirty="0"/>
              <a:t>1</a:t>
            </a:r>
            <a:r>
              <a:rPr lang="en-US" sz="1200" dirty="0" smtClean="0"/>
              <a:t>, Timothy Stough</a:t>
            </a:r>
            <a:r>
              <a:rPr lang="en-US" sz="1200" baseline="30000" dirty="0" smtClean="0"/>
              <a:t>1</a:t>
            </a:r>
            <a:r>
              <a:rPr lang="en-US" sz="1200" dirty="0"/>
              <a:t>, </a:t>
            </a:r>
            <a:r>
              <a:rPr lang="en-US" sz="1200" dirty="0" smtClean="0"/>
              <a:t>Brian Wilson</a:t>
            </a:r>
            <a:r>
              <a:rPr lang="en-US" sz="1200" baseline="30000" dirty="0"/>
              <a:t>1</a:t>
            </a:r>
            <a:r>
              <a:rPr lang="en-US" sz="1200" dirty="0"/>
              <a:t>, </a:t>
            </a:r>
            <a:r>
              <a:rPr lang="en-US" sz="1200" dirty="0" smtClean="0"/>
              <a:t>Peter </a:t>
            </a:r>
            <a:r>
              <a:rPr lang="en-US" sz="1200" dirty="0"/>
              <a:t>F. </a:t>
            </a:r>
            <a:r>
              <a:rPr lang="en-US" sz="1200" dirty="0" smtClean="0"/>
              <a:t>Cervelli</a:t>
            </a:r>
            <a:r>
              <a:rPr lang="en-US" sz="1200" baseline="30000" dirty="0" smtClean="0"/>
              <a:t>4</a:t>
            </a:r>
            <a:r>
              <a:rPr lang="en-US" sz="1200" dirty="0" smtClean="0"/>
              <a:t>, </a:t>
            </a:r>
            <a:r>
              <a:rPr lang="en-US" sz="1200" dirty="0"/>
              <a:t>Michael </a:t>
            </a:r>
            <a:r>
              <a:rPr lang="en-US" sz="1200" dirty="0" smtClean="0"/>
              <a:t>Poland</a:t>
            </a:r>
            <a:r>
              <a:rPr lang="en-US" sz="1200" baseline="30000" dirty="0" smtClean="0"/>
              <a:t>3</a:t>
            </a:r>
            <a:r>
              <a:rPr lang="en-US" sz="1200" dirty="0" smtClean="0"/>
              <a:t>, </a:t>
            </a:r>
            <a:r>
              <a:rPr lang="en-US" sz="1200" dirty="0"/>
              <a:t>Jennifer </a:t>
            </a:r>
            <a:r>
              <a:rPr lang="en-US" sz="1200" dirty="0" smtClean="0"/>
              <a:t>Cruz</a:t>
            </a:r>
            <a:r>
              <a:rPr lang="en-US" sz="1200" baseline="30000" dirty="0" smtClean="0"/>
              <a:t>1</a:t>
            </a:r>
            <a:endParaRPr lang="en-US" sz="1200" dirty="0" smtClean="0"/>
          </a:p>
          <a:p>
            <a:pPr>
              <a:lnSpc>
                <a:spcPct val="80000"/>
              </a:lnSpc>
            </a:pPr>
            <a:endParaRPr lang="en-US" sz="1200" dirty="0" smtClean="0"/>
          </a:p>
          <a:p>
            <a:pPr>
              <a:lnSpc>
                <a:spcPct val="80000"/>
              </a:lnSpc>
            </a:pPr>
            <a:r>
              <a:rPr lang="en-US" sz="1200" baseline="30000" dirty="0" smtClean="0"/>
              <a:t>1</a:t>
            </a:r>
            <a:r>
              <a:rPr lang="en-US" sz="1200" dirty="0" smtClean="0"/>
              <a:t> </a:t>
            </a:r>
            <a:r>
              <a:rPr lang="en-US" sz="1200" dirty="0"/>
              <a:t>Jet Propulsion Laboratory, California Institute of Technology</a:t>
            </a:r>
            <a:endParaRPr lang="en-US" sz="1200" dirty="0" smtClean="0"/>
          </a:p>
          <a:p>
            <a:pPr>
              <a:lnSpc>
                <a:spcPct val="80000"/>
              </a:lnSpc>
            </a:pPr>
            <a:r>
              <a:rPr lang="en-US" sz="1200" baseline="30000" dirty="0" smtClean="0"/>
              <a:t>2</a:t>
            </a:r>
            <a:r>
              <a:rPr lang="en-US" sz="1200" dirty="0" smtClean="0"/>
              <a:t> California Institute of Technology</a:t>
            </a:r>
          </a:p>
          <a:p>
            <a:pPr>
              <a:lnSpc>
                <a:spcPct val="80000"/>
              </a:lnSpc>
            </a:pPr>
            <a:r>
              <a:rPr lang="en-US" sz="1200" baseline="30000" dirty="0" smtClean="0"/>
              <a:t>3</a:t>
            </a:r>
            <a:r>
              <a:rPr lang="en-US" sz="1200" dirty="0" smtClean="0"/>
              <a:t> USGS </a:t>
            </a:r>
            <a:r>
              <a:rPr lang="en-US" sz="1200" dirty="0"/>
              <a:t>Hawaiian Volcano </a:t>
            </a:r>
            <a:r>
              <a:rPr lang="en-US" sz="1200" dirty="0" smtClean="0"/>
              <a:t>Observatory</a:t>
            </a:r>
          </a:p>
          <a:p>
            <a:pPr>
              <a:lnSpc>
                <a:spcPct val="80000"/>
              </a:lnSpc>
            </a:pPr>
            <a:r>
              <a:rPr lang="en-US" sz="1200" baseline="30000" dirty="0" smtClean="0"/>
              <a:t>4 </a:t>
            </a:r>
            <a:r>
              <a:rPr lang="en-US" sz="1200" dirty="0" smtClean="0"/>
              <a:t>USGS </a:t>
            </a:r>
            <a:r>
              <a:rPr lang="en-US" sz="1200" dirty="0"/>
              <a:t>Menlo Park Science Center</a:t>
            </a:r>
            <a:endParaRPr lang="en-US" sz="1200" dirty="0" smtClean="0"/>
          </a:p>
        </p:txBody>
      </p:sp>
      <p:sp>
        <p:nvSpPr>
          <p:cNvPr id="12" name="Subtitle 2"/>
          <p:cNvSpPr txBox="1">
            <a:spLocks/>
          </p:cNvSpPr>
          <p:nvPr/>
        </p:nvSpPr>
        <p:spPr>
          <a:xfrm>
            <a:off x="1995717" y="6090412"/>
            <a:ext cx="4973807" cy="671439"/>
          </a:xfrm>
          <a:prstGeom prst="rect">
            <a:avLst/>
          </a:prstGeom>
        </p:spPr>
        <p:txBody>
          <a:bodyPr vert="horz" lIns="91440" tIns="45720" rIns="91440" bIns="45720" rtlCol="0" anchor="ctr">
            <a:normAutofit/>
          </a:bodyPr>
          <a:lstStyle/>
          <a:p>
            <a:pPr algn="ctr">
              <a:spcBef>
                <a:spcPct val="20000"/>
              </a:spcBef>
            </a:pPr>
            <a:r>
              <a:rPr lang="en-US" sz="1297" dirty="0" smtClean="0">
                <a:solidFill>
                  <a:schemeClr val="tx1">
                    <a:tint val="75000"/>
                  </a:schemeClr>
                </a:solidFill>
              </a:rPr>
              <a:t>Copyright 2013 California Institute of Technology.</a:t>
            </a:r>
          </a:p>
          <a:p>
            <a:pPr algn="ctr">
              <a:spcBef>
                <a:spcPct val="20000"/>
              </a:spcBef>
            </a:pPr>
            <a:r>
              <a:rPr lang="en-US" sz="1297" dirty="0" smtClean="0">
                <a:solidFill>
                  <a:schemeClr val="tx1">
                    <a:tint val="75000"/>
                  </a:schemeClr>
                </a:solidFill>
              </a:rPr>
              <a:t>Government sponsorship acknowledged.</a:t>
            </a:r>
          </a:p>
        </p:txBody>
      </p:sp>
      <p:pic>
        <p:nvPicPr>
          <p:cNvPr id="5" name="Picture 69" descr="esto-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5100" y="6235700"/>
            <a:ext cx="1295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10981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Damage Proxy Map </a:t>
            </a:r>
            <a:r>
              <a:rPr lang="en-US" dirty="0" err="1"/>
              <a:t>vs</a:t>
            </a:r>
            <a:r>
              <a:rPr lang="en-US" dirty="0"/>
              <a:t> Ground Truth</a:t>
            </a:r>
          </a:p>
        </p:txBody>
      </p:sp>
      <p:sp>
        <p:nvSpPr>
          <p:cNvPr id="3" name="Slide Number Placeholder 2"/>
          <p:cNvSpPr>
            <a:spLocks noGrp="1"/>
          </p:cNvSpPr>
          <p:nvPr>
            <p:ph type="sldNum" sz="quarter" idx="4"/>
          </p:nvPr>
        </p:nvSpPr>
        <p:spPr/>
        <p:txBody>
          <a:bodyPr/>
          <a:lstStyle/>
          <a:p>
            <a:fld id="{11666C6C-4E19-6342-9A2A-019557919201}" type="slidenum">
              <a:rPr lang="en-US" smtClean="0"/>
              <a:pPr/>
              <a:t>10</a:t>
            </a:fld>
            <a:endParaRPr lang="en-US"/>
          </a:p>
        </p:txBody>
      </p:sp>
      <p:sp>
        <p:nvSpPr>
          <p:cNvPr id="4" name="Date Placeholder 3"/>
          <p:cNvSpPr>
            <a:spLocks noGrp="1"/>
          </p:cNvSpPr>
          <p:nvPr>
            <p:ph type="dt" sz="half" idx="2"/>
          </p:nvPr>
        </p:nvSpPr>
        <p:spPr/>
        <p:txBody>
          <a:bodyPr/>
          <a:lstStyle/>
          <a:p>
            <a:r>
              <a:rPr lang="en-US" smtClean="0"/>
              <a:t>2013-07-11T08:30:00-04:00</a:t>
            </a:r>
            <a:endParaRPr lang="en-US" dirty="0"/>
          </a:p>
        </p:txBody>
      </p:sp>
      <p:sp>
        <p:nvSpPr>
          <p:cNvPr id="5" name="Footer Placeholder 4"/>
          <p:cNvSpPr>
            <a:spLocks noGrp="1"/>
          </p:cNvSpPr>
          <p:nvPr>
            <p:ph type="ftr" sz="quarter" idx="3"/>
          </p:nvPr>
        </p:nvSpPr>
        <p:spPr/>
        <p:txBody>
          <a:bodyPr/>
          <a:lstStyle/>
          <a:p>
            <a:r>
              <a:rPr lang="en-US" smtClean="0"/>
              <a:t>ESIP 2013 Summer – Cloud Computing and Geosciences</a:t>
            </a:r>
            <a:endParaRPr lang="en-US" dirty="0"/>
          </a:p>
        </p:txBody>
      </p:sp>
      <p:pic>
        <p:nvPicPr>
          <p:cNvPr id="6" name="Picture 2" descr="dpm_chch_trans97_zone_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7889" y="1407061"/>
            <a:ext cx="424815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dpm_chch_trans97_zone_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051" y="1407061"/>
            <a:ext cx="424815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p:cNvSpPr txBox="1">
            <a:spLocks noChangeArrowheads="1"/>
          </p:cNvSpPr>
          <p:nvPr/>
        </p:nvSpPr>
        <p:spPr bwMode="auto">
          <a:xfrm>
            <a:off x="4605339" y="5320248"/>
            <a:ext cx="4408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latin typeface="Myriad Pro" charset="0"/>
                <a:cs typeface="Myriad Pro" charset="0"/>
              </a:rPr>
              <a:t>2011.06.22 </a:t>
            </a:r>
            <a:r>
              <a:rPr lang="en-US" sz="1200" dirty="0">
                <a:latin typeface="Myriad Pro" charset="0"/>
                <a:cs typeface="Myriad Pro" charset="0"/>
              </a:rPr>
              <a:t>version</a:t>
            </a:r>
          </a:p>
          <a:p>
            <a:pPr eaLnBrk="1" hangingPunct="1"/>
            <a:r>
              <a:rPr lang="en-US" sz="1200" dirty="0">
                <a:latin typeface="Myriad Pro" charset="0"/>
                <a:cs typeface="Myriad Pro" charset="0"/>
              </a:rPr>
              <a:t>Sourced from </a:t>
            </a:r>
            <a:r>
              <a:rPr lang="en-US" sz="1200" dirty="0" err="1">
                <a:latin typeface="Myriad Pro" charset="0"/>
                <a:cs typeface="Myriad Pro" charset="0"/>
              </a:rPr>
              <a:t>geospatial.govt.nz</a:t>
            </a:r>
            <a:r>
              <a:rPr lang="en-US" sz="1200" dirty="0">
                <a:latin typeface="Myriad Pro" charset="0"/>
                <a:cs typeface="Myriad Pro" charset="0"/>
              </a:rPr>
              <a:t>, Created by Tonkin &amp; Taylor NZ for CERA (</a:t>
            </a:r>
            <a:r>
              <a:rPr lang="en-US" sz="1200" dirty="0" err="1">
                <a:latin typeface="Myriad Pro" charset="0"/>
                <a:cs typeface="Myriad Pro" charset="0"/>
              </a:rPr>
              <a:t>Christhurch</a:t>
            </a:r>
            <a:r>
              <a:rPr lang="en-US" sz="1200" dirty="0">
                <a:latin typeface="Myriad Pro" charset="0"/>
                <a:cs typeface="Myriad Pro" charset="0"/>
              </a:rPr>
              <a:t> Earthquake Recovery Authority)</a:t>
            </a:r>
          </a:p>
        </p:txBody>
      </p:sp>
      <p:sp>
        <p:nvSpPr>
          <p:cNvPr id="9" name="TextBox 8"/>
          <p:cNvSpPr txBox="1">
            <a:spLocks noChangeArrowheads="1"/>
          </p:cNvSpPr>
          <p:nvPr/>
        </p:nvSpPr>
        <p:spPr bwMode="auto">
          <a:xfrm>
            <a:off x="198439" y="5320248"/>
            <a:ext cx="4406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latin typeface="Myriad Pro" charset="0"/>
                <a:cs typeface="Myriad Pro" charset="0"/>
              </a:rPr>
              <a:t>Damage Proxy Map (ALOS PALSAR A335): </a:t>
            </a:r>
          </a:p>
          <a:p>
            <a:pPr eaLnBrk="1" hangingPunct="1"/>
            <a:r>
              <a:rPr lang="en-US" sz="1200" dirty="0" smtClean="0">
                <a:latin typeface="Myriad Pro" charset="0"/>
                <a:cs typeface="Myriad Pro" charset="0"/>
              </a:rPr>
              <a:t>2010.10.10 </a:t>
            </a:r>
            <a:r>
              <a:rPr lang="en-US" sz="1200" dirty="0">
                <a:latin typeface="Myriad Pro" charset="0"/>
                <a:cs typeface="Myriad Pro" charset="0"/>
              </a:rPr>
              <a:t>– </a:t>
            </a:r>
            <a:r>
              <a:rPr lang="en-US" sz="1200" dirty="0" smtClean="0">
                <a:latin typeface="Myriad Pro" charset="0"/>
                <a:cs typeface="Myriad Pro" charset="0"/>
              </a:rPr>
              <a:t>2011.01.10 </a:t>
            </a:r>
            <a:r>
              <a:rPr lang="en-US" sz="1200" dirty="0">
                <a:latin typeface="Myriad Pro" charset="0"/>
                <a:cs typeface="Myriad Pro" charset="0"/>
              </a:rPr>
              <a:t>– </a:t>
            </a:r>
            <a:r>
              <a:rPr lang="en-US" sz="1200" dirty="0" smtClean="0">
                <a:latin typeface="Myriad Pro" charset="0"/>
                <a:cs typeface="Myriad Pro" charset="0"/>
              </a:rPr>
              <a:t>2011.02.25</a:t>
            </a:r>
            <a:endParaRPr lang="en-US" sz="1200" dirty="0">
              <a:latin typeface="Myriad Pro" charset="0"/>
              <a:cs typeface="Myriad Pro" charset="0"/>
            </a:endParaRPr>
          </a:p>
          <a:p>
            <a:pPr eaLnBrk="1" hangingPunct="1"/>
            <a:r>
              <a:rPr lang="en-US" sz="1200" dirty="0">
                <a:latin typeface="Myriad Pro" charset="0"/>
                <a:cs typeface="Myriad Pro" charset="0"/>
              </a:rPr>
              <a:t>Google Earth (</a:t>
            </a:r>
            <a:r>
              <a:rPr lang="en-US" sz="1200" dirty="0" err="1">
                <a:latin typeface="Myriad Pro" charset="0"/>
                <a:cs typeface="Myriad Pro" charset="0"/>
              </a:rPr>
              <a:t>GeoEye</a:t>
            </a:r>
            <a:r>
              <a:rPr lang="en-US" sz="1200" dirty="0">
                <a:latin typeface="Myriad Pro" charset="0"/>
                <a:cs typeface="Myriad Pro" charset="0"/>
              </a:rPr>
              <a:t>) Image: </a:t>
            </a:r>
            <a:r>
              <a:rPr lang="en-US" sz="1200" dirty="0" smtClean="0">
                <a:latin typeface="Myriad Pro" charset="0"/>
                <a:cs typeface="Myriad Pro" charset="0"/>
              </a:rPr>
              <a:t>2011.02.26</a:t>
            </a:r>
            <a:endParaRPr lang="en-US" sz="1200" dirty="0">
              <a:latin typeface="Myriad Pro" charset="0"/>
              <a:cs typeface="Myriad Pro" charset="0"/>
            </a:endParaRPr>
          </a:p>
        </p:txBody>
      </p:sp>
    </p:spTree>
    <p:extLst>
      <p:ext uri="{BB962C8B-B14F-4D97-AF65-F5344CB8AC3E}">
        <p14:creationId xmlns:p14="http://schemas.microsoft.com/office/powerpoint/2010/main" val="2200271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Damage Proxy Map (DPM)</a:t>
            </a:r>
            <a:endParaRPr lang="en-US" dirty="0"/>
          </a:p>
        </p:txBody>
      </p:sp>
      <p:sp>
        <p:nvSpPr>
          <p:cNvPr id="3" name="Slide Number Placeholder 2"/>
          <p:cNvSpPr>
            <a:spLocks noGrp="1"/>
          </p:cNvSpPr>
          <p:nvPr>
            <p:ph type="sldNum" sz="quarter" idx="4"/>
          </p:nvPr>
        </p:nvSpPr>
        <p:spPr/>
        <p:txBody>
          <a:bodyPr/>
          <a:lstStyle/>
          <a:p>
            <a:fld id="{11666C6C-4E19-6342-9A2A-019557919201}" type="slidenum">
              <a:rPr lang="en-US" smtClean="0"/>
              <a:pPr/>
              <a:t>11</a:t>
            </a:fld>
            <a:endParaRPr lang="en-US"/>
          </a:p>
        </p:txBody>
      </p:sp>
      <p:sp>
        <p:nvSpPr>
          <p:cNvPr id="4" name="Date Placeholder 3"/>
          <p:cNvSpPr>
            <a:spLocks noGrp="1"/>
          </p:cNvSpPr>
          <p:nvPr>
            <p:ph type="dt" sz="half" idx="2"/>
          </p:nvPr>
        </p:nvSpPr>
        <p:spPr/>
        <p:txBody>
          <a:bodyPr/>
          <a:lstStyle/>
          <a:p>
            <a:r>
              <a:rPr lang="en-US" smtClean="0"/>
              <a:t>2013-07-11T08:30:00-04:00</a:t>
            </a:r>
            <a:endParaRPr lang="en-US" dirty="0"/>
          </a:p>
        </p:txBody>
      </p:sp>
      <p:sp>
        <p:nvSpPr>
          <p:cNvPr id="5" name="Footer Placeholder 4"/>
          <p:cNvSpPr>
            <a:spLocks noGrp="1"/>
          </p:cNvSpPr>
          <p:nvPr>
            <p:ph type="ftr" sz="quarter" idx="3"/>
          </p:nvPr>
        </p:nvSpPr>
        <p:spPr/>
        <p:txBody>
          <a:bodyPr/>
          <a:lstStyle/>
          <a:p>
            <a:r>
              <a:rPr lang="en-US" smtClean="0"/>
              <a:t>ESIP 2013 Summer – Cloud Computing and Geosciences</a:t>
            </a:r>
            <a:endParaRPr lang="en-US" dirty="0"/>
          </a:p>
        </p:txBody>
      </p:sp>
      <p:pic>
        <p:nvPicPr>
          <p:cNvPr id="6" name="Picture 5"/>
          <p:cNvPicPr>
            <a:picLocks noChangeAspect="1"/>
          </p:cNvPicPr>
          <p:nvPr/>
        </p:nvPicPr>
        <p:blipFill rotWithShape="1">
          <a:blip r:embed="rId2"/>
          <a:srcRect l="5836" t="11004" r="5994" b="11431"/>
          <a:stretch/>
        </p:blipFill>
        <p:spPr>
          <a:xfrm>
            <a:off x="215900" y="850900"/>
            <a:ext cx="8813800" cy="5991492"/>
          </a:xfrm>
          <a:prstGeom prst="rect">
            <a:avLst/>
          </a:prstGeom>
        </p:spPr>
      </p:pic>
    </p:spTree>
    <p:extLst>
      <p:ext uri="{BB962C8B-B14F-4D97-AF65-F5344CB8AC3E}">
        <p14:creationId xmlns:p14="http://schemas.microsoft.com/office/powerpoint/2010/main" val="254347124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101600" y="838200"/>
            <a:ext cx="9347200" cy="61087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6" name="Picture 5" descr="ku-x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1514" y="4776411"/>
            <a:ext cx="5655990" cy="3181495"/>
          </a:xfrm>
          <a:prstGeom prst="rect">
            <a:avLst/>
          </a:prstGeom>
        </p:spPr>
      </p:pic>
      <p:sp>
        <p:nvSpPr>
          <p:cNvPr id="2" name="Title 1"/>
          <p:cNvSpPr>
            <a:spLocks noGrp="1"/>
          </p:cNvSpPr>
          <p:nvPr>
            <p:ph type="title"/>
          </p:nvPr>
        </p:nvSpPr>
        <p:spPr/>
        <p:txBody>
          <a:bodyPr>
            <a:normAutofit/>
          </a:bodyPr>
          <a:lstStyle/>
          <a:p>
            <a:r>
              <a:rPr lang="en-US" sz="3600" dirty="0"/>
              <a:t>ARIA’s Sandy Response Timeline </a:t>
            </a:r>
            <a:r>
              <a:rPr lang="en-US" sz="3600" dirty="0" smtClean="0"/>
              <a:t>Analysis</a:t>
            </a:r>
            <a:endParaRPr lang="en-US" sz="3600" dirty="0"/>
          </a:p>
        </p:txBody>
      </p:sp>
      <p:sp>
        <p:nvSpPr>
          <p:cNvPr id="3" name="Slide Number Placeholder 2"/>
          <p:cNvSpPr>
            <a:spLocks noGrp="1"/>
          </p:cNvSpPr>
          <p:nvPr>
            <p:ph type="sldNum" sz="quarter" idx="4"/>
          </p:nvPr>
        </p:nvSpPr>
        <p:spPr/>
        <p:txBody>
          <a:bodyPr/>
          <a:lstStyle/>
          <a:p>
            <a:fld id="{11666C6C-4E19-6342-9A2A-019557919201}" type="slidenum">
              <a:rPr lang="en-US" smtClean="0"/>
              <a:pPr/>
              <a:t>12</a:t>
            </a:fld>
            <a:endParaRPr lang="en-US"/>
          </a:p>
        </p:txBody>
      </p:sp>
      <p:sp>
        <p:nvSpPr>
          <p:cNvPr id="4" name="Date Placeholder 3"/>
          <p:cNvSpPr>
            <a:spLocks noGrp="1"/>
          </p:cNvSpPr>
          <p:nvPr>
            <p:ph type="dt" sz="half" idx="2"/>
          </p:nvPr>
        </p:nvSpPr>
        <p:spPr/>
        <p:txBody>
          <a:bodyPr/>
          <a:lstStyle/>
          <a:p>
            <a:r>
              <a:rPr lang="en-US" smtClean="0"/>
              <a:t>2013-07-11T08:30:00-04:00</a:t>
            </a:r>
            <a:endParaRPr lang="en-US" dirty="0"/>
          </a:p>
        </p:txBody>
      </p:sp>
      <p:sp>
        <p:nvSpPr>
          <p:cNvPr id="5" name="Footer Placeholder 4"/>
          <p:cNvSpPr>
            <a:spLocks noGrp="1"/>
          </p:cNvSpPr>
          <p:nvPr>
            <p:ph type="ftr" sz="quarter" idx="3"/>
          </p:nvPr>
        </p:nvSpPr>
        <p:spPr/>
        <p:txBody>
          <a:bodyPr/>
          <a:lstStyle/>
          <a:p>
            <a:r>
              <a:rPr lang="en-US" smtClean="0"/>
              <a:t>ESIP 2013 Summer – Cloud Computing and Geosciences</a:t>
            </a:r>
            <a:endParaRPr lang="en-US" dirty="0"/>
          </a:p>
        </p:txBody>
      </p:sp>
      <p:pic>
        <p:nvPicPr>
          <p:cNvPr id="8" name="Picture 17" descr="DamagePoints_Confirmed.pdf"/>
          <p:cNvPicPr>
            <a:picLocks noChangeAspect="1"/>
          </p:cNvPicPr>
          <p:nvPr/>
        </p:nvPicPr>
        <p:blipFill>
          <a:blip r:embed="rId3">
            <a:extLst>
              <a:ext uri="{28A0092B-C50C-407E-A947-70E740481C1C}">
                <a14:useLocalDpi xmlns:a14="http://schemas.microsoft.com/office/drawing/2010/main" val="0"/>
              </a:ext>
            </a:extLst>
          </a:blip>
          <a:srcRect l="27675" t="22453" r="22437" b="31802"/>
          <a:stretch>
            <a:fillRect/>
          </a:stretch>
        </p:blipFill>
        <p:spPr bwMode="auto">
          <a:xfrm>
            <a:off x="7482994" y="4445512"/>
            <a:ext cx="1071277" cy="109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descr="cosmo-skym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724082" y="4205120"/>
            <a:ext cx="379790" cy="80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2"/>
          <p:cNvSpPr txBox="1">
            <a:spLocks noChangeArrowheads="1"/>
          </p:cNvSpPr>
          <p:nvPr/>
        </p:nvSpPr>
        <p:spPr bwMode="auto">
          <a:xfrm>
            <a:off x="1419185" y="3797809"/>
            <a:ext cx="1901068" cy="64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1300163"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1300163"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dirty="0">
                <a:solidFill>
                  <a:schemeClr val="bg1"/>
                </a:solidFill>
                <a:latin typeface="Arial Bold" charset="0"/>
                <a:ea typeface="ヒラギノ角ゴ ProN W6" charset="0"/>
                <a:cs typeface="ヒラギノ角ゴ ProN W6" charset="0"/>
              </a:rPr>
              <a:t>COSMO-</a:t>
            </a:r>
            <a:r>
              <a:rPr lang="en-US" sz="1400" dirty="0" err="1">
                <a:solidFill>
                  <a:schemeClr val="bg1"/>
                </a:solidFill>
                <a:latin typeface="Arial Bold" charset="0"/>
                <a:ea typeface="ヒラギノ角ゴ ProN W6" charset="0"/>
                <a:cs typeface="ヒラギノ角ゴ ProN W6" charset="0"/>
              </a:rPr>
              <a:t>SkyMed</a:t>
            </a:r>
            <a:endParaRPr lang="en-US" sz="1400" dirty="0">
              <a:solidFill>
                <a:schemeClr val="bg1"/>
              </a:solidFill>
              <a:latin typeface="Arial Bold" charset="0"/>
              <a:ea typeface="ヒラギノ角ゴ ProN W6" charset="0"/>
              <a:cs typeface="ヒラギノ角ゴ ProN W6" charset="0"/>
            </a:endParaRPr>
          </a:p>
          <a:p>
            <a:pPr eaLnBrk="1" hangingPunct="1"/>
            <a:r>
              <a:rPr lang="en-US" sz="1400" dirty="0" smtClean="0">
                <a:solidFill>
                  <a:schemeClr val="bg1"/>
                </a:solidFill>
                <a:latin typeface="Arial Bold" charset="0"/>
                <a:ea typeface="ヒラギノ角ゴ ProN W6" charset="0"/>
                <a:cs typeface="ヒラギノ角ゴ ProN W6" charset="0"/>
              </a:rPr>
              <a:t>acquires </a:t>
            </a:r>
            <a:r>
              <a:rPr lang="en-US" sz="1400" dirty="0">
                <a:solidFill>
                  <a:schemeClr val="bg1"/>
                </a:solidFill>
                <a:latin typeface="Arial Bold" charset="0"/>
                <a:ea typeface="ヒラギノ角ゴ ProN W6" charset="0"/>
                <a:cs typeface="ヒラギノ角ゴ ProN W6" charset="0"/>
              </a:rPr>
              <a:t>d</a:t>
            </a:r>
            <a:r>
              <a:rPr lang="en-US" sz="1400" dirty="0" smtClean="0">
                <a:solidFill>
                  <a:schemeClr val="bg1"/>
                </a:solidFill>
                <a:latin typeface="Arial Bold" charset="0"/>
                <a:ea typeface="ヒラギノ角ゴ ProN W6" charset="0"/>
                <a:cs typeface="ヒラギノ角ゴ ProN W6" charset="0"/>
              </a:rPr>
              <a:t>ata </a:t>
            </a:r>
            <a:r>
              <a:rPr lang="en-US" sz="1400" dirty="0">
                <a:solidFill>
                  <a:schemeClr val="bg1"/>
                </a:solidFill>
                <a:latin typeface="Arial Bold" charset="0"/>
                <a:ea typeface="ヒラギノ角ゴ ProN W6" charset="0"/>
                <a:cs typeface="ヒラギノ角ゴ ProN W6" charset="0"/>
              </a:rPr>
              <a:t>11/3</a:t>
            </a:r>
          </a:p>
        </p:txBody>
      </p:sp>
      <p:pic>
        <p:nvPicPr>
          <p:cNvPr id="11" name="Picture 11" descr="NYC_DPM_zoomi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59886" y="4444396"/>
            <a:ext cx="1071564" cy="1102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1537786" y="3324301"/>
            <a:ext cx="1071564" cy="473870"/>
          </a:xfrm>
          <a:prstGeom prst="rect">
            <a:avLst/>
          </a:prstGeom>
          <a:solidFill>
            <a:srgbClr val="800000"/>
          </a:solidFill>
        </p:spPr>
        <p:txBody>
          <a:bodyPr lIns="91435" tIns="45718" rIns="91435" bIns="45718" anchor="ctr">
            <a:normAutofit/>
          </a:bodyPr>
          <a:lstStyle>
            <a:lvl1pPr algn="l" defTabSz="1300460" rtl="0" eaLnBrk="1" latinLnBrk="0" hangingPunct="1">
              <a:spcBef>
                <a:spcPct val="0"/>
              </a:spcBef>
              <a:buNone/>
              <a:defRPr sz="4600" kern="1200">
                <a:solidFill>
                  <a:schemeClr val="tx1"/>
                </a:solidFill>
                <a:latin typeface="Myriad Pro"/>
                <a:ea typeface="+mj-ea"/>
                <a:cs typeface="Myriad Pro"/>
              </a:defRPr>
            </a:lvl1pPr>
          </a:lstStyle>
          <a:p>
            <a:pPr algn="ctr">
              <a:defRPr/>
            </a:pPr>
            <a:r>
              <a:rPr lang="en-US" sz="2000" dirty="0">
                <a:solidFill>
                  <a:schemeClr val="bg1"/>
                </a:solidFill>
                <a:latin typeface="Arial Bold" charset="0"/>
                <a:ea typeface="ヒラギノ角ゴ ProN W6" charset="0"/>
                <a:cs typeface="ヒラギノ角ゴ ProN W6" charset="0"/>
                <a:sym typeface="Arial Bold" charset="0"/>
              </a:rPr>
              <a:t>Day 5</a:t>
            </a:r>
          </a:p>
        </p:txBody>
      </p:sp>
      <p:sp>
        <p:nvSpPr>
          <p:cNvPr id="13" name="Title 1"/>
          <p:cNvSpPr txBox="1">
            <a:spLocks/>
          </p:cNvSpPr>
          <p:nvPr/>
        </p:nvSpPr>
        <p:spPr>
          <a:xfrm>
            <a:off x="5959885" y="3322007"/>
            <a:ext cx="1071564" cy="473870"/>
          </a:xfrm>
          <a:prstGeom prst="rect">
            <a:avLst/>
          </a:prstGeom>
          <a:solidFill>
            <a:srgbClr val="800000"/>
          </a:solidFill>
        </p:spPr>
        <p:txBody>
          <a:bodyPr lIns="91435" tIns="45718" rIns="91435" bIns="45718" anchor="ctr">
            <a:normAutofit/>
          </a:bodyPr>
          <a:lstStyle>
            <a:lvl1pPr algn="l" defTabSz="1300460" rtl="0" eaLnBrk="1" latinLnBrk="0" hangingPunct="1">
              <a:spcBef>
                <a:spcPct val="0"/>
              </a:spcBef>
              <a:buNone/>
              <a:defRPr sz="4600" kern="1200">
                <a:solidFill>
                  <a:schemeClr val="tx1"/>
                </a:solidFill>
                <a:latin typeface="Myriad Pro"/>
                <a:ea typeface="+mj-ea"/>
                <a:cs typeface="Myriad Pro"/>
              </a:defRPr>
            </a:lvl1pPr>
          </a:lstStyle>
          <a:p>
            <a:pPr algn="ctr">
              <a:defRPr/>
            </a:pPr>
            <a:r>
              <a:rPr lang="en-US" sz="2000" dirty="0">
                <a:solidFill>
                  <a:schemeClr val="bg1"/>
                </a:solidFill>
                <a:latin typeface="Arial Bold" charset="0"/>
                <a:ea typeface="ヒラギノ角ゴ ProN W6" charset="0"/>
                <a:cs typeface="ヒラギノ角ゴ ProN W6" charset="0"/>
                <a:sym typeface="Arial Bold" charset="0"/>
              </a:rPr>
              <a:t>Day 11</a:t>
            </a:r>
          </a:p>
        </p:txBody>
      </p:sp>
      <p:sp>
        <p:nvSpPr>
          <p:cNvPr id="14" name="Title 1"/>
          <p:cNvSpPr txBox="1">
            <a:spLocks/>
          </p:cNvSpPr>
          <p:nvPr/>
        </p:nvSpPr>
        <p:spPr>
          <a:xfrm>
            <a:off x="7482994" y="3320073"/>
            <a:ext cx="1071564" cy="473870"/>
          </a:xfrm>
          <a:prstGeom prst="rect">
            <a:avLst/>
          </a:prstGeom>
          <a:solidFill>
            <a:srgbClr val="800000"/>
          </a:solidFill>
        </p:spPr>
        <p:txBody>
          <a:bodyPr lIns="91435" tIns="45718" rIns="91435" bIns="45718" anchor="ctr">
            <a:normAutofit/>
          </a:bodyPr>
          <a:lstStyle>
            <a:lvl1pPr algn="l" defTabSz="1300460" rtl="0" eaLnBrk="1" latinLnBrk="0" hangingPunct="1">
              <a:spcBef>
                <a:spcPct val="0"/>
              </a:spcBef>
              <a:buNone/>
              <a:defRPr sz="4600" kern="1200">
                <a:solidFill>
                  <a:schemeClr val="tx1"/>
                </a:solidFill>
                <a:latin typeface="Myriad Pro"/>
                <a:ea typeface="+mj-ea"/>
                <a:cs typeface="Myriad Pro"/>
              </a:defRPr>
            </a:lvl1pPr>
          </a:lstStyle>
          <a:p>
            <a:pPr algn="ctr">
              <a:defRPr/>
            </a:pPr>
            <a:r>
              <a:rPr lang="en-US" sz="2000" dirty="0">
                <a:solidFill>
                  <a:schemeClr val="bg1"/>
                </a:solidFill>
                <a:latin typeface="Arial Bold" charset="0"/>
                <a:ea typeface="ヒラギノ角ゴ ProN W6" charset="0"/>
                <a:cs typeface="ヒラギノ角ゴ ProN W6" charset="0"/>
                <a:sym typeface="Arial Bold" charset="0"/>
              </a:rPr>
              <a:t>Day 15</a:t>
            </a:r>
          </a:p>
        </p:txBody>
      </p:sp>
      <p:sp>
        <p:nvSpPr>
          <p:cNvPr id="15" name="Title 1"/>
          <p:cNvSpPr txBox="1">
            <a:spLocks/>
          </p:cNvSpPr>
          <p:nvPr/>
        </p:nvSpPr>
        <p:spPr>
          <a:xfrm>
            <a:off x="3181268" y="3322007"/>
            <a:ext cx="1071564" cy="473870"/>
          </a:xfrm>
          <a:prstGeom prst="rect">
            <a:avLst/>
          </a:prstGeom>
          <a:solidFill>
            <a:srgbClr val="800000"/>
          </a:solidFill>
        </p:spPr>
        <p:txBody>
          <a:bodyPr lIns="91435" tIns="45718" rIns="91435" bIns="45718" anchor="ctr">
            <a:normAutofit/>
          </a:bodyPr>
          <a:lstStyle>
            <a:lvl1pPr algn="l" defTabSz="1300460" rtl="0" eaLnBrk="1" latinLnBrk="0" hangingPunct="1">
              <a:spcBef>
                <a:spcPct val="0"/>
              </a:spcBef>
              <a:buNone/>
              <a:defRPr sz="4600" kern="1200">
                <a:solidFill>
                  <a:schemeClr val="tx1"/>
                </a:solidFill>
                <a:latin typeface="Myriad Pro"/>
                <a:ea typeface="+mj-ea"/>
                <a:cs typeface="Myriad Pro"/>
              </a:defRPr>
            </a:lvl1pPr>
          </a:lstStyle>
          <a:p>
            <a:pPr algn="ctr">
              <a:defRPr/>
            </a:pPr>
            <a:r>
              <a:rPr lang="en-US" sz="2000" dirty="0">
                <a:solidFill>
                  <a:schemeClr val="bg1"/>
                </a:solidFill>
                <a:latin typeface="Arial Bold" charset="0"/>
                <a:ea typeface="ヒラギノ角ゴ ProN W6" charset="0"/>
                <a:cs typeface="ヒラギノ角ゴ ProN W6" charset="0"/>
                <a:sym typeface="Arial Bold" charset="0"/>
              </a:rPr>
              <a:t>Day </a:t>
            </a:r>
            <a:r>
              <a:rPr lang="en-US" sz="2000" dirty="0" smtClean="0">
                <a:solidFill>
                  <a:schemeClr val="bg1"/>
                </a:solidFill>
                <a:latin typeface="Arial Bold" charset="0"/>
                <a:ea typeface="ヒラギノ角ゴ ProN W6" charset="0"/>
                <a:cs typeface="ヒラギノ角ゴ ProN W6" charset="0"/>
                <a:sym typeface="Arial Bold" charset="0"/>
              </a:rPr>
              <a:t>8</a:t>
            </a:r>
            <a:endParaRPr lang="en-US" sz="2000" dirty="0">
              <a:solidFill>
                <a:schemeClr val="bg1"/>
              </a:solidFill>
              <a:latin typeface="Arial Bold" charset="0"/>
              <a:ea typeface="ヒラギノ角ゴ ProN W6" charset="0"/>
              <a:cs typeface="ヒラギノ角ゴ ProN W6" charset="0"/>
              <a:sym typeface="Arial Bold" charset="0"/>
            </a:endParaRPr>
          </a:p>
        </p:txBody>
      </p:sp>
      <p:sp>
        <p:nvSpPr>
          <p:cNvPr id="16" name="TextBox 12"/>
          <p:cNvSpPr txBox="1">
            <a:spLocks noChangeArrowheads="1"/>
          </p:cNvSpPr>
          <p:nvPr/>
        </p:nvSpPr>
        <p:spPr bwMode="auto">
          <a:xfrm>
            <a:off x="3090284" y="3797810"/>
            <a:ext cx="1608848" cy="64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1300163"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1300163"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dirty="0" smtClean="0">
                <a:solidFill>
                  <a:schemeClr val="bg1"/>
                </a:solidFill>
                <a:latin typeface="Arial Bold" charset="0"/>
                <a:ea typeface="ヒラギノ角ゴ ProN W6" charset="0"/>
                <a:cs typeface="ヒラギノ角ゴ ProN W6" charset="0"/>
              </a:rPr>
              <a:t>Data appear</a:t>
            </a:r>
            <a:br>
              <a:rPr lang="en-US" sz="1400" dirty="0" smtClean="0">
                <a:solidFill>
                  <a:schemeClr val="bg1"/>
                </a:solidFill>
                <a:latin typeface="Arial Bold" charset="0"/>
                <a:ea typeface="ヒラギノ角ゴ ProN W6" charset="0"/>
                <a:cs typeface="ヒラギノ角ゴ ProN W6" charset="0"/>
              </a:rPr>
            </a:br>
            <a:r>
              <a:rPr lang="en-US" sz="1400" dirty="0" smtClean="0">
                <a:solidFill>
                  <a:schemeClr val="bg1"/>
                </a:solidFill>
                <a:latin typeface="Arial Bold" charset="0"/>
                <a:ea typeface="ヒラギノ角ゴ ProN W6" charset="0"/>
                <a:cs typeface="ヒラギノ角ゴ ProN W6" charset="0"/>
              </a:rPr>
              <a:t>in web catalog</a:t>
            </a:r>
            <a:endParaRPr lang="en-US" sz="1400" dirty="0">
              <a:solidFill>
                <a:schemeClr val="bg1"/>
              </a:solidFill>
              <a:latin typeface="Arial Bold" charset="0"/>
              <a:ea typeface="ヒラギノ角ゴ ProN W6" charset="0"/>
              <a:cs typeface="ヒラギノ角ゴ ProN W6" charset="0"/>
            </a:endParaRPr>
          </a:p>
        </p:txBody>
      </p:sp>
      <p:sp>
        <p:nvSpPr>
          <p:cNvPr id="17" name="Title 1"/>
          <p:cNvSpPr txBox="1">
            <a:spLocks/>
          </p:cNvSpPr>
          <p:nvPr/>
        </p:nvSpPr>
        <p:spPr>
          <a:xfrm>
            <a:off x="4486920" y="3320772"/>
            <a:ext cx="1071564" cy="473870"/>
          </a:xfrm>
          <a:prstGeom prst="rect">
            <a:avLst/>
          </a:prstGeom>
          <a:solidFill>
            <a:srgbClr val="800000"/>
          </a:solidFill>
        </p:spPr>
        <p:txBody>
          <a:bodyPr lIns="91435" tIns="45718" rIns="91435" bIns="45718" anchor="ctr">
            <a:normAutofit/>
          </a:bodyPr>
          <a:lstStyle>
            <a:lvl1pPr algn="l" defTabSz="1300460" rtl="0" eaLnBrk="1" latinLnBrk="0" hangingPunct="1">
              <a:spcBef>
                <a:spcPct val="0"/>
              </a:spcBef>
              <a:buNone/>
              <a:defRPr sz="4600" kern="1200">
                <a:solidFill>
                  <a:schemeClr val="tx1"/>
                </a:solidFill>
                <a:latin typeface="Myriad Pro"/>
                <a:ea typeface="+mj-ea"/>
                <a:cs typeface="Myriad Pro"/>
              </a:defRPr>
            </a:lvl1pPr>
          </a:lstStyle>
          <a:p>
            <a:pPr algn="ctr">
              <a:defRPr/>
            </a:pPr>
            <a:r>
              <a:rPr lang="en-US" sz="2000" dirty="0">
                <a:solidFill>
                  <a:schemeClr val="bg1"/>
                </a:solidFill>
                <a:latin typeface="Arial Bold" charset="0"/>
                <a:ea typeface="ヒラギノ角ゴ ProN W6" charset="0"/>
                <a:cs typeface="ヒラギノ角ゴ ProN W6" charset="0"/>
                <a:sym typeface="Arial Bold" charset="0"/>
              </a:rPr>
              <a:t>Day 9</a:t>
            </a:r>
          </a:p>
        </p:txBody>
      </p:sp>
      <p:sp>
        <p:nvSpPr>
          <p:cNvPr id="18" name="TextBox 12"/>
          <p:cNvSpPr txBox="1">
            <a:spLocks noChangeArrowheads="1"/>
          </p:cNvSpPr>
          <p:nvPr/>
        </p:nvSpPr>
        <p:spPr bwMode="auto">
          <a:xfrm>
            <a:off x="4407915" y="3798171"/>
            <a:ext cx="1764797" cy="78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1300163"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1300163"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dirty="0" smtClean="0">
                <a:solidFill>
                  <a:schemeClr val="bg1"/>
                </a:solidFill>
                <a:latin typeface="Arial Bold" charset="0"/>
                <a:ea typeface="ヒラギノ角ゴ ProN W6" charset="0"/>
                <a:cs typeface="ヒラギノ角ゴ ProN W6" charset="0"/>
              </a:rPr>
              <a:t>ARIA </a:t>
            </a:r>
          </a:p>
          <a:p>
            <a:pPr eaLnBrk="1" hangingPunct="1"/>
            <a:r>
              <a:rPr lang="en-US" sz="1400" dirty="0" smtClean="0">
                <a:solidFill>
                  <a:schemeClr val="bg1"/>
                </a:solidFill>
                <a:latin typeface="Arial Bold" charset="0"/>
                <a:ea typeface="ヒラギノ角ゴ ProN W6" charset="0"/>
                <a:cs typeface="ヒラギノ角ゴ ProN W6" charset="0"/>
              </a:rPr>
              <a:t>downloads</a:t>
            </a:r>
            <a:br>
              <a:rPr lang="en-US" sz="1400" dirty="0" smtClean="0">
                <a:solidFill>
                  <a:schemeClr val="bg1"/>
                </a:solidFill>
                <a:latin typeface="Arial Bold" charset="0"/>
                <a:ea typeface="ヒラギノ角ゴ ProN W6" charset="0"/>
                <a:cs typeface="ヒラギノ角ゴ ProN W6" charset="0"/>
              </a:rPr>
            </a:br>
            <a:r>
              <a:rPr lang="en-US" sz="1400" dirty="0" smtClean="0">
                <a:solidFill>
                  <a:schemeClr val="bg1"/>
                </a:solidFill>
                <a:latin typeface="Arial Bold" charset="0"/>
                <a:ea typeface="ヒラギノ角ゴ ProN W6" charset="0"/>
                <a:cs typeface="ヒラギノ角ゴ ProN W6" charset="0"/>
              </a:rPr>
              <a:t>the data</a:t>
            </a:r>
            <a:endParaRPr lang="en-US" sz="1400" dirty="0">
              <a:solidFill>
                <a:schemeClr val="bg1"/>
              </a:solidFill>
              <a:latin typeface="Arial Bold" charset="0"/>
              <a:ea typeface="ヒラギノ角ゴ ProN W6" charset="0"/>
              <a:cs typeface="ヒラギノ角ゴ ProN W6" charset="0"/>
            </a:endParaRPr>
          </a:p>
        </p:txBody>
      </p:sp>
      <p:pic>
        <p:nvPicPr>
          <p:cNvPr id="19" name="Picture 18" descr="Screen Shot 2013-07-23 at 11.11.05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1268" y="4444396"/>
            <a:ext cx="1071564" cy="1040982"/>
          </a:xfrm>
          <a:prstGeom prst="rect">
            <a:avLst/>
          </a:prstGeom>
        </p:spPr>
      </p:pic>
      <p:sp>
        <p:nvSpPr>
          <p:cNvPr id="20" name="Rounded Rectangle 19"/>
          <p:cNvSpPr/>
          <p:nvPr/>
        </p:nvSpPr>
        <p:spPr>
          <a:xfrm>
            <a:off x="4486920" y="4737955"/>
            <a:ext cx="1071564" cy="74742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dirty="0" smtClean="0">
                <a:solidFill>
                  <a:schemeClr val="bg1"/>
                </a:solidFill>
              </a:rPr>
              <a:t>ftp://</a:t>
            </a:r>
            <a:endParaRPr lang="en-US" sz="2000" dirty="0">
              <a:solidFill>
                <a:schemeClr val="bg1"/>
              </a:solidFill>
            </a:endParaRPr>
          </a:p>
        </p:txBody>
      </p:sp>
      <p:sp>
        <p:nvSpPr>
          <p:cNvPr id="21" name="TextBox 12"/>
          <p:cNvSpPr txBox="1">
            <a:spLocks noChangeArrowheads="1"/>
          </p:cNvSpPr>
          <p:nvPr/>
        </p:nvSpPr>
        <p:spPr bwMode="auto">
          <a:xfrm>
            <a:off x="5888003" y="3797810"/>
            <a:ext cx="1764797" cy="64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1300163"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1300163"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dirty="0" smtClean="0">
                <a:solidFill>
                  <a:schemeClr val="bg1"/>
                </a:solidFill>
                <a:latin typeface="Arial Bold" charset="0"/>
                <a:ea typeface="ヒラギノ角ゴ ProN W6" charset="0"/>
                <a:cs typeface="ヒラギノ角ゴ ProN W6" charset="0"/>
              </a:rPr>
              <a:t>ARIA produces</a:t>
            </a:r>
            <a:br>
              <a:rPr lang="en-US" sz="1400" dirty="0" smtClean="0">
                <a:solidFill>
                  <a:schemeClr val="bg1"/>
                </a:solidFill>
                <a:latin typeface="Arial Bold" charset="0"/>
                <a:ea typeface="ヒラギノ角ゴ ProN W6" charset="0"/>
                <a:cs typeface="ヒラギノ角ゴ ProN W6" charset="0"/>
              </a:rPr>
            </a:br>
            <a:r>
              <a:rPr lang="en-US" sz="1400" dirty="0" smtClean="0">
                <a:solidFill>
                  <a:schemeClr val="bg1"/>
                </a:solidFill>
                <a:latin typeface="Arial Bold" charset="0"/>
                <a:ea typeface="ヒラギノ角ゴ ProN W6" charset="0"/>
                <a:cs typeface="ヒラギノ角ゴ ProN W6" charset="0"/>
              </a:rPr>
              <a:t>DPM</a:t>
            </a:r>
            <a:endParaRPr lang="en-US" sz="1400" dirty="0">
              <a:solidFill>
                <a:schemeClr val="bg1"/>
              </a:solidFill>
              <a:latin typeface="Arial Bold" charset="0"/>
              <a:ea typeface="ヒラギノ角ゴ ProN W6" charset="0"/>
              <a:cs typeface="ヒラギノ角ゴ ProN W6" charset="0"/>
            </a:endParaRPr>
          </a:p>
        </p:txBody>
      </p:sp>
      <p:cxnSp>
        <p:nvCxnSpPr>
          <p:cNvPr id="22" name="Straight Arrow Connector 21"/>
          <p:cNvCxnSpPr/>
          <p:nvPr/>
        </p:nvCxnSpPr>
        <p:spPr>
          <a:xfrm>
            <a:off x="554901" y="2522518"/>
            <a:ext cx="8076315"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3" name="Picture 22" descr="hurricane_ico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427" y="2360390"/>
            <a:ext cx="332486" cy="336591"/>
          </a:xfrm>
          <a:prstGeom prst="rect">
            <a:avLst/>
          </a:prstGeom>
        </p:spPr>
      </p:pic>
      <p:sp>
        <p:nvSpPr>
          <p:cNvPr id="24" name="TextBox 12"/>
          <p:cNvSpPr txBox="1">
            <a:spLocks noChangeArrowheads="1"/>
          </p:cNvSpPr>
          <p:nvPr/>
        </p:nvSpPr>
        <p:spPr bwMode="auto">
          <a:xfrm>
            <a:off x="7399766" y="3795877"/>
            <a:ext cx="1601834" cy="64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1300163"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1300163"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dirty="0" smtClean="0">
                <a:solidFill>
                  <a:schemeClr val="bg1"/>
                </a:solidFill>
                <a:latin typeface="Arial Bold" charset="0"/>
                <a:ea typeface="ヒラギノ角ゴ ProN W6" charset="0"/>
                <a:cs typeface="ヒラギノ角ゴ ProN W6" charset="0"/>
              </a:rPr>
              <a:t>DPM validation</a:t>
            </a:r>
            <a:br>
              <a:rPr lang="en-US" sz="1400" dirty="0" smtClean="0">
                <a:solidFill>
                  <a:schemeClr val="bg1"/>
                </a:solidFill>
                <a:latin typeface="Arial Bold" charset="0"/>
                <a:ea typeface="ヒラギノ角ゴ ProN W6" charset="0"/>
                <a:cs typeface="ヒラギノ角ゴ ProN W6" charset="0"/>
              </a:rPr>
            </a:br>
            <a:r>
              <a:rPr lang="en-US" sz="1400" dirty="0" smtClean="0">
                <a:solidFill>
                  <a:schemeClr val="bg1"/>
                </a:solidFill>
                <a:latin typeface="Arial Bold" charset="0"/>
                <a:ea typeface="ヒラギノ角ゴ ProN W6" charset="0"/>
                <a:cs typeface="ヒラギノ角ゴ ProN W6" charset="0"/>
              </a:rPr>
              <a:t>completed</a:t>
            </a:r>
            <a:endParaRPr lang="en-US" sz="1400" dirty="0">
              <a:solidFill>
                <a:schemeClr val="bg1"/>
              </a:solidFill>
              <a:latin typeface="Arial Bold" charset="0"/>
              <a:ea typeface="ヒラギノ角ゴ ProN W6" charset="0"/>
              <a:cs typeface="ヒラギノ角ゴ ProN W6" charset="0"/>
            </a:endParaRPr>
          </a:p>
        </p:txBody>
      </p:sp>
      <p:sp>
        <p:nvSpPr>
          <p:cNvPr id="25" name="TextBox 12"/>
          <p:cNvSpPr txBox="1">
            <a:spLocks noChangeArrowheads="1"/>
          </p:cNvSpPr>
          <p:nvPr/>
        </p:nvSpPr>
        <p:spPr bwMode="auto">
          <a:xfrm>
            <a:off x="205512" y="2577048"/>
            <a:ext cx="1493959" cy="64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1300163"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1300163"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dirty="0" smtClean="0">
                <a:solidFill>
                  <a:schemeClr val="bg1"/>
                </a:solidFill>
                <a:latin typeface="Arial Bold" charset="0"/>
                <a:ea typeface="ヒラギノ角ゴ ProN W6" charset="0"/>
                <a:cs typeface="ヒラギノ角ゴ ProN W6" charset="0"/>
              </a:rPr>
              <a:t>Sandy landfall</a:t>
            </a:r>
            <a:endParaRPr lang="en-US" sz="1400" dirty="0">
              <a:solidFill>
                <a:schemeClr val="bg1"/>
              </a:solidFill>
              <a:latin typeface="Arial Bold" charset="0"/>
              <a:ea typeface="ヒラギノ角ゴ ProN W6" charset="0"/>
              <a:cs typeface="ヒラギノ角ゴ ProN W6" charset="0"/>
            </a:endParaRPr>
          </a:p>
          <a:p>
            <a:pPr eaLnBrk="1" hangingPunct="1"/>
            <a:r>
              <a:rPr lang="en-US" sz="1400" dirty="0" smtClean="0">
                <a:solidFill>
                  <a:schemeClr val="bg1"/>
                </a:solidFill>
                <a:latin typeface="Arial Bold" charset="0"/>
                <a:ea typeface="ヒラギノ角ゴ ProN W6" charset="0"/>
                <a:cs typeface="ヒラギノ角ゴ ProN W6" charset="0"/>
              </a:rPr>
              <a:t>2012/10/29 8PM</a:t>
            </a:r>
            <a:endParaRPr lang="en-US" sz="1400" dirty="0">
              <a:solidFill>
                <a:schemeClr val="bg1"/>
              </a:solidFill>
              <a:latin typeface="Arial Bold" charset="0"/>
              <a:ea typeface="ヒラギノ角ゴ ProN W6" charset="0"/>
              <a:cs typeface="ヒラギノ角ゴ ProN W6" charset="0"/>
            </a:endParaRPr>
          </a:p>
        </p:txBody>
      </p:sp>
      <p:cxnSp>
        <p:nvCxnSpPr>
          <p:cNvPr id="26" name="Straight Connector 25"/>
          <p:cNvCxnSpPr>
            <a:stCxn id="12" idx="0"/>
          </p:cNvCxnSpPr>
          <p:nvPr/>
        </p:nvCxnSpPr>
        <p:spPr>
          <a:xfrm flipV="1">
            <a:off x="2073568" y="2522519"/>
            <a:ext cx="1145097" cy="801782"/>
          </a:xfrm>
          <a:prstGeom prst="line">
            <a:avLst/>
          </a:prstGeom>
          <a:ln>
            <a:solidFill>
              <a:srgbClr val="7F7F7F"/>
            </a:solidFill>
            <a:headEnd type="triangle" w="lg" len="lg"/>
            <a:tailEnd type="oval" w="lg" len="lg"/>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15" idx="0"/>
          </p:cNvCxnSpPr>
          <p:nvPr/>
        </p:nvCxnSpPr>
        <p:spPr>
          <a:xfrm flipV="1">
            <a:off x="3717050" y="2522519"/>
            <a:ext cx="957728" cy="799488"/>
          </a:xfrm>
          <a:prstGeom prst="line">
            <a:avLst/>
          </a:prstGeom>
          <a:ln>
            <a:solidFill>
              <a:srgbClr val="7F7F7F"/>
            </a:solidFill>
            <a:headEnd type="triangle" w="lg" len="lg"/>
            <a:tailEnd type="oval" w="lg" len="lg"/>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17" idx="0"/>
          </p:cNvCxnSpPr>
          <p:nvPr/>
        </p:nvCxnSpPr>
        <p:spPr>
          <a:xfrm flipV="1">
            <a:off x="5022702" y="2522519"/>
            <a:ext cx="133813" cy="798253"/>
          </a:xfrm>
          <a:prstGeom prst="line">
            <a:avLst/>
          </a:prstGeom>
          <a:ln>
            <a:solidFill>
              <a:srgbClr val="7F7F7F"/>
            </a:solidFill>
            <a:headEnd type="triangle" w="lg" len="lg"/>
            <a:tailEnd type="oval" w="lg" len="lg"/>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13" idx="0"/>
          </p:cNvCxnSpPr>
          <p:nvPr/>
        </p:nvCxnSpPr>
        <p:spPr>
          <a:xfrm flipH="1" flipV="1">
            <a:off x="6130891" y="2522519"/>
            <a:ext cx="364776" cy="799488"/>
          </a:xfrm>
          <a:prstGeom prst="line">
            <a:avLst/>
          </a:prstGeom>
          <a:ln>
            <a:solidFill>
              <a:srgbClr val="7F7F7F"/>
            </a:solidFill>
            <a:headEnd type="triangle" w="lg" len="lg"/>
            <a:tailEnd type="oval" w="lg" len="lg"/>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14" idx="0"/>
          </p:cNvCxnSpPr>
          <p:nvPr/>
        </p:nvCxnSpPr>
        <p:spPr>
          <a:xfrm flipV="1">
            <a:off x="8018776" y="2522518"/>
            <a:ext cx="49965" cy="797555"/>
          </a:xfrm>
          <a:prstGeom prst="line">
            <a:avLst/>
          </a:prstGeom>
          <a:ln>
            <a:solidFill>
              <a:srgbClr val="7F7F7F"/>
            </a:solidFill>
            <a:headEnd type="triangle" w="lg" len="lg"/>
            <a:tailEnd type="oval" w="lg" len="lg"/>
          </a:ln>
        </p:spPr>
        <p:style>
          <a:lnRef idx="2">
            <a:schemeClr val="accent1"/>
          </a:lnRef>
          <a:fillRef idx="0">
            <a:schemeClr val="accent1"/>
          </a:fillRef>
          <a:effectRef idx="1">
            <a:schemeClr val="accent1"/>
          </a:effectRef>
          <a:fontRef idx="minor">
            <a:schemeClr val="tx1"/>
          </a:fontRef>
        </p:style>
      </p:cxnSp>
      <p:grpSp>
        <p:nvGrpSpPr>
          <p:cNvPr id="31" name="Group 30"/>
          <p:cNvGrpSpPr/>
          <p:nvPr/>
        </p:nvGrpSpPr>
        <p:grpSpPr>
          <a:xfrm>
            <a:off x="775034" y="1531523"/>
            <a:ext cx="7287364" cy="828867"/>
            <a:chOff x="775034" y="1531523"/>
            <a:chExt cx="7287364" cy="828867"/>
          </a:xfrm>
        </p:grpSpPr>
        <p:cxnSp>
          <p:nvCxnSpPr>
            <p:cNvPr id="32" name="Straight Connector 31"/>
            <p:cNvCxnSpPr/>
            <p:nvPr/>
          </p:nvCxnSpPr>
          <p:spPr>
            <a:xfrm>
              <a:off x="775034" y="1531523"/>
              <a:ext cx="0" cy="828867"/>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218665" y="1531523"/>
              <a:ext cx="0" cy="828867"/>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130891" y="1531523"/>
              <a:ext cx="0" cy="828867"/>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8062398" y="1531523"/>
              <a:ext cx="0" cy="828867"/>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sp>
          <p:nvSpPr>
            <p:cNvPr id="36" name="TextBox 12"/>
            <p:cNvSpPr txBox="1">
              <a:spLocks noChangeArrowheads="1"/>
            </p:cNvSpPr>
            <p:nvPr/>
          </p:nvSpPr>
          <p:spPr bwMode="auto">
            <a:xfrm>
              <a:off x="1184060" y="1609968"/>
              <a:ext cx="1608848" cy="509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1300163"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1300163"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400" dirty="0" smtClean="0">
                  <a:solidFill>
                    <a:schemeClr val="bg1"/>
                  </a:solidFill>
                  <a:latin typeface="Arial Bold" charset="0"/>
                  <a:ea typeface="ヒラギノ角ゴ ProN W6" charset="0"/>
                  <a:cs typeface="ヒラギノ角ゴ ProN W6" charset="0"/>
                </a:rPr>
                <a:t>Data Acquisition</a:t>
              </a:r>
            </a:p>
            <a:p>
              <a:pPr algn="ctr" eaLnBrk="1" hangingPunct="1"/>
              <a:r>
                <a:rPr lang="en-US" sz="1400" dirty="0" smtClean="0">
                  <a:solidFill>
                    <a:schemeClr val="bg1"/>
                  </a:solidFill>
                  <a:latin typeface="Arial Bold" charset="0"/>
                  <a:ea typeface="ヒラギノ角ゴ ProN W6" charset="0"/>
                  <a:cs typeface="ヒラギノ角ゴ ProN W6" charset="0"/>
                </a:rPr>
                <a:t>5 days</a:t>
              </a:r>
              <a:endParaRPr lang="en-US" sz="1400" dirty="0">
                <a:solidFill>
                  <a:schemeClr val="bg1"/>
                </a:solidFill>
                <a:latin typeface="Arial Bold" charset="0"/>
                <a:ea typeface="ヒラギノ角ゴ ProN W6" charset="0"/>
                <a:cs typeface="ヒラギノ角ゴ ProN W6" charset="0"/>
              </a:endParaRPr>
            </a:p>
          </p:txBody>
        </p:sp>
        <p:sp>
          <p:nvSpPr>
            <p:cNvPr id="37" name="TextBox 12"/>
            <p:cNvSpPr txBox="1">
              <a:spLocks noChangeArrowheads="1"/>
            </p:cNvSpPr>
            <p:nvPr/>
          </p:nvSpPr>
          <p:spPr bwMode="auto">
            <a:xfrm>
              <a:off x="3213828" y="1609968"/>
              <a:ext cx="2921900" cy="50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1300163"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1300163"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400" dirty="0" smtClean="0">
                  <a:solidFill>
                    <a:schemeClr val="bg1"/>
                  </a:solidFill>
                  <a:latin typeface="Arial Bold" charset="0"/>
                  <a:ea typeface="ヒラギノ角ゴ ProN W6" charset="0"/>
                  <a:cs typeface="ヒラギノ角ゴ ProN W6" charset="0"/>
                </a:rPr>
                <a:t>Discovery, Transfer, Processing</a:t>
              </a:r>
            </a:p>
            <a:p>
              <a:pPr algn="ctr" eaLnBrk="1" hangingPunct="1"/>
              <a:r>
                <a:rPr lang="en-US" sz="1400" dirty="0" smtClean="0">
                  <a:solidFill>
                    <a:schemeClr val="bg1"/>
                  </a:solidFill>
                  <a:latin typeface="Arial Bold" charset="0"/>
                  <a:ea typeface="ヒラギノ角ゴ ProN W6" charset="0"/>
                  <a:cs typeface="ヒラギノ角ゴ ProN W6" charset="0"/>
                </a:rPr>
                <a:t>6 days</a:t>
              </a:r>
              <a:endParaRPr lang="en-US" sz="1400" dirty="0">
                <a:solidFill>
                  <a:schemeClr val="bg1"/>
                </a:solidFill>
                <a:latin typeface="Arial Bold" charset="0"/>
                <a:ea typeface="ヒラギノ角ゴ ProN W6" charset="0"/>
                <a:cs typeface="ヒラギノ角ゴ ProN W6" charset="0"/>
              </a:endParaRPr>
            </a:p>
          </p:txBody>
        </p:sp>
        <p:sp>
          <p:nvSpPr>
            <p:cNvPr id="38" name="TextBox 12"/>
            <p:cNvSpPr txBox="1">
              <a:spLocks noChangeArrowheads="1"/>
            </p:cNvSpPr>
            <p:nvPr/>
          </p:nvSpPr>
          <p:spPr bwMode="auto">
            <a:xfrm>
              <a:off x="6135728" y="1609968"/>
              <a:ext cx="1883049" cy="50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1300163"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1300163"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400" dirty="0" smtClean="0">
                  <a:solidFill>
                    <a:schemeClr val="bg1"/>
                  </a:solidFill>
                  <a:latin typeface="Arial Bold" charset="0"/>
                  <a:ea typeface="ヒラギノ角ゴ ProN W6" charset="0"/>
                  <a:cs typeface="ヒラギノ角ゴ ProN W6" charset="0"/>
                </a:rPr>
                <a:t>Validation</a:t>
              </a:r>
            </a:p>
            <a:p>
              <a:pPr algn="ctr" eaLnBrk="1" hangingPunct="1"/>
              <a:r>
                <a:rPr lang="en-US" sz="1400" dirty="0" smtClean="0">
                  <a:solidFill>
                    <a:schemeClr val="bg1"/>
                  </a:solidFill>
                  <a:latin typeface="Arial Bold" charset="0"/>
                  <a:ea typeface="ヒラギノ角ゴ ProN W6" charset="0"/>
                  <a:cs typeface="ヒラギノ角ゴ ProN W6" charset="0"/>
                </a:rPr>
                <a:t>4 days</a:t>
              </a:r>
              <a:endParaRPr lang="en-US" sz="1400" dirty="0">
                <a:solidFill>
                  <a:schemeClr val="bg1"/>
                </a:solidFill>
                <a:latin typeface="Arial Bold" charset="0"/>
                <a:ea typeface="ヒラギノ角ゴ ProN W6" charset="0"/>
                <a:cs typeface="ヒラギノ角ゴ ProN W6" charset="0"/>
              </a:endParaRPr>
            </a:p>
          </p:txBody>
        </p:sp>
      </p:grpSp>
      <p:sp>
        <p:nvSpPr>
          <p:cNvPr id="40" name="TextBox 39"/>
          <p:cNvSpPr txBox="1"/>
          <p:nvPr/>
        </p:nvSpPr>
        <p:spPr>
          <a:xfrm>
            <a:off x="7335701" y="6178647"/>
            <a:ext cx="1832829" cy="276999"/>
          </a:xfrm>
          <a:prstGeom prst="rect">
            <a:avLst/>
          </a:prstGeom>
          <a:noFill/>
        </p:spPr>
        <p:txBody>
          <a:bodyPr wrap="none" rtlCol="0">
            <a:spAutoFit/>
          </a:bodyPr>
          <a:lstStyle/>
          <a:p>
            <a:pPr algn="r"/>
            <a:r>
              <a:rPr lang="en-US" sz="1200" i="1" dirty="0" smtClean="0">
                <a:solidFill>
                  <a:schemeClr val="bg1">
                    <a:lumMod val="50000"/>
                  </a:schemeClr>
                </a:solidFill>
              </a:rPr>
              <a:t>Source: Sang-Ho Yun (JPL)</a:t>
            </a:r>
            <a:endParaRPr lang="en-US" sz="1200" i="1" dirty="0">
              <a:solidFill>
                <a:schemeClr val="bg1">
                  <a:lumMod val="50000"/>
                </a:schemeClr>
              </a:solidFill>
            </a:endParaRPr>
          </a:p>
        </p:txBody>
      </p:sp>
    </p:spTree>
    <p:extLst>
      <p:ext uri="{BB962C8B-B14F-4D97-AF65-F5344CB8AC3E}">
        <p14:creationId xmlns:p14="http://schemas.microsoft.com/office/powerpoint/2010/main" val="25644182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101600" y="838200"/>
            <a:ext cx="9347200" cy="61087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6" name="Picture 5" descr="ku-x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1514" y="4776411"/>
            <a:ext cx="5655990" cy="3181495"/>
          </a:xfrm>
          <a:prstGeom prst="rect">
            <a:avLst/>
          </a:prstGeom>
        </p:spPr>
      </p:pic>
      <p:sp>
        <p:nvSpPr>
          <p:cNvPr id="2" name="Title 1"/>
          <p:cNvSpPr>
            <a:spLocks noGrp="1"/>
          </p:cNvSpPr>
          <p:nvPr>
            <p:ph type="title"/>
          </p:nvPr>
        </p:nvSpPr>
        <p:spPr/>
        <p:txBody>
          <a:bodyPr>
            <a:normAutofit/>
          </a:bodyPr>
          <a:lstStyle/>
          <a:p>
            <a:r>
              <a:rPr lang="en-US" sz="3600" dirty="0"/>
              <a:t>ARIA’s Sandy Response Timeline </a:t>
            </a:r>
            <a:r>
              <a:rPr lang="en-US" sz="3600" dirty="0" smtClean="0"/>
              <a:t>Analysis</a:t>
            </a:r>
            <a:endParaRPr lang="en-US" sz="3600" dirty="0"/>
          </a:p>
        </p:txBody>
      </p:sp>
      <p:sp>
        <p:nvSpPr>
          <p:cNvPr id="3" name="Slide Number Placeholder 2"/>
          <p:cNvSpPr>
            <a:spLocks noGrp="1"/>
          </p:cNvSpPr>
          <p:nvPr>
            <p:ph type="sldNum" sz="quarter" idx="4"/>
          </p:nvPr>
        </p:nvSpPr>
        <p:spPr/>
        <p:txBody>
          <a:bodyPr/>
          <a:lstStyle/>
          <a:p>
            <a:fld id="{11666C6C-4E19-6342-9A2A-019557919201}" type="slidenum">
              <a:rPr lang="en-US" smtClean="0"/>
              <a:pPr/>
              <a:t>13</a:t>
            </a:fld>
            <a:endParaRPr lang="en-US"/>
          </a:p>
        </p:txBody>
      </p:sp>
      <p:sp>
        <p:nvSpPr>
          <p:cNvPr id="4" name="Date Placeholder 3"/>
          <p:cNvSpPr>
            <a:spLocks noGrp="1"/>
          </p:cNvSpPr>
          <p:nvPr>
            <p:ph type="dt" sz="half" idx="2"/>
          </p:nvPr>
        </p:nvSpPr>
        <p:spPr/>
        <p:txBody>
          <a:bodyPr/>
          <a:lstStyle/>
          <a:p>
            <a:r>
              <a:rPr lang="en-US" smtClean="0"/>
              <a:t>2013-07-11T08:30:00-04:00</a:t>
            </a:r>
            <a:endParaRPr lang="en-US" dirty="0"/>
          </a:p>
        </p:txBody>
      </p:sp>
      <p:sp>
        <p:nvSpPr>
          <p:cNvPr id="5" name="Footer Placeholder 4"/>
          <p:cNvSpPr>
            <a:spLocks noGrp="1"/>
          </p:cNvSpPr>
          <p:nvPr>
            <p:ph type="ftr" sz="quarter" idx="3"/>
          </p:nvPr>
        </p:nvSpPr>
        <p:spPr/>
        <p:txBody>
          <a:bodyPr/>
          <a:lstStyle/>
          <a:p>
            <a:r>
              <a:rPr lang="en-US" smtClean="0"/>
              <a:t>ESIP 2013 Summer – Cloud Computing and Geosciences</a:t>
            </a:r>
            <a:endParaRPr lang="en-US" dirty="0"/>
          </a:p>
        </p:txBody>
      </p:sp>
      <p:cxnSp>
        <p:nvCxnSpPr>
          <p:cNvPr id="40" name="Straight Arrow Connector 39"/>
          <p:cNvCxnSpPr/>
          <p:nvPr/>
        </p:nvCxnSpPr>
        <p:spPr>
          <a:xfrm>
            <a:off x="554901" y="2522518"/>
            <a:ext cx="8076315"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41" name="Picture 40" descr="hurricane_ic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27" y="2360390"/>
            <a:ext cx="332486" cy="336591"/>
          </a:xfrm>
          <a:prstGeom prst="rect">
            <a:avLst/>
          </a:prstGeom>
        </p:spPr>
      </p:pic>
      <p:grpSp>
        <p:nvGrpSpPr>
          <p:cNvPr id="42" name="Group 41"/>
          <p:cNvGrpSpPr/>
          <p:nvPr/>
        </p:nvGrpSpPr>
        <p:grpSpPr>
          <a:xfrm>
            <a:off x="775034" y="1531523"/>
            <a:ext cx="7287364" cy="828867"/>
            <a:chOff x="775034" y="1531523"/>
            <a:chExt cx="7287364" cy="828867"/>
          </a:xfrm>
        </p:grpSpPr>
        <p:cxnSp>
          <p:nvCxnSpPr>
            <p:cNvPr id="43" name="Straight Connector 42"/>
            <p:cNvCxnSpPr/>
            <p:nvPr/>
          </p:nvCxnSpPr>
          <p:spPr>
            <a:xfrm>
              <a:off x="775034" y="1531523"/>
              <a:ext cx="0" cy="828867"/>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218665" y="1531523"/>
              <a:ext cx="0" cy="828867"/>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130891" y="1531523"/>
              <a:ext cx="0" cy="828867"/>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062398" y="1531523"/>
              <a:ext cx="0" cy="828867"/>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sp>
          <p:nvSpPr>
            <p:cNvPr id="47" name="TextBox 12"/>
            <p:cNvSpPr txBox="1">
              <a:spLocks noChangeArrowheads="1"/>
            </p:cNvSpPr>
            <p:nvPr/>
          </p:nvSpPr>
          <p:spPr bwMode="auto">
            <a:xfrm>
              <a:off x="1184060" y="1609968"/>
              <a:ext cx="1608848" cy="509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1300163"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1300163"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400" dirty="0" smtClean="0">
                  <a:solidFill>
                    <a:srgbClr val="FFFFFF"/>
                  </a:solidFill>
                  <a:latin typeface="Arial Bold" charset="0"/>
                  <a:ea typeface="ヒラギノ角ゴ ProN W6" charset="0"/>
                  <a:cs typeface="ヒラギノ角ゴ ProN W6" charset="0"/>
                </a:rPr>
                <a:t>Data Acquisition</a:t>
              </a:r>
            </a:p>
            <a:p>
              <a:pPr algn="ctr" eaLnBrk="1" hangingPunct="1"/>
              <a:r>
                <a:rPr lang="en-US" sz="1400" dirty="0" smtClean="0">
                  <a:solidFill>
                    <a:srgbClr val="FFFFFF"/>
                  </a:solidFill>
                  <a:latin typeface="Arial Bold" charset="0"/>
                  <a:ea typeface="ヒラギノ角ゴ ProN W6" charset="0"/>
                  <a:cs typeface="ヒラギノ角ゴ ProN W6" charset="0"/>
                </a:rPr>
                <a:t>5 days</a:t>
              </a:r>
              <a:endParaRPr lang="en-US" sz="1400" dirty="0">
                <a:solidFill>
                  <a:srgbClr val="FFFFFF"/>
                </a:solidFill>
                <a:latin typeface="Arial Bold" charset="0"/>
                <a:ea typeface="ヒラギノ角ゴ ProN W6" charset="0"/>
                <a:cs typeface="ヒラギノ角ゴ ProN W6" charset="0"/>
              </a:endParaRPr>
            </a:p>
          </p:txBody>
        </p:sp>
        <p:sp>
          <p:nvSpPr>
            <p:cNvPr id="48" name="TextBox 12"/>
            <p:cNvSpPr txBox="1">
              <a:spLocks noChangeArrowheads="1"/>
            </p:cNvSpPr>
            <p:nvPr/>
          </p:nvSpPr>
          <p:spPr bwMode="auto">
            <a:xfrm>
              <a:off x="3213828" y="1609968"/>
              <a:ext cx="2921900" cy="50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1300163"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1300163"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400" dirty="0" smtClean="0">
                  <a:solidFill>
                    <a:srgbClr val="FFFFFF"/>
                  </a:solidFill>
                  <a:latin typeface="Arial Bold" charset="0"/>
                  <a:ea typeface="ヒラギノ角ゴ ProN W6" charset="0"/>
                  <a:cs typeface="ヒラギノ角ゴ ProN W6" charset="0"/>
                </a:rPr>
                <a:t>Discovery, Transfer, Processing</a:t>
              </a:r>
            </a:p>
            <a:p>
              <a:pPr algn="ctr" eaLnBrk="1" hangingPunct="1"/>
              <a:r>
                <a:rPr lang="en-US" sz="1400" dirty="0" smtClean="0">
                  <a:solidFill>
                    <a:srgbClr val="FFFFFF"/>
                  </a:solidFill>
                  <a:latin typeface="Arial Bold" charset="0"/>
                  <a:ea typeface="ヒラギノ角ゴ ProN W6" charset="0"/>
                  <a:cs typeface="ヒラギノ角ゴ ProN W6" charset="0"/>
                </a:rPr>
                <a:t>6 days</a:t>
              </a:r>
              <a:endParaRPr lang="en-US" sz="1400" dirty="0">
                <a:solidFill>
                  <a:srgbClr val="FFFFFF"/>
                </a:solidFill>
                <a:latin typeface="Arial Bold" charset="0"/>
                <a:ea typeface="ヒラギノ角ゴ ProN W6" charset="0"/>
                <a:cs typeface="ヒラギノ角ゴ ProN W6" charset="0"/>
              </a:endParaRPr>
            </a:p>
          </p:txBody>
        </p:sp>
        <p:sp>
          <p:nvSpPr>
            <p:cNvPr id="49" name="TextBox 12"/>
            <p:cNvSpPr txBox="1">
              <a:spLocks noChangeArrowheads="1"/>
            </p:cNvSpPr>
            <p:nvPr/>
          </p:nvSpPr>
          <p:spPr bwMode="auto">
            <a:xfrm>
              <a:off x="6135728" y="1609968"/>
              <a:ext cx="1883049" cy="50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1300163"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1300163"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400" dirty="0" smtClean="0">
                  <a:solidFill>
                    <a:srgbClr val="FFFFFF"/>
                  </a:solidFill>
                  <a:latin typeface="Arial Bold" charset="0"/>
                  <a:ea typeface="ヒラギノ角ゴ ProN W6" charset="0"/>
                  <a:cs typeface="ヒラギノ角ゴ ProN W6" charset="0"/>
                </a:rPr>
                <a:t>Validation</a:t>
              </a:r>
            </a:p>
            <a:p>
              <a:pPr algn="ctr" eaLnBrk="1" hangingPunct="1"/>
              <a:r>
                <a:rPr lang="en-US" sz="1400" dirty="0" smtClean="0">
                  <a:solidFill>
                    <a:srgbClr val="FFFFFF"/>
                  </a:solidFill>
                  <a:latin typeface="Arial Bold" charset="0"/>
                  <a:ea typeface="ヒラギノ角ゴ ProN W6" charset="0"/>
                  <a:cs typeface="ヒラギノ角ゴ ProN W6" charset="0"/>
                </a:rPr>
                <a:t>4 days</a:t>
              </a:r>
              <a:endParaRPr lang="en-US" sz="1400" dirty="0">
                <a:solidFill>
                  <a:srgbClr val="FFFFFF"/>
                </a:solidFill>
                <a:latin typeface="Arial Bold" charset="0"/>
                <a:ea typeface="ヒラギノ角ゴ ProN W6" charset="0"/>
                <a:cs typeface="ヒラギノ角ゴ ProN W6" charset="0"/>
              </a:endParaRPr>
            </a:p>
          </p:txBody>
        </p:sp>
      </p:grpSp>
      <p:grpSp>
        <p:nvGrpSpPr>
          <p:cNvPr id="50" name="Group 49"/>
          <p:cNvGrpSpPr/>
          <p:nvPr/>
        </p:nvGrpSpPr>
        <p:grpSpPr>
          <a:xfrm>
            <a:off x="821724" y="2248328"/>
            <a:ext cx="7459809" cy="3184090"/>
            <a:chOff x="821724" y="2248328"/>
            <a:chExt cx="7459809" cy="3184090"/>
          </a:xfrm>
        </p:grpSpPr>
        <p:sp>
          <p:nvSpPr>
            <p:cNvPr id="51" name="Down Arrow 50"/>
            <p:cNvSpPr/>
            <p:nvPr/>
          </p:nvSpPr>
          <p:spPr>
            <a:xfrm>
              <a:off x="1783512" y="2248328"/>
              <a:ext cx="438875" cy="252808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2" name="Down Arrow 51"/>
            <p:cNvSpPr/>
            <p:nvPr/>
          </p:nvSpPr>
          <p:spPr>
            <a:xfrm>
              <a:off x="4485120" y="2248328"/>
              <a:ext cx="438875" cy="252808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3" name="Down Arrow 52"/>
            <p:cNvSpPr/>
            <p:nvPr/>
          </p:nvSpPr>
          <p:spPr>
            <a:xfrm>
              <a:off x="6869243" y="2248328"/>
              <a:ext cx="438875" cy="252808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4" name="TextBox 12"/>
            <p:cNvSpPr txBox="1">
              <a:spLocks noChangeArrowheads="1"/>
            </p:cNvSpPr>
            <p:nvPr/>
          </p:nvSpPr>
          <p:spPr bwMode="auto">
            <a:xfrm>
              <a:off x="821724" y="2481793"/>
              <a:ext cx="2362452" cy="211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1300163"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1300163"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400" dirty="0" smtClean="0">
                  <a:solidFill>
                    <a:srgbClr val="FFFFFF"/>
                  </a:solidFill>
                  <a:latin typeface="Arial Bold" charset="0"/>
                  <a:ea typeface="ヒラギノ角ゴ ProN W6" charset="0"/>
                  <a:cs typeface="ヒラギノ角ゴ ProN W6" charset="0"/>
                </a:rPr>
                <a:t>COSMO-</a:t>
              </a:r>
              <a:r>
                <a:rPr lang="en-US" sz="1400" dirty="0" err="1" smtClean="0">
                  <a:solidFill>
                    <a:srgbClr val="FFFFFF"/>
                  </a:solidFill>
                  <a:latin typeface="Arial Bold" charset="0"/>
                  <a:ea typeface="ヒラギノ角ゴ ProN W6" charset="0"/>
                  <a:cs typeface="ヒラギノ角ゴ ProN W6" charset="0"/>
                </a:rPr>
                <a:t>SkyMed</a:t>
              </a:r>
              <a:r>
                <a:rPr lang="en-US" sz="1400" dirty="0" smtClean="0">
                  <a:solidFill>
                    <a:srgbClr val="FFFFFF"/>
                  </a:solidFill>
                  <a:latin typeface="Arial Bold" charset="0"/>
                  <a:ea typeface="ヒラギノ角ゴ ProN W6" charset="0"/>
                  <a:cs typeface="ヒラギノ角ゴ ProN W6" charset="0"/>
                </a:rPr>
                <a:t> (4)</a:t>
              </a:r>
            </a:p>
            <a:p>
              <a:pPr algn="ctr" eaLnBrk="1" hangingPunct="1"/>
              <a:r>
                <a:rPr lang="en-US" sz="1400" dirty="0" err="1" smtClean="0">
                  <a:solidFill>
                    <a:srgbClr val="FFFFFF"/>
                  </a:solidFill>
                  <a:latin typeface="Arial Bold" charset="0"/>
                  <a:ea typeface="ヒラギノ角ゴ ProN W6" charset="0"/>
                  <a:cs typeface="ヒラギノ角ゴ ProN W6" charset="0"/>
                </a:rPr>
                <a:t>TerraSAR</a:t>
              </a:r>
              <a:r>
                <a:rPr lang="en-US" sz="1400" dirty="0" smtClean="0">
                  <a:solidFill>
                    <a:srgbClr val="FFFFFF"/>
                  </a:solidFill>
                  <a:latin typeface="Arial Bold" charset="0"/>
                  <a:ea typeface="ヒラギノ角ゴ ProN W6" charset="0"/>
                  <a:cs typeface="ヒラギノ角ゴ ProN W6" charset="0"/>
                </a:rPr>
                <a:t>-X (2)</a:t>
              </a:r>
            </a:p>
            <a:p>
              <a:pPr algn="ctr" eaLnBrk="1" hangingPunct="1"/>
              <a:r>
                <a:rPr lang="en-US" sz="1400" dirty="0" smtClean="0">
                  <a:solidFill>
                    <a:srgbClr val="FFFFFF"/>
                  </a:solidFill>
                  <a:latin typeface="Arial Bold" charset="0"/>
                  <a:ea typeface="ヒラギノ角ゴ ProN W6" charset="0"/>
                  <a:cs typeface="ヒラギノ角ゴ ProN W6" charset="0"/>
                </a:rPr>
                <a:t>Radarsat2</a:t>
              </a:r>
            </a:p>
            <a:p>
              <a:pPr algn="ctr" eaLnBrk="1" hangingPunct="1"/>
              <a:r>
                <a:rPr lang="en-US" sz="1400" dirty="0" smtClean="0">
                  <a:solidFill>
                    <a:srgbClr val="FFFFFF"/>
                  </a:solidFill>
                  <a:latin typeface="Arial Bold" charset="0"/>
                  <a:ea typeface="ヒラギノ角ゴ ProN W6" charset="0"/>
                  <a:cs typeface="ヒラギノ角ゴ ProN W6" charset="0"/>
                </a:rPr>
                <a:t>Sentinel-1A/B (2)</a:t>
              </a:r>
            </a:p>
            <a:p>
              <a:pPr algn="ctr" eaLnBrk="1" hangingPunct="1"/>
              <a:r>
                <a:rPr lang="en-US" sz="1400" dirty="0" smtClean="0">
                  <a:solidFill>
                    <a:srgbClr val="FFFFFF"/>
                  </a:solidFill>
                  <a:latin typeface="Arial Bold" charset="0"/>
                  <a:ea typeface="ヒラギノ角ゴ ProN W6" charset="0"/>
                  <a:cs typeface="ヒラギノ角ゴ ProN W6" charset="0"/>
                </a:rPr>
                <a:t>ALOS-2</a:t>
              </a:r>
            </a:p>
            <a:p>
              <a:pPr algn="ctr" eaLnBrk="1" hangingPunct="1"/>
              <a:r>
                <a:rPr lang="en-US" sz="1400" dirty="0" smtClean="0">
                  <a:solidFill>
                    <a:srgbClr val="FFFFFF"/>
                  </a:solidFill>
                  <a:latin typeface="Arial Bold" charset="0"/>
                  <a:ea typeface="ヒラギノ角ゴ ProN W6" charset="0"/>
                  <a:cs typeface="ヒラギノ角ゴ ProN W6" charset="0"/>
                </a:rPr>
                <a:t>SAOCOM-1A/B (2)</a:t>
              </a:r>
            </a:p>
            <a:p>
              <a:pPr algn="ctr" eaLnBrk="1" hangingPunct="1"/>
              <a:r>
                <a:rPr lang="en-US" sz="1400" dirty="0" err="1" smtClean="0">
                  <a:solidFill>
                    <a:srgbClr val="FFFFFF"/>
                  </a:solidFill>
                  <a:latin typeface="Arial Bold" charset="0"/>
                  <a:ea typeface="ヒラギノ角ゴ ProN W6" charset="0"/>
                  <a:cs typeface="ヒラギノ角ゴ ProN W6" charset="0"/>
                </a:rPr>
                <a:t>Radarsat</a:t>
              </a:r>
              <a:r>
                <a:rPr lang="en-US" sz="1400" dirty="0" smtClean="0">
                  <a:solidFill>
                    <a:srgbClr val="FFFFFF"/>
                  </a:solidFill>
                  <a:latin typeface="Arial Bold" charset="0"/>
                  <a:ea typeface="ヒラギノ角ゴ ProN W6" charset="0"/>
                  <a:cs typeface="ヒラギノ角ゴ ProN W6" charset="0"/>
                </a:rPr>
                <a:t> Constellation (6)</a:t>
              </a:r>
            </a:p>
            <a:p>
              <a:pPr algn="ctr" eaLnBrk="1" hangingPunct="1"/>
              <a:r>
                <a:rPr lang="en-US" sz="1400" dirty="0" smtClean="0">
                  <a:solidFill>
                    <a:srgbClr val="FFFFFF"/>
                  </a:solidFill>
                  <a:latin typeface="Arial Bold" charset="0"/>
                  <a:ea typeface="ヒラギノ角ゴ ProN W6" charset="0"/>
                  <a:cs typeface="ヒラギノ角ゴ ProN W6" charset="0"/>
                </a:rPr>
                <a:t>US L-band SAR</a:t>
              </a:r>
              <a:endParaRPr lang="en-US" sz="1400" dirty="0">
                <a:solidFill>
                  <a:srgbClr val="FFFFFF"/>
                </a:solidFill>
                <a:latin typeface="Arial Bold" charset="0"/>
                <a:ea typeface="ヒラギノ角ゴ ProN W6" charset="0"/>
                <a:cs typeface="ヒラギノ角ゴ ProN W6" charset="0"/>
              </a:endParaRPr>
            </a:p>
          </p:txBody>
        </p:sp>
        <p:sp>
          <p:nvSpPr>
            <p:cNvPr id="55" name="Title 1"/>
            <p:cNvSpPr txBox="1">
              <a:spLocks/>
            </p:cNvSpPr>
            <p:nvPr/>
          </p:nvSpPr>
          <p:spPr>
            <a:xfrm>
              <a:off x="1472422" y="4958548"/>
              <a:ext cx="1071564" cy="473870"/>
            </a:xfrm>
            <a:prstGeom prst="rect">
              <a:avLst/>
            </a:prstGeom>
            <a:solidFill>
              <a:srgbClr val="800000"/>
            </a:solidFill>
          </p:spPr>
          <p:txBody>
            <a:bodyPr lIns="91435" tIns="45718" rIns="91435" bIns="45718" anchor="ctr">
              <a:normAutofit/>
            </a:bodyPr>
            <a:lstStyle>
              <a:lvl1pPr algn="l" defTabSz="1300460" rtl="0" eaLnBrk="1" latinLnBrk="0" hangingPunct="1">
                <a:spcBef>
                  <a:spcPct val="0"/>
                </a:spcBef>
                <a:buNone/>
                <a:defRPr sz="4600" kern="1200">
                  <a:solidFill>
                    <a:schemeClr val="tx1"/>
                  </a:solidFill>
                  <a:latin typeface="Myriad Pro"/>
                  <a:ea typeface="+mj-ea"/>
                  <a:cs typeface="Myriad Pro"/>
                </a:defRPr>
              </a:lvl1pPr>
            </a:lstStyle>
            <a:p>
              <a:pPr algn="ctr">
                <a:defRPr/>
              </a:pPr>
              <a:r>
                <a:rPr lang="en-US" sz="2000" dirty="0" smtClean="0">
                  <a:solidFill>
                    <a:srgbClr val="FFFFFF"/>
                  </a:solidFill>
                  <a:latin typeface="Arial Bold" charset="0"/>
                  <a:ea typeface="ヒラギノ角ゴ ProN W6" charset="0"/>
                  <a:cs typeface="ヒラギノ角ゴ ProN W6" charset="0"/>
                  <a:sym typeface="Arial Bold" charset="0"/>
                </a:rPr>
                <a:t>&lt; 1day</a:t>
              </a:r>
              <a:endParaRPr lang="en-US" sz="2000" dirty="0">
                <a:solidFill>
                  <a:srgbClr val="FFFFFF"/>
                </a:solidFill>
                <a:latin typeface="Arial Bold" charset="0"/>
                <a:ea typeface="ヒラギノ角ゴ ProN W6" charset="0"/>
                <a:cs typeface="ヒラギノ角ゴ ProN W6" charset="0"/>
                <a:sym typeface="Arial Bold" charset="0"/>
              </a:endParaRPr>
            </a:p>
          </p:txBody>
        </p:sp>
        <p:sp>
          <p:nvSpPr>
            <p:cNvPr id="56" name="Title 1"/>
            <p:cNvSpPr txBox="1">
              <a:spLocks/>
            </p:cNvSpPr>
            <p:nvPr/>
          </p:nvSpPr>
          <p:spPr>
            <a:xfrm>
              <a:off x="4164692" y="4958548"/>
              <a:ext cx="1071564" cy="473870"/>
            </a:xfrm>
            <a:prstGeom prst="rect">
              <a:avLst/>
            </a:prstGeom>
            <a:solidFill>
              <a:srgbClr val="800000"/>
            </a:solidFill>
          </p:spPr>
          <p:txBody>
            <a:bodyPr lIns="91435" tIns="45718" rIns="91435" bIns="45718" anchor="ctr">
              <a:normAutofit fontScale="92500"/>
            </a:bodyPr>
            <a:lstStyle>
              <a:lvl1pPr algn="l" defTabSz="1300460" rtl="0" eaLnBrk="1" latinLnBrk="0" hangingPunct="1">
                <a:spcBef>
                  <a:spcPct val="0"/>
                </a:spcBef>
                <a:buNone/>
                <a:defRPr sz="4600" kern="1200">
                  <a:solidFill>
                    <a:schemeClr val="tx1"/>
                  </a:solidFill>
                  <a:latin typeface="Myriad Pro"/>
                  <a:ea typeface="+mj-ea"/>
                  <a:cs typeface="Myriad Pro"/>
                </a:defRPr>
              </a:lvl1pPr>
            </a:lstStyle>
            <a:p>
              <a:pPr algn="ctr">
                <a:defRPr/>
              </a:pPr>
              <a:r>
                <a:rPr lang="en-US" sz="2000" dirty="0" smtClean="0">
                  <a:solidFill>
                    <a:srgbClr val="FFFFFF"/>
                  </a:solidFill>
                  <a:latin typeface="Arial Bold" charset="0"/>
                  <a:ea typeface="ヒラギノ角ゴ ProN W6" charset="0"/>
                  <a:cs typeface="ヒラギノ角ゴ ProN W6" charset="0"/>
                  <a:sym typeface="Arial Bold" charset="0"/>
                </a:rPr>
                <a:t>~ Hours</a:t>
              </a:r>
              <a:endParaRPr lang="en-US" sz="2000" dirty="0">
                <a:solidFill>
                  <a:srgbClr val="FFFFFF"/>
                </a:solidFill>
                <a:latin typeface="Arial Bold" charset="0"/>
                <a:ea typeface="ヒラギノ角ゴ ProN W6" charset="0"/>
                <a:cs typeface="ヒラギノ角ゴ ProN W6" charset="0"/>
                <a:sym typeface="Arial Bold" charset="0"/>
              </a:endParaRPr>
            </a:p>
          </p:txBody>
        </p:sp>
        <p:sp>
          <p:nvSpPr>
            <p:cNvPr id="57" name="TextBox 12"/>
            <p:cNvSpPr txBox="1">
              <a:spLocks noChangeArrowheads="1"/>
            </p:cNvSpPr>
            <p:nvPr/>
          </p:nvSpPr>
          <p:spPr bwMode="auto">
            <a:xfrm>
              <a:off x="3524476" y="2463115"/>
              <a:ext cx="2362452" cy="211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1300163"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1300163"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400" dirty="0" smtClean="0">
                  <a:solidFill>
                    <a:srgbClr val="FFFFFF"/>
                  </a:solidFill>
                  <a:latin typeface="Arial Bold" charset="0"/>
                  <a:ea typeface="ヒラギノ角ゴ ProN W6" charset="0"/>
                  <a:cs typeface="ヒラギノ角ゴ ProN W6" charset="0"/>
                </a:rPr>
                <a:t>ARIA system +</a:t>
              </a:r>
            </a:p>
            <a:p>
              <a:pPr algn="ctr" eaLnBrk="1" hangingPunct="1"/>
              <a:r>
                <a:rPr lang="en-US" sz="1400" dirty="0" smtClean="0">
                  <a:solidFill>
                    <a:srgbClr val="FFFFFF"/>
                  </a:solidFill>
                  <a:latin typeface="Arial Bold" charset="0"/>
                  <a:ea typeface="ヒラギノ角ゴ ProN W6" charset="0"/>
                  <a:cs typeface="ヒラギノ角ゴ ProN W6" charset="0"/>
                </a:rPr>
                <a:t>Collaboration between</a:t>
              </a:r>
            </a:p>
            <a:p>
              <a:pPr algn="ctr" eaLnBrk="1" hangingPunct="1"/>
              <a:r>
                <a:rPr lang="en-US" sz="1400" dirty="0" smtClean="0">
                  <a:solidFill>
                    <a:srgbClr val="FFFFFF"/>
                  </a:solidFill>
                  <a:latin typeface="Arial Bold" charset="0"/>
                  <a:ea typeface="ヒラギノ角ゴ ProN W6" charset="0"/>
                  <a:cs typeface="ヒラギノ角ゴ ProN W6" charset="0"/>
                </a:rPr>
                <a:t>ARIA/JPL/Caltech/NASA</a:t>
              </a:r>
            </a:p>
            <a:p>
              <a:pPr algn="ctr" eaLnBrk="1" hangingPunct="1"/>
              <a:r>
                <a:rPr lang="en-US" sz="1400" dirty="0" smtClean="0">
                  <a:solidFill>
                    <a:srgbClr val="FFFFFF"/>
                  </a:solidFill>
                  <a:latin typeface="Arial Bold" charset="0"/>
                  <a:ea typeface="ヒラギノ角ゴ ProN W6" charset="0"/>
                  <a:cs typeface="ヒラギノ角ゴ ProN W6" charset="0"/>
                </a:rPr>
                <a:t>and space agencies (ASI, ESA, CSA, DLR, JAXA)</a:t>
              </a:r>
              <a:endParaRPr lang="en-US" sz="1400" dirty="0">
                <a:solidFill>
                  <a:srgbClr val="FFFFFF"/>
                </a:solidFill>
                <a:latin typeface="Arial Bold" charset="0"/>
                <a:ea typeface="ヒラギノ角ゴ ProN W6" charset="0"/>
                <a:cs typeface="ヒラギノ角ゴ ProN W6" charset="0"/>
              </a:endParaRPr>
            </a:p>
          </p:txBody>
        </p:sp>
        <p:sp>
          <p:nvSpPr>
            <p:cNvPr id="58" name="TextBox 12"/>
            <p:cNvSpPr txBox="1">
              <a:spLocks noChangeArrowheads="1"/>
            </p:cNvSpPr>
            <p:nvPr/>
          </p:nvSpPr>
          <p:spPr bwMode="auto">
            <a:xfrm>
              <a:off x="5919081" y="2481793"/>
              <a:ext cx="2362452" cy="211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1300163"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1300163"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1300163"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defTabSz="1300163"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400" dirty="0" err="1" smtClean="0">
                  <a:solidFill>
                    <a:srgbClr val="FFFFFF"/>
                  </a:solidFill>
                  <a:latin typeface="Arial Bold" charset="0"/>
                  <a:ea typeface="ヒラギノ角ゴ ProN W6" charset="0"/>
                  <a:cs typeface="ヒラギノ角ゴ ProN W6" charset="0"/>
                </a:rPr>
                <a:t>GISCorps</a:t>
              </a:r>
              <a:r>
                <a:rPr lang="en-US" sz="1400" dirty="0" smtClean="0">
                  <a:solidFill>
                    <a:srgbClr val="FFFFFF"/>
                  </a:solidFill>
                  <a:latin typeface="Arial Bold" charset="0"/>
                  <a:ea typeface="ヒラギノ角ゴ ProN W6" charset="0"/>
                  <a:cs typeface="ヒラギノ角ゴ ProN W6" charset="0"/>
                </a:rPr>
                <a:t>, ESRI</a:t>
              </a:r>
            </a:p>
          </p:txBody>
        </p:sp>
        <p:sp>
          <p:nvSpPr>
            <p:cNvPr id="59" name="Title 1"/>
            <p:cNvSpPr txBox="1">
              <a:spLocks/>
            </p:cNvSpPr>
            <p:nvPr/>
          </p:nvSpPr>
          <p:spPr>
            <a:xfrm>
              <a:off x="6558154" y="4958548"/>
              <a:ext cx="1071564" cy="473870"/>
            </a:xfrm>
            <a:prstGeom prst="rect">
              <a:avLst/>
            </a:prstGeom>
            <a:solidFill>
              <a:srgbClr val="800000"/>
            </a:solidFill>
          </p:spPr>
          <p:txBody>
            <a:bodyPr lIns="91435" tIns="45718" rIns="91435" bIns="45718" anchor="ctr">
              <a:normAutofit fontScale="92500"/>
            </a:bodyPr>
            <a:lstStyle>
              <a:lvl1pPr algn="l" defTabSz="1300460" rtl="0" eaLnBrk="1" latinLnBrk="0" hangingPunct="1">
                <a:spcBef>
                  <a:spcPct val="0"/>
                </a:spcBef>
                <a:buNone/>
                <a:defRPr sz="4600" kern="1200">
                  <a:solidFill>
                    <a:schemeClr val="tx1"/>
                  </a:solidFill>
                  <a:latin typeface="Myriad Pro"/>
                  <a:ea typeface="+mj-ea"/>
                  <a:cs typeface="Myriad Pro"/>
                </a:defRPr>
              </a:lvl1pPr>
            </a:lstStyle>
            <a:p>
              <a:pPr algn="ctr">
                <a:defRPr/>
              </a:pPr>
              <a:r>
                <a:rPr lang="en-US" sz="2000" dirty="0" smtClean="0">
                  <a:solidFill>
                    <a:srgbClr val="FFFFFF"/>
                  </a:solidFill>
                  <a:latin typeface="Arial Bold" charset="0"/>
                  <a:ea typeface="ヒラギノ角ゴ ProN W6" charset="0"/>
                  <a:cs typeface="ヒラギノ角ゴ ProN W6" charset="0"/>
                  <a:sym typeface="Arial Bold" charset="0"/>
                </a:rPr>
                <a:t>~ Hours</a:t>
              </a:r>
              <a:endParaRPr lang="en-US" sz="2000" dirty="0">
                <a:solidFill>
                  <a:srgbClr val="FFFFFF"/>
                </a:solidFill>
                <a:latin typeface="Arial Bold" charset="0"/>
                <a:ea typeface="ヒラギノ角ゴ ProN W6" charset="0"/>
                <a:cs typeface="ヒラギノ角ゴ ProN W6" charset="0"/>
                <a:sym typeface="Arial Bold" charset="0"/>
              </a:endParaRPr>
            </a:p>
          </p:txBody>
        </p:sp>
      </p:grpSp>
      <p:sp>
        <p:nvSpPr>
          <p:cNvPr id="60" name="TextBox 59"/>
          <p:cNvSpPr txBox="1"/>
          <p:nvPr/>
        </p:nvSpPr>
        <p:spPr>
          <a:xfrm>
            <a:off x="7335701" y="6178647"/>
            <a:ext cx="1832829" cy="276999"/>
          </a:xfrm>
          <a:prstGeom prst="rect">
            <a:avLst/>
          </a:prstGeom>
          <a:noFill/>
        </p:spPr>
        <p:txBody>
          <a:bodyPr wrap="none" rtlCol="0">
            <a:spAutoFit/>
          </a:bodyPr>
          <a:lstStyle/>
          <a:p>
            <a:pPr algn="r"/>
            <a:r>
              <a:rPr lang="en-US" sz="1200" i="1" dirty="0" smtClean="0">
                <a:solidFill>
                  <a:schemeClr val="bg1">
                    <a:lumMod val="50000"/>
                  </a:schemeClr>
                </a:solidFill>
              </a:rPr>
              <a:t>Source: Sang-Ho Yun (JPL)</a:t>
            </a:r>
            <a:endParaRPr lang="en-US" sz="1200" i="1" dirty="0">
              <a:solidFill>
                <a:schemeClr val="bg1">
                  <a:lumMod val="50000"/>
                </a:schemeClr>
              </a:solidFill>
            </a:endParaRPr>
          </a:p>
        </p:txBody>
      </p:sp>
    </p:spTree>
    <p:extLst>
      <p:ext uri="{BB962C8B-B14F-4D97-AF65-F5344CB8AC3E}">
        <p14:creationId xmlns:p14="http://schemas.microsoft.com/office/powerpoint/2010/main" val="8071085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up)">
                                      <p:cBhvr>
                                        <p:cTn id="7" dur="8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Processing Pipeline</a:t>
            </a:r>
            <a:endParaRPr lang="en-US" dirty="0"/>
          </a:p>
        </p:txBody>
      </p:sp>
      <p:sp>
        <p:nvSpPr>
          <p:cNvPr id="4" name="Slide Number Placeholder 3"/>
          <p:cNvSpPr>
            <a:spLocks noGrp="1"/>
          </p:cNvSpPr>
          <p:nvPr>
            <p:ph type="sldNum" sz="quarter" idx="4"/>
          </p:nvPr>
        </p:nvSpPr>
        <p:spPr/>
        <p:txBody>
          <a:bodyPr/>
          <a:lstStyle/>
          <a:p>
            <a:fld id="{11666C6C-4E19-6342-9A2A-019557919201}" type="slidenum">
              <a:rPr lang="en-US" smtClean="0"/>
              <a:pPr/>
              <a:t>14</a:t>
            </a:fld>
            <a:endParaRPr lang="en-US" dirty="0"/>
          </a:p>
        </p:txBody>
      </p:sp>
      <p:sp>
        <p:nvSpPr>
          <p:cNvPr id="5" name="Date Placeholder 4"/>
          <p:cNvSpPr>
            <a:spLocks noGrp="1"/>
          </p:cNvSpPr>
          <p:nvPr>
            <p:ph type="dt" sz="half" idx="2"/>
          </p:nvPr>
        </p:nvSpPr>
        <p:spPr/>
        <p:txBody>
          <a:bodyPr/>
          <a:lstStyle/>
          <a:p>
            <a:r>
              <a:rPr lang="en-US" smtClean="0"/>
              <a:t>2013-07-11T08:30:00-04:00</a:t>
            </a:r>
            <a:endParaRPr lang="en-US" dirty="0"/>
          </a:p>
        </p:txBody>
      </p:sp>
      <p:sp>
        <p:nvSpPr>
          <p:cNvPr id="6" name="Footer Placeholder 5"/>
          <p:cNvSpPr>
            <a:spLocks noGrp="1"/>
          </p:cNvSpPr>
          <p:nvPr>
            <p:ph type="ftr" sz="quarter" idx="3"/>
          </p:nvPr>
        </p:nvSpPr>
        <p:spPr/>
        <p:txBody>
          <a:bodyPr/>
          <a:lstStyle/>
          <a:p>
            <a:r>
              <a:rPr lang="en-US" smtClean="0"/>
              <a:t>ESIP 2013 Summer – Cloud Computing and Geosciences</a:t>
            </a:r>
            <a:endParaRPr lang="en-US" dirty="0"/>
          </a:p>
        </p:txBody>
      </p:sp>
      <p:sp>
        <p:nvSpPr>
          <p:cNvPr id="7" name="Rectangle 6"/>
          <p:cNvSpPr/>
          <p:nvPr/>
        </p:nvSpPr>
        <p:spPr>
          <a:xfrm>
            <a:off x="3378200" y="1722573"/>
            <a:ext cx="4864100" cy="377019"/>
          </a:xfrm>
          <a:prstGeom prst="rect">
            <a:avLst/>
          </a:prstGeom>
          <a:solidFill>
            <a:srgbClr val="F2F2F2"/>
          </a:solid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04102" y="687103"/>
            <a:ext cx="1030603" cy="6170899"/>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1200" dirty="0" smtClean="0">
                <a:solidFill>
                  <a:srgbClr val="4F6228"/>
                </a:solidFill>
              </a:rPr>
              <a:t>ARIA-MH </a:t>
            </a:r>
          </a:p>
          <a:p>
            <a:pPr algn="ctr"/>
            <a:r>
              <a:rPr lang="en-US" sz="1200" dirty="0" smtClean="0">
                <a:solidFill>
                  <a:srgbClr val="4F6228"/>
                </a:solidFill>
              </a:rPr>
              <a:t>raw data ingestion scheme</a:t>
            </a:r>
            <a:endParaRPr lang="en-US" sz="1200" dirty="0">
              <a:solidFill>
                <a:srgbClr val="4F6228"/>
              </a:solidFill>
            </a:endParaRPr>
          </a:p>
        </p:txBody>
      </p:sp>
      <p:sp>
        <p:nvSpPr>
          <p:cNvPr id="9" name="Can 8"/>
          <p:cNvSpPr/>
          <p:nvPr/>
        </p:nvSpPr>
        <p:spPr>
          <a:xfrm>
            <a:off x="457200" y="1603238"/>
            <a:ext cx="333970" cy="301909"/>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p>
        </p:txBody>
      </p:sp>
      <p:sp>
        <p:nvSpPr>
          <p:cNvPr id="10" name="Can 9"/>
          <p:cNvSpPr/>
          <p:nvPr/>
        </p:nvSpPr>
        <p:spPr>
          <a:xfrm>
            <a:off x="457200" y="2032967"/>
            <a:ext cx="333970" cy="301909"/>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Can 10"/>
          <p:cNvSpPr/>
          <p:nvPr/>
        </p:nvSpPr>
        <p:spPr>
          <a:xfrm>
            <a:off x="457200" y="2487276"/>
            <a:ext cx="333970" cy="301909"/>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Can 11"/>
          <p:cNvSpPr/>
          <p:nvPr/>
        </p:nvSpPr>
        <p:spPr>
          <a:xfrm>
            <a:off x="457200" y="2926550"/>
            <a:ext cx="333970" cy="301909"/>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Can 12"/>
          <p:cNvSpPr/>
          <p:nvPr/>
        </p:nvSpPr>
        <p:spPr>
          <a:xfrm>
            <a:off x="457200" y="3365824"/>
            <a:ext cx="333970" cy="301909"/>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Can 13"/>
          <p:cNvSpPr/>
          <p:nvPr/>
        </p:nvSpPr>
        <p:spPr>
          <a:xfrm>
            <a:off x="457200" y="3805097"/>
            <a:ext cx="333970" cy="301909"/>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Can 14"/>
          <p:cNvSpPr/>
          <p:nvPr/>
        </p:nvSpPr>
        <p:spPr>
          <a:xfrm>
            <a:off x="457200" y="5122920"/>
            <a:ext cx="333970" cy="301909"/>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an 15"/>
          <p:cNvSpPr/>
          <p:nvPr/>
        </p:nvSpPr>
        <p:spPr>
          <a:xfrm>
            <a:off x="457200" y="5562194"/>
            <a:ext cx="333970" cy="301909"/>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Can 16"/>
          <p:cNvSpPr/>
          <p:nvPr/>
        </p:nvSpPr>
        <p:spPr>
          <a:xfrm>
            <a:off x="457200" y="6001468"/>
            <a:ext cx="333970" cy="301909"/>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Can 17"/>
          <p:cNvSpPr/>
          <p:nvPr/>
        </p:nvSpPr>
        <p:spPr>
          <a:xfrm>
            <a:off x="457200" y="6440742"/>
            <a:ext cx="333970" cy="301909"/>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5-Point Star 18"/>
          <p:cNvSpPr/>
          <p:nvPr/>
        </p:nvSpPr>
        <p:spPr>
          <a:xfrm>
            <a:off x="541328" y="4216304"/>
            <a:ext cx="135338" cy="13533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5-Point Star 19"/>
          <p:cNvSpPr/>
          <p:nvPr/>
        </p:nvSpPr>
        <p:spPr>
          <a:xfrm>
            <a:off x="541328" y="4437819"/>
            <a:ext cx="135338" cy="13533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5-Point Star 20"/>
          <p:cNvSpPr/>
          <p:nvPr/>
        </p:nvSpPr>
        <p:spPr>
          <a:xfrm>
            <a:off x="541328" y="4659334"/>
            <a:ext cx="135338" cy="13533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5-Point Star 21"/>
          <p:cNvSpPr/>
          <p:nvPr/>
        </p:nvSpPr>
        <p:spPr>
          <a:xfrm>
            <a:off x="541328" y="4880849"/>
            <a:ext cx="135338" cy="13533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322086" y="1603236"/>
            <a:ext cx="1051424" cy="513941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1200" i="1" u="sng" dirty="0" err="1" smtClean="0">
                <a:solidFill>
                  <a:schemeClr val="accent3">
                    <a:lumMod val="50000"/>
                  </a:schemeClr>
                </a:solidFill>
              </a:rPr>
              <a:t>Interferable</a:t>
            </a:r>
            <a:r>
              <a:rPr lang="en-US" sz="1200" i="1" u="sng" dirty="0" smtClean="0">
                <a:solidFill>
                  <a:schemeClr val="accent3">
                    <a:lumMod val="50000"/>
                  </a:schemeClr>
                </a:solidFill>
              </a:rPr>
              <a:t> Pair Selection</a:t>
            </a:r>
          </a:p>
          <a:p>
            <a:endParaRPr lang="en-US" sz="1200" dirty="0" smtClean="0">
              <a:solidFill>
                <a:schemeClr val="accent3">
                  <a:lumMod val="50000"/>
                </a:schemeClr>
              </a:solidFill>
            </a:endParaRPr>
          </a:p>
          <a:p>
            <a:endParaRPr lang="en-US" sz="1200" dirty="0" smtClean="0">
              <a:solidFill>
                <a:schemeClr val="accent3">
                  <a:lumMod val="50000"/>
                </a:schemeClr>
              </a:solidFill>
            </a:endParaRPr>
          </a:p>
          <a:p>
            <a:r>
              <a:rPr lang="en-US" sz="1200" i="1" dirty="0" smtClean="0">
                <a:solidFill>
                  <a:schemeClr val="accent3">
                    <a:lumMod val="50000"/>
                  </a:schemeClr>
                </a:solidFill>
              </a:rPr>
              <a:t>Form all pairs that meet  </a:t>
            </a:r>
          </a:p>
          <a:p>
            <a:pPr marL="114300" indent="-114300">
              <a:buFontTx/>
              <a:buChar char="-"/>
            </a:pPr>
            <a:r>
              <a:rPr lang="en-US" sz="1200" dirty="0" smtClean="0">
                <a:solidFill>
                  <a:schemeClr val="accent3">
                    <a:lumMod val="50000"/>
                  </a:schemeClr>
                </a:solidFill>
              </a:rPr>
              <a:t>Spatial</a:t>
            </a:r>
          </a:p>
          <a:p>
            <a:pPr marL="114300" indent="-114300">
              <a:buFontTx/>
              <a:buChar char="-"/>
            </a:pPr>
            <a:r>
              <a:rPr lang="en-US" sz="1200" dirty="0" smtClean="0">
                <a:solidFill>
                  <a:schemeClr val="accent3">
                    <a:lumMod val="50000"/>
                  </a:schemeClr>
                </a:solidFill>
              </a:rPr>
              <a:t>Temporal</a:t>
            </a:r>
          </a:p>
          <a:p>
            <a:pPr marL="114300" indent="-114300">
              <a:buFontTx/>
              <a:buChar char="-"/>
            </a:pPr>
            <a:r>
              <a:rPr lang="en-US" sz="1200" dirty="0" smtClean="0">
                <a:solidFill>
                  <a:schemeClr val="accent3">
                    <a:lumMod val="50000"/>
                  </a:schemeClr>
                </a:solidFill>
              </a:rPr>
              <a:t>Doppler</a:t>
            </a:r>
          </a:p>
          <a:p>
            <a:r>
              <a:rPr lang="en-US" sz="1200" dirty="0" smtClean="0">
                <a:solidFill>
                  <a:schemeClr val="accent3">
                    <a:lumMod val="50000"/>
                  </a:schemeClr>
                </a:solidFill>
              </a:rPr>
              <a:t>Baselines</a:t>
            </a:r>
          </a:p>
          <a:p>
            <a:endParaRPr lang="en-US" sz="1200" dirty="0">
              <a:solidFill>
                <a:schemeClr val="accent3">
                  <a:lumMod val="50000"/>
                </a:schemeClr>
              </a:solidFill>
            </a:endParaRPr>
          </a:p>
          <a:p>
            <a:endParaRPr lang="en-US" sz="1200" dirty="0" smtClean="0">
              <a:solidFill>
                <a:schemeClr val="accent3">
                  <a:lumMod val="50000"/>
                </a:schemeClr>
              </a:solidFill>
            </a:endParaRPr>
          </a:p>
          <a:p>
            <a:r>
              <a:rPr lang="en-US" sz="1200" dirty="0" smtClean="0">
                <a:solidFill>
                  <a:schemeClr val="accent3">
                    <a:lumMod val="50000"/>
                  </a:schemeClr>
                </a:solidFill>
              </a:rPr>
              <a:t>Execute after </a:t>
            </a:r>
            <a:r>
              <a:rPr lang="en-US" sz="1200" i="1" dirty="0" smtClean="0">
                <a:solidFill>
                  <a:schemeClr val="accent3">
                    <a:lumMod val="50000"/>
                  </a:schemeClr>
                </a:solidFill>
              </a:rPr>
              <a:t>each acquisition</a:t>
            </a:r>
          </a:p>
        </p:txBody>
      </p:sp>
      <p:cxnSp>
        <p:nvCxnSpPr>
          <p:cNvPr id="24" name="Straight Arrow Connector 23"/>
          <p:cNvCxnSpPr>
            <a:stCxn id="9" idx="4"/>
          </p:cNvCxnSpPr>
          <p:nvPr/>
        </p:nvCxnSpPr>
        <p:spPr>
          <a:xfrm>
            <a:off x="791170" y="1754193"/>
            <a:ext cx="530916" cy="52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791170" y="2198090"/>
            <a:ext cx="530916" cy="52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791170" y="2641987"/>
            <a:ext cx="530916" cy="52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791170" y="3085884"/>
            <a:ext cx="530916" cy="52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791170" y="3529781"/>
            <a:ext cx="530916" cy="52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791170" y="3963267"/>
            <a:ext cx="530916" cy="52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791170" y="5305369"/>
            <a:ext cx="530916" cy="52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791170" y="5738855"/>
            <a:ext cx="530916" cy="52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791170" y="6172341"/>
            <a:ext cx="530916" cy="52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791170" y="6616238"/>
            <a:ext cx="530916" cy="52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Snip Single Corner Rectangle 33"/>
          <p:cNvSpPr/>
          <p:nvPr/>
        </p:nvSpPr>
        <p:spPr>
          <a:xfrm>
            <a:off x="2644175" y="1754191"/>
            <a:ext cx="562147" cy="278774"/>
          </a:xfrm>
          <a:prstGeom prst="snip1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000000"/>
                </a:solidFill>
              </a:rPr>
              <a:t>Peg</a:t>
            </a:r>
            <a:r>
              <a:rPr lang="en-US" sz="900" baseline="-25000" dirty="0" smtClean="0">
                <a:solidFill>
                  <a:srgbClr val="000000"/>
                </a:solidFill>
              </a:rPr>
              <a:t>12</a:t>
            </a:r>
            <a:r>
              <a:rPr lang="en-US" sz="900" dirty="0" smtClean="0">
                <a:solidFill>
                  <a:srgbClr val="000000"/>
                </a:solidFill>
              </a:rPr>
              <a:t> Dop</a:t>
            </a:r>
            <a:r>
              <a:rPr lang="en-US" sz="900" baseline="-25000" dirty="0" smtClean="0">
                <a:solidFill>
                  <a:srgbClr val="000000"/>
                </a:solidFill>
              </a:rPr>
              <a:t>12</a:t>
            </a:r>
            <a:endParaRPr lang="en-US" sz="900" dirty="0">
              <a:solidFill>
                <a:srgbClr val="000000"/>
              </a:solidFill>
            </a:endParaRPr>
          </a:p>
        </p:txBody>
      </p:sp>
      <p:sp>
        <p:nvSpPr>
          <p:cNvPr id="35" name="TextBox 34"/>
          <p:cNvSpPr txBox="1"/>
          <p:nvPr/>
        </p:nvSpPr>
        <p:spPr>
          <a:xfrm>
            <a:off x="373920" y="1646724"/>
            <a:ext cx="536400" cy="230832"/>
          </a:xfrm>
          <a:prstGeom prst="rect">
            <a:avLst/>
          </a:prstGeom>
          <a:noFill/>
        </p:spPr>
        <p:txBody>
          <a:bodyPr wrap="none" rtlCol="0">
            <a:spAutoFit/>
          </a:bodyPr>
          <a:lstStyle/>
          <a:p>
            <a:r>
              <a:rPr lang="en-US" sz="900" dirty="0" smtClean="0">
                <a:solidFill>
                  <a:srgbClr val="000000"/>
                </a:solidFill>
              </a:rPr>
              <a:t>T</a:t>
            </a:r>
            <a:r>
              <a:rPr lang="en-US" sz="900" baseline="-25000" dirty="0">
                <a:solidFill>
                  <a:srgbClr val="000000"/>
                </a:solidFill>
              </a:rPr>
              <a:t>1</a:t>
            </a:r>
            <a:r>
              <a:rPr lang="en-US" sz="900" dirty="0" smtClean="0">
                <a:solidFill>
                  <a:srgbClr val="000000"/>
                </a:solidFill>
              </a:rPr>
              <a:t>FS</a:t>
            </a:r>
            <a:r>
              <a:rPr lang="en-US" sz="900" baseline="-25000" dirty="0" smtClean="0">
                <a:solidFill>
                  <a:srgbClr val="000000"/>
                </a:solidFill>
              </a:rPr>
              <a:t>n</a:t>
            </a:r>
            <a:r>
              <a:rPr lang="en-US" sz="900" dirty="0" smtClean="0">
                <a:solidFill>
                  <a:srgbClr val="000000"/>
                </a:solidFill>
              </a:rPr>
              <a:t>D</a:t>
            </a:r>
            <a:r>
              <a:rPr lang="en-US" sz="900" baseline="-25000" dirty="0" smtClean="0">
                <a:solidFill>
                  <a:srgbClr val="000000"/>
                </a:solidFill>
              </a:rPr>
              <a:t>1</a:t>
            </a:r>
            <a:endParaRPr lang="en-US" sz="900" dirty="0">
              <a:solidFill>
                <a:srgbClr val="000000"/>
              </a:solidFill>
            </a:endParaRPr>
          </a:p>
        </p:txBody>
      </p:sp>
      <p:sp>
        <p:nvSpPr>
          <p:cNvPr id="36" name="TextBox 35"/>
          <p:cNvSpPr txBox="1"/>
          <p:nvPr/>
        </p:nvSpPr>
        <p:spPr>
          <a:xfrm>
            <a:off x="1209875" y="849313"/>
            <a:ext cx="4593099" cy="646331"/>
          </a:xfrm>
          <a:prstGeom prst="rect">
            <a:avLst/>
          </a:prstGeom>
          <a:noFill/>
        </p:spPr>
        <p:txBody>
          <a:bodyPr wrap="none" rtlCol="0">
            <a:spAutoFit/>
          </a:bodyPr>
          <a:lstStyle/>
          <a:p>
            <a:r>
              <a:rPr lang="en-US" sz="1200" dirty="0" smtClean="0"/>
              <a:t>T=Track</a:t>
            </a:r>
          </a:p>
          <a:p>
            <a:r>
              <a:rPr lang="en-US" sz="1200" dirty="0" smtClean="0"/>
              <a:t>FS=Frame-stitch (3-4 frames along track based on defined peg regions)</a:t>
            </a:r>
          </a:p>
          <a:p>
            <a:r>
              <a:rPr lang="en-US" sz="1200" dirty="0" smtClean="0"/>
              <a:t>D=Date</a:t>
            </a:r>
            <a:endParaRPr lang="en-US" sz="1200" dirty="0"/>
          </a:p>
        </p:txBody>
      </p:sp>
      <p:sp>
        <p:nvSpPr>
          <p:cNvPr id="37" name="TextBox 36"/>
          <p:cNvSpPr txBox="1"/>
          <p:nvPr/>
        </p:nvSpPr>
        <p:spPr>
          <a:xfrm>
            <a:off x="359166" y="2082672"/>
            <a:ext cx="536400" cy="230832"/>
          </a:xfrm>
          <a:prstGeom prst="rect">
            <a:avLst/>
          </a:prstGeom>
          <a:noFill/>
        </p:spPr>
        <p:txBody>
          <a:bodyPr wrap="none" rtlCol="0">
            <a:spAutoFit/>
          </a:bodyPr>
          <a:lstStyle/>
          <a:p>
            <a:r>
              <a:rPr lang="en-US" sz="900" dirty="0" smtClean="0">
                <a:solidFill>
                  <a:srgbClr val="000000"/>
                </a:solidFill>
              </a:rPr>
              <a:t>T</a:t>
            </a:r>
            <a:r>
              <a:rPr lang="en-US" sz="900" baseline="-25000" dirty="0">
                <a:solidFill>
                  <a:srgbClr val="000000"/>
                </a:solidFill>
              </a:rPr>
              <a:t>2</a:t>
            </a:r>
            <a:r>
              <a:rPr lang="en-US" sz="900" dirty="0" smtClean="0">
                <a:solidFill>
                  <a:srgbClr val="000000"/>
                </a:solidFill>
              </a:rPr>
              <a:t>FS</a:t>
            </a:r>
            <a:r>
              <a:rPr lang="en-US" sz="900" baseline="-25000" dirty="0" smtClean="0">
                <a:solidFill>
                  <a:srgbClr val="000000"/>
                </a:solidFill>
              </a:rPr>
              <a:t>n</a:t>
            </a:r>
            <a:r>
              <a:rPr lang="en-US" sz="900" dirty="0" smtClean="0">
                <a:solidFill>
                  <a:srgbClr val="000000"/>
                </a:solidFill>
              </a:rPr>
              <a:t>D</a:t>
            </a:r>
            <a:r>
              <a:rPr lang="en-US" sz="900" baseline="-25000" dirty="0" smtClean="0">
                <a:solidFill>
                  <a:srgbClr val="000000"/>
                </a:solidFill>
              </a:rPr>
              <a:t>2</a:t>
            </a:r>
            <a:endParaRPr lang="en-US" sz="900" dirty="0">
              <a:solidFill>
                <a:srgbClr val="000000"/>
              </a:solidFill>
            </a:endParaRPr>
          </a:p>
        </p:txBody>
      </p:sp>
      <p:sp>
        <p:nvSpPr>
          <p:cNvPr id="38" name="TextBox 37"/>
          <p:cNvSpPr txBox="1"/>
          <p:nvPr/>
        </p:nvSpPr>
        <p:spPr>
          <a:xfrm>
            <a:off x="354822" y="2518620"/>
            <a:ext cx="536400" cy="230832"/>
          </a:xfrm>
          <a:prstGeom prst="rect">
            <a:avLst/>
          </a:prstGeom>
          <a:noFill/>
        </p:spPr>
        <p:txBody>
          <a:bodyPr wrap="none" rtlCol="0">
            <a:spAutoFit/>
          </a:bodyPr>
          <a:lstStyle/>
          <a:p>
            <a:r>
              <a:rPr lang="en-US" sz="900" dirty="0" smtClean="0">
                <a:solidFill>
                  <a:srgbClr val="000000"/>
                </a:solidFill>
              </a:rPr>
              <a:t>T</a:t>
            </a:r>
            <a:r>
              <a:rPr lang="en-US" sz="900" baseline="-25000" dirty="0">
                <a:solidFill>
                  <a:srgbClr val="000000"/>
                </a:solidFill>
              </a:rPr>
              <a:t>3</a:t>
            </a:r>
            <a:r>
              <a:rPr lang="en-US" sz="900" dirty="0" smtClean="0">
                <a:solidFill>
                  <a:srgbClr val="000000"/>
                </a:solidFill>
              </a:rPr>
              <a:t>FS</a:t>
            </a:r>
            <a:r>
              <a:rPr lang="en-US" sz="900" baseline="-25000" dirty="0" smtClean="0">
                <a:solidFill>
                  <a:srgbClr val="000000"/>
                </a:solidFill>
              </a:rPr>
              <a:t>n</a:t>
            </a:r>
            <a:r>
              <a:rPr lang="en-US" sz="900" dirty="0" smtClean="0">
                <a:solidFill>
                  <a:srgbClr val="000000"/>
                </a:solidFill>
              </a:rPr>
              <a:t>D</a:t>
            </a:r>
            <a:r>
              <a:rPr lang="en-US" sz="900" baseline="-25000" dirty="0" smtClean="0">
                <a:solidFill>
                  <a:srgbClr val="000000"/>
                </a:solidFill>
              </a:rPr>
              <a:t>3</a:t>
            </a:r>
            <a:endParaRPr lang="en-US" sz="900" dirty="0">
              <a:solidFill>
                <a:srgbClr val="000000"/>
              </a:solidFill>
            </a:endParaRPr>
          </a:p>
        </p:txBody>
      </p:sp>
      <p:sp>
        <p:nvSpPr>
          <p:cNvPr id="39" name="TextBox 38"/>
          <p:cNvSpPr txBox="1"/>
          <p:nvPr/>
        </p:nvSpPr>
        <p:spPr>
          <a:xfrm>
            <a:off x="360888" y="2954568"/>
            <a:ext cx="536400" cy="230832"/>
          </a:xfrm>
          <a:prstGeom prst="rect">
            <a:avLst/>
          </a:prstGeom>
          <a:noFill/>
        </p:spPr>
        <p:txBody>
          <a:bodyPr wrap="none" rtlCol="0">
            <a:spAutoFit/>
          </a:bodyPr>
          <a:lstStyle/>
          <a:p>
            <a:r>
              <a:rPr lang="en-US" sz="900" dirty="0" smtClean="0">
                <a:solidFill>
                  <a:srgbClr val="000000"/>
                </a:solidFill>
              </a:rPr>
              <a:t>T</a:t>
            </a:r>
            <a:r>
              <a:rPr lang="en-US" sz="900" baseline="-25000" dirty="0">
                <a:solidFill>
                  <a:srgbClr val="000000"/>
                </a:solidFill>
              </a:rPr>
              <a:t>4</a:t>
            </a:r>
            <a:r>
              <a:rPr lang="en-US" sz="900" dirty="0" smtClean="0">
                <a:solidFill>
                  <a:srgbClr val="000000"/>
                </a:solidFill>
              </a:rPr>
              <a:t>FS</a:t>
            </a:r>
            <a:r>
              <a:rPr lang="en-US" sz="900" baseline="-25000" dirty="0" smtClean="0">
                <a:solidFill>
                  <a:srgbClr val="000000"/>
                </a:solidFill>
              </a:rPr>
              <a:t>n</a:t>
            </a:r>
            <a:r>
              <a:rPr lang="en-US" sz="900" dirty="0" smtClean="0">
                <a:solidFill>
                  <a:srgbClr val="000000"/>
                </a:solidFill>
              </a:rPr>
              <a:t>D</a:t>
            </a:r>
            <a:r>
              <a:rPr lang="en-US" sz="900" baseline="-25000" dirty="0" smtClean="0">
                <a:solidFill>
                  <a:srgbClr val="000000"/>
                </a:solidFill>
              </a:rPr>
              <a:t>4</a:t>
            </a:r>
            <a:endParaRPr lang="en-US" sz="900" dirty="0">
              <a:solidFill>
                <a:srgbClr val="000000"/>
              </a:solidFill>
            </a:endParaRPr>
          </a:p>
        </p:txBody>
      </p:sp>
      <p:sp>
        <p:nvSpPr>
          <p:cNvPr id="40" name="TextBox 39"/>
          <p:cNvSpPr txBox="1"/>
          <p:nvPr/>
        </p:nvSpPr>
        <p:spPr>
          <a:xfrm>
            <a:off x="366954" y="3390516"/>
            <a:ext cx="536400" cy="230832"/>
          </a:xfrm>
          <a:prstGeom prst="rect">
            <a:avLst/>
          </a:prstGeom>
          <a:noFill/>
        </p:spPr>
        <p:txBody>
          <a:bodyPr wrap="none" rtlCol="0">
            <a:spAutoFit/>
          </a:bodyPr>
          <a:lstStyle/>
          <a:p>
            <a:r>
              <a:rPr lang="en-US" sz="900" dirty="0" smtClean="0">
                <a:solidFill>
                  <a:srgbClr val="000000"/>
                </a:solidFill>
              </a:rPr>
              <a:t>T</a:t>
            </a:r>
            <a:r>
              <a:rPr lang="en-US" sz="900" baseline="-25000" dirty="0">
                <a:solidFill>
                  <a:srgbClr val="000000"/>
                </a:solidFill>
              </a:rPr>
              <a:t>5</a:t>
            </a:r>
            <a:r>
              <a:rPr lang="en-US" sz="900" dirty="0" smtClean="0">
                <a:solidFill>
                  <a:srgbClr val="000000"/>
                </a:solidFill>
              </a:rPr>
              <a:t>FS</a:t>
            </a:r>
            <a:r>
              <a:rPr lang="en-US" sz="900" baseline="-25000" dirty="0" smtClean="0">
                <a:solidFill>
                  <a:srgbClr val="000000"/>
                </a:solidFill>
              </a:rPr>
              <a:t>n</a:t>
            </a:r>
            <a:r>
              <a:rPr lang="en-US" sz="900" dirty="0" smtClean="0">
                <a:solidFill>
                  <a:srgbClr val="000000"/>
                </a:solidFill>
              </a:rPr>
              <a:t>D</a:t>
            </a:r>
            <a:r>
              <a:rPr lang="en-US" sz="900" baseline="-25000" dirty="0" smtClean="0">
                <a:solidFill>
                  <a:srgbClr val="000000"/>
                </a:solidFill>
              </a:rPr>
              <a:t>5</a:t>
            </a:r>
            <a:endParaRPr lang="en-US" sz="900" dirty="0">
              <a:solidFill>
                <a:srgbClr val="000000"/>
              </a:solidFill>
            </a:endParaRPr>
          </a:p>
        </p:txBody>
      </p:sp>
      <p:sp>
        <p:nvSpPr>
          <p:cNvPr id="41" name="TextBox 40"/>
          <p:cNvSpPr txBox="1"/>
          <p:nvPr/>
        </p:nvSpPr>
        <p:spPr>
          <a:xfrm>
            <a:off x="373020" y="3826464"/>
            <a:ext cx="536400" cy="230832"/>
          </a:xfrm>
          <a:prstGeom prst="rect">
            <a:avLst/>
          </a:prstGeom>
          <a:noFill/>
        </p:spPr>
        <p:txBody>
          <a:bodyPr wrap="none" rtlCol="0">
            <a:spAutoFit/>
          </a:bodyPr>
          <a:lstStyle/>
          <a:p>
            <a:r>
              <a:rPr lang="en-US" sz="900" dirty="0" smtClean="0">
                <a:solidFill>
                  <a:srgbClr val="000000"/>
                </a:solidFill>
              </a:rPr>
              <a:t>T</a:t>
            </a:r>
            <a:r>
              <a:rPr lang="en-US" sz="900" baseline="-25000" dirty="0">
                <a:solidFill>
                  <a:srgbClr val="000000"/>
                </a:solidFill>
              </a:rPr>
              <a:t>6</a:t>
            </a:r>
            <a:r>
              <a:rPr lang="en-US" sz="900" dirty="0" smtClean="0">
                <a:solidFill>
                  <a:srgbClr val="000000"/>
                </a:solidFill>
              </a:rPr>
              <a:t>FS</a:t>
            </a:r>
            <a:r>
              <a:rPr lang="en-US" sz="900" baseline="-25000" dirty="0" smtClean="0">
                <a:solidFill>
                  <a:srgbClr val="000000"/>
                </a:solidFill>
              </a:rPr>
              <a:t>n</a:t>
            </a:r>
            <a:r>
              <a:rPr lang="en-US" sz="900" dirty="0" smtClean="0">
                <a:solidFill>
                  <a:srgbClr val="000000"/>
                </a:solidFill>
              </a:rPr>
              <a:t>D</a:t>
            </a:r>
            <a:r>
              <a:rPr lang="en-US" sz="900" baseline="-25000" dirty="0" smtClean="0">
                <a:solidFill>
                  <a:srgbClr val="000000"/>
                </a:solidFill>
              </a:rPr>
              <a:t>6</a:t>
            </a:r>
            <a:endParaRPr lang="en-US" sz="900" dirty="0">
              <a:solidFill>
                <a:srgbClr val="000000"/>
              </a:solidFill>
            </a:endParaRPr>
          </a:p>
        </p:txBody>
      </p:sp>
      <p:sp>
        <p:nvSpPr>
          <p:cNvPr id="42" name="TextBox 41"/>
          <p:cNvSpPr txBox="1"/>
          <p:nvPr/>
        </p:nvSpPr>
        <p:spPr>
          <a:xfrm>
            <a:off x="422449" y="5071842"/>
            <a:ext cx="426394" cy="369332"/>
          </a:xfrm>
          <a:prstGeom prst="rect">
            <a:avLst/>
          </a:prstGeom>
          <a:noFill/>
        </p:spPr>
        <p:txBody>
          <a:bodyPr wrap="none" rtlCol="0">
            <a:spAutoFit/>
          </a:bodyPr>
          <a:lstStyle/>
          <a:p>
            <a:r>
              <a:rPr lang="en-US" sz="900" dirty="0" smtClean="0"/>
              <a:t>T</a:t>
            </a:r>
            <a:r>
              <a:rPr lang="en-US" sz="900" baseline="-25000" dirty="0"/>
              <a:t>7</a:t>
            </a:r>
            <a:r>
              <a:rPr lang="en-US" sz="900" dirty="0" smtClean="0"/>
              <a:t>FS</a:t>
            </a:r>
            <a:r>
              <a:rPr lang="en-US" sz="900" baseline="-25000" dirty="0" smtClean="0"/>
              <a:t>n</a:t>
            </a:r>
          </a:p>
          <a:p>
            <a:r>
              <a:rPr lang="en-US" sz="900" dirty="0" err="1" smtClean="0"/>
              <a:t>D</a:t>
            </a:r>
            <a:r>
              <a:rPr lang="en-US" sz="900" baseline="-25000" dirty="0" err="1" smtClean="0"/>
              <a:t>m</a:t>
            </a:r>
            <a:endParaRPr lang="en-US" sz="900" dirty="0"/>
          </a:p>
        </p:txBody>
      </p:sp>
      <p:sp>
        <p:nvSpPr>
          <p:cNvPr id="43" name="TextBox 42"/>
          <p:cNvSpPr txBox="1"/>
          <p:nvPr/>
        </p:nvSpPr>
        <p:spPr>
          <a:xfrm>
            <a:off x="428515" y="5518201"/>
            <a:ext cx="426394" cy="369332"/>
          </a:xfrm>
          <a:prstGeom prst="rect">
            <a:avLst/>
          </a:prstGeom>
          <a:noFill/>
        </p:spPr>
        <p:txBody>
          <a:bodyPr wrap="none" rtlCol="0">
            <a:spAutoFit/>
          </a:bodyPr>
          <a:lstStyle/>
          <a:p>
            <a:r>
              <a:rPr lang="en-US" sz="900" dirty="0" smtClean="0">
                <a:solidFill>
                  <a:srgbClr val="000000"/>
                </a:solidFill>
              </a:rPr>
              <a:t>T</a:t>
            </a:r>
            <a:r>
              <a:rPr lang="en-US" sz="900" baseline="-25000" dirty="0">
                <a:solidFill>
                  <a:srgbClr val="000000"/>
                </a:solidFill>
              </a:rPr>
              <a:t>8</a:t>
            </a:r>
            <a:r>
              <a:rPr lang="en-US" sz="900" dirty="0" smtClean="0">
                <a:solidFill>
                  <a:srgbClr val="000000"/>
                </a:solidFill>
              </a:rPr>
              <a:t>FS</a:t>
            </a:r>
            <a:r>
              <a:rPr lang="en-US" sz="900" baseline="-25000" dirty="0" smtClean="0">
                <a:solidFill>
                  <a:srgbClr val="000000"/>
                </a:solidFill>
              </a:rPr>
              <a:t>n</a:t>
            </a:r>
            <a:endParaRPr lang="en-US" sz="900" baseline="-25000" dirty="0">
              <a:solidFill>
                <a:srgbClr val="000000"/>
              </a:solidFill>
            </a:endParaRPr>
          </a:p>
          <a:p>
            <a:r>
              <a:rPr lang="en-US" sz="900" dirty="0" smtClean="0">
                <a:solidFill>
                  <a:srgbClr val="000000"/>
                </a:solidFill>
              </a:rPr>
              <a:t>D</a:t>
            </a:r>
            <a:r>
              <a:rPr lang="en-US" sz="900" baseline="-25000" dirty="0" smtClean="0">
                <a:solidFill>
                  <a:srgbClr val="000000"/>
                </a:solidFill>
              </a:rPr>
              <a:t>m+1</a:t>
            </a:r>
            <a:endParaRPr lang="en-US" sz="900" dirty="0">
              <a:solidFill>
                <a:srgbClr val="000000"/>
              </a:solidFill>
            </a:endParaRPr>
          </a:p>
        </p:txBody>
      </p:sp>
      <p:sp>
        <p:nvSpPr>
          <p:cNvPr id="44" name="TextBox 43"/>
          <p:cNvSpPr txBox="1"/>
          <p:nvPr/>
        </p:nvSpPr>
        <p:spPr>
          <a:xfrm>
            <a:off x="424171" y="5954149"/>
            <a:ext cx="426394" cy="369332"/>
          </a:xfrm>
          <a:prstGeom prst="rect">
            <a:avLst/>
          </a:prstGeom>
          <a:noFill/>
        </p:spPr>
        <p:txBody>
          <a:bodyPr wrap="none" rtlCol="0">
            <a:spAutoFit/>
          </a:bodyPr>
          <a:lstStyle/>
          <a:p>
            <a:r>
              <a:rPr lang="en-US" sz="900" dirty="0" smtClean="0">
                <a:solidFill>
                  <a:srgbClr val="000000"/>
                </a:solidFill>
              </a:rPr>
              <a:t>T</a:t>
            </a:r>
            <a:r>
              <a:rPr lang="en-US" sz="900" baseline="-25000" dirty="0">
                <a:solidFill>
                  <a:srgbClr val="000000"/>
                </a:solidFill>
              </a:rPr>
              <a:t>9</a:t>
            </a:r>
            <a:r>
              <a:rPr lang="en-US" sz="900" dirty="0" smtClean="0">
                <a:solidFill>
                  <a:srgbClr val="000000"/>
                </a:solidFill>
              </a:rPr>
              <a:t>FS</a:t>
            </a:r>
            <a:r>
              <a:rPr lang="en-US" sz="900" baseline="-25000" dirty="0" smtClean="0">
                <a:solidFill>
                  <a:srgbClr val="000000"/>
                </a:solidFill>
              </a:rPr>
              <a:t>n</a:t>
            </a:r>
          </a:p>
          <a:p>
            <a:r>
              <a:rPr lang="en-US" sz="900" dirty="0" smtClean="0">
                <a:solidFill>
                  <a:srgbClr val="000000"/>
                </a:solidFill>
              </a:rPr>
              <a:t>D</a:t>
            </a:r>
            <a:r>
              <a:rPr lang="en-US" sz="900" baseline="-25000" dirty="0" smtClean="0">
                <a:solidFill>
                  <a:srgbClr val="000000"/>
                </a:solidFill>
              </a:rPr>
              <a:t>m+2</a:t>
            </a:r>
            <a:endParaRPr lang="en-US" sz="900" dirty="0">
              <a:solidFill>
                <a:srgbClr val="000000"/>
              </a:solidFill>
            </a:endParaRPr>
          </a:p>
        </p:txBody>
      </p:sp>
      <p:sp>
        <p:nvSpPr>
          <p:cNvPr id="45" name="TextBox 44"/>
          <p:cNvSpPr txBox="1"/>
          <p:nvPr/>
        </p:nvSpPr>
        <p:spPr>
          <a:xfrm>
            <a:off x="409417" y="6390097"/>
            <a:ext cx="465392" cy="369332"/>
          </a:xfrm>
          <a:prstGeom prst="rect">
            <a:avLst/>
          </a:prstGeom>
          <a:noFill/>
        </p:spPr>
        <p:txBody>
          <a:bodyPr wrap="none" rtlCol="0">
            <a:spAutoFit/>
          </a:bodyPr>
          <a:lstStyle/>
          <a:p>
            <a:r>
              <a:rPr lang="en-US" sz="900" dirty="0" smtClean="0">
                <a:solidFill>
                  <a:srgbClr val="000000"/>
                </a:solidFill>
              </a:rPr>
              <a:t>T</a:t>
            </a:r>
            <a:r>
              <a:rPr lang="en-US" sz="900" baseline="-25000" dirty="0" smtClean="0">
                <a:solidFill>
                  <a:srgbClr val="000000"/>
                </a:solidFill>
              </a:rPr>
              <a:t>10</a:t>
            </a:r>
            <a:r>
              <a:rPr lang="en-US" sz="900" dirty="0" smtClean="0">
                <a:solidFill>
                  <a:srgbClr val="000000"/>
                </a:solidFill>
              </a:rPr>
              <a:t>FS</a:t>
            </a:r>
            <a:r>
              <a:rPr lang="en-US" sz="900" baseline="-25000" dirty="0" smtClean="0">
                <a:solidFill>
                  <a:srgbClr val="000000"/>
                </a:solidFill>
              </a:rPr>
              <a:t>n</a:t>
            </a:r>
          </a:p>
          <a:p>
            <a:r>
              <a:rPr lang="en-US" sz="900" dirty="0" smtClean="0">
                <a:solidFill>
                  <a:srgbClr val="000000"/>
                </a:solidFill>
              </a:rPr>
              <a:t>D</a:t>
            </a:r>
            <a:r>
              <a:rPr lang="en-US" sz="900" baseline="-25000" dirty="0" smtClean="0">
                <a:solidFill>
                  <a:srgbClr val="000000"/>
                </a:solidFill>
              </a:rPr>
              <a:t>m+3</a:t>
            </a:r>
            <a:endParaRPr lang="en-US" sz="900" dirty="0">
              <a:solidFill>
                <a:srgbClr val="000000"/>
              </a:solidFill>
            </a:endParaRPr>
          </a:p>
        </p:txBody>
      </p:sp>
      <p:sp>
        <p:nvSpPr>
          <p:cNvPr id="46" name="Snip Single Corner Rectangle 45"/>
          <p:cNvSpPr/>
          <p:nvPr/>
        </p:nvSpPr>
        <p:spPr>
          <a:xfrm>
            <a:off x="2644175" y="2463883"/>
            <a:ext cx="562147" cy="278774"/>
          </a:xfrm>
          <a:prstGeom prst="snip1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000000"/>
                </a:solidFill>
              </a:rPr>
              <a:t>Peg</a:t>
            </a:r>
            <a:r>
              <a:rPr lang="en-US" sz="900" baseline="-25000" dirty="0" smtClean="0">
                <a:solidFill>
                  <a:srgbClr val="000000"/>
                </a:solidFill>
              </a:rPr>
              <a:t>24</a:t>
            </a:r>
            <a:r>
              <a:rPr lang="en-US" sz="900" dirty="0" smtClean="0">
                <a:solidFill>
                  <a:srgbClr val="000000"/>
                </a:solidFill>
              </a:rPr>
              <a:t> Dop</a:t>
            </a:r>
            <a:r>
              <a:rPr lang="en-US" sz="900" baseline="-25000" dirty="0" smtClean="0">
                <a:solidFill>
                  <a:srgbClr val="000000"/>
                </a:solidFill>
              </a:rPr>
              <a:t>24</a:t>
            </a:r>
            <a:endParaRPr lang="en-US" sz="900" dirty="0">
              <a:solidFill>
                <a:srgbClr val="000000"/>
              </a:solidFill>
            </a:endParaRPr>
          </a:p>
        </p:txBody>
      </p:sp>
      <p:sp>
        <p:nvSpPr>
          <p:cNvPr id="47" name="Snip Single Corner Rectangle 46"/>
          <p:cNvSpPr/>
          <p:nvPr/>
        </p:nvSpPr>
        <p:spPr>
          <a:xfrm>
            <a:off x="2644175" y="2818729"/>
            <a:ext cx="562147" cy="278774"/>
          </a:xfrm>
          <a:prstGeom prst="snip1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000000"/>
                </a:solidFill>
              </a:rPr>
              <a:t>Peg</a:t>
            </a:r>
            <a:r>
              <a:rPr lang="en-US" sz="900" baseline="-25000" dirty="0" smtClean="0">
                <a:solidFill>
                  <a:srgbClr val="000000"/>
                </a:solidFill>
              </a:rPr>
              <a:t>34</a:t>
            </a:r>
            <a:r>
              <a:rPr lang="en-US" sz="900" dirty="0" smtClean="0">
                <a:solidFill>
                  <a:srgbClr val="000000"/>
                </a:solidFill>
              </a:rPr>
              <a:t> Dop</a:t>
            </a:r>
            <a:r>
              <a:rPr lang="en-US" sz="900" baseline="-25000" dirty="0" smtClean="0">
                <a:solidFill>
                  <a:srgbClr val="000000"/>
                </a:solidFill>
              </a:rPr>
              <a:t>34</a:t>
            </a:r>
            <a:endParaRPr lang="en-US" sz="900" dirty="0">
              <a:solidFill>
                <a:srgbClr val="000000"/>
              </a:solidFill>
            </a:endParaRPr>
          </a:p>
        </p:txBody>
      </p:sp>
      <p:sp>
        <p:nvSpPr>
          <p:cNvPr id="48" name="Snip Single Corner Rectangle 47"/>
          <p:cNvSpPr/>
          <p:nvPr/>
        </p:nvSpPr>
        <p:spPr>
          <a:xfrm>
            <a:off x="2644175" y="3173575"/>
            <a:ext cx="562147" cy="278774"/>
          </a:xfrm>
          <a:prstGeom prst="snip1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000000"/>
                </a:solidFill>
              </a:rPr>
              <a:t>Peg</a:t>
            </a:r>
            <a:r>
              <a:rPr lang="en-US" sz="900" baseline="-25000" dirty="0" smtClean="0">
                <a:solidFill>
                  <a:srgbClr val="000000"/>
                </a:solidFill>
              </a:rPr>
              <a:t>35</a:t>
            </a:r>
            <a:r>
              <a:rPr lang="en-US" sz="900" dirty="0" smtClean="0">
                <a:solidFill>
                  <a:srgbClr val="000000"/>
                </a:solidFill>
              </a:rPr>
              <a:t> Dop</a:t>
            </a:r>
            <a:r>
              <a:rPr lang="en-US" sz="900" baseline="-25000" dirty="0" smtClean="0">
                <a:solidFill>
                  <a:srgbClr val="000000"/>
                </a:solidFill>
              </a:rPr>
              <a:t>35</a:t>
            </a:r>
            <a:endParaRPr lang="en-US" sz="900" dirty="0">
              <a:solidFill>
                <a:srgbClr val="000000"/>
              </a:solidFill>
            </a:endParaRPr>
          </a:p>
        </p:txBody>
      </p:sp>
      <p:sp>
        <p:nvSpPr>
          <p:cNvPr id="49" name="Snip Single Corner Rectangle 48"/>
          <p:cNvSpPr/>
          <p:nvPr/>
        </p:nvSpPr>
        <p:spPr>
          <a:xfrm>
            <a:off x="2644175" y="3528421"/>
            <a:ext cx="562147" cy="278774"/>
          </a:xfrm>
          <a:prstGeom prst="snip1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000000"/>
                </a:solidFill>
              </a:rPr>
              <a:t>Peg</a:t>
            </a:r>
            <a:r>
              <a:rPr lang="en-US" sz="900" baseline="-25000" dirty="0" smtClean="0">
                <a:solidFill>
                  <a:srgbClr val="000000"/>
                </a:solidFill>
              </a:rPr>
              <a:t>46</a:t>
            </a:r>
            <a:r>
              <a:rPr lang="en-US" sz="900" dirty="0" smtClean="0">
                <a:solidFill>
                  <a:srgbClr val="000000"/>
                </a:solidFill>
              </a:rPr>
              <a:t> Dop</a:t>
            </a:r>
            <a:r>
              <a:rPr lang="en-US" sz="900" baseline="-25000" dirty="0" smtClean="0">
                <a:solidFill>
                  <a:srgbClr val="000000"/>
                </a:solidFill>
              </a:rPr>
              <a:t>46</a:t>
            </a:r>
            <a:endParaRPr lang="en-US" sz="900" dirty="0">
              <a:solidFill>
                <a:srgbClr val="000000"/>
              </a:solidFill>
            </a:endParaRPr>
          </a:p>
        </p:txBody>
      </p:sp>
      <p:sp>
        <p:nvSpPr>
          <p:cNvPr id="50" name="Snip Single Corner Rectangle 49"/>
          <p:cNvSpPr/>
          <p:nvPr/>
        </p:nvSpPr>
        <p:spPr>
          <a:xfrm>
            <a:off x="2644175" y="4872359"/>
            <a:ext cx="562147" cy="278774"/>
          </a:xfrm>
          <a:prstGeom prst="snip1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err="1" smtClean="0">
                <a:solidFill>
                  <a:srgbClr val="000000"/>
                </a:solidFill>
              </a:rPr>
              <a:t>Peg</a:t>
            </a:r>
            <a:r>
              <a:rPr lang="en-US" sz="900" baseline="-25000" dirty="0" err="1" smtClean="0">
                <a:solidFill>
                  <a:srgbClr val="000000"/>
                </a:solidFill>
              </a:rPr>
              <a:t>tu</a:t>
            </a:r>
            <a:r>
              <a:rPr lang="en-US" sz="900" dirty="0" smtClean="0">
                <a:solidFill>
                  <a:srgbClr val="000000"/>
                </a:solidFill>
              </a:rPr>
              <a:t> </a:t>
            </a:r>
            <a:r>
              <a:rPr lang="en-US" sz="900" dirty="0" err="1" smtClean="0">
                <a:solidFill>
                  <a:srgbClr val="000000"/>
                </a:solidFill>
              </a:rPr>
              <a:t>Dop</a:t>
            </a:r>
            <a:r>
              <a:rPr lang="en-US" sz="900" baseline="-25000" dirty="0" err="1" smtClean="0">
                <a:solidFill>
                  <a:srgbClr val="000000"/>
                </a:solidFill>
              </a:rPr>
              <a:t>tu</a:t>
            </a:r>
            <a:endParaRPr lang="en-US" sz="900" dirty="0">
              <a:solidFill>
                <a:srgbClr val="000000"/>
              </a:solidFill>
            </a:endParaRPr>
          </a:p>
        </p:txBody>
      </p:sp>
      <p:sp>
        <p:nvSpPr>
          <p:cNvPr id="51" name="Snip Single Corner Rectangle 50"/>
          <p:cNvSpPr/>
          <p:nvPr/>
        </p:nvSpPr>
        <p:spPr>
          <a:xfrm>
            <a:off x="2644175" y="5225737"/>
            <a:ext cx="562147" cy="278774"/>
          </a:xfrm>
          <a:prstGeom prst="snip1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err="1" smtClean="0">
                <a:solidFill>
                  <a:srgbClr val="000000"/>
                </a:solidFill>
              </a:rPr>
              <a:t>Peg</a:t>
            </a:r>
            <a:r>
              <a:rPr lang="en-US" sz="900" baseline="-25000" dirty="0" err="1" smtClean="0">
                <a:solidFill>
                  <a:srgbClr val="000000"/>
                </a:solidFill>
              </a:rPr>
              <a:t>t’u</a:t>
            </a:r>
            <a:r>
              <a:rPr lang="en-US" sz="900" baseline="-25000" dirty="0" smtClean="0">
                <a:solidFill>
                  <a:srgbClr val="000000"/>
                </a:solidFill>
              </a:rPr>
              <a:t>’</a:t>
            </a:r>
            <a:r>
              <a:rPr lang="en-US" sz="900" dirty="0" smtClean="0">
                <a:solidFill>
                  <a:srgbClr val="000000"/>
                </a:solidFill>
              </a:rPr>
              <a:t> </a:t>
            </a:r>
            <a:r>
              <a:rPr lang="en-US" sz="900" dirty="0" err="1" smtClean="0">
                <a:solidFill>
                  <a:srgbClr val="000000"/>
                </a:solidFill>
              </a:rPr>
              <a:t>Dop</a:t>
            </a:r>
            <a:r>
              <a:rPr lang="en-US" sz="900" baseline="-25000" dirty="0" err="1" smtClean="0">
                <a:solidFill>
                  <a:srgbClr val="000000"/>
                </a:solidFill>
              </a:rPr>
              <a:t>t’u</a:t>
            </a:r>
            <a:r>
              <a:rPr lang="en-US" sz="900" baseline="-25000" dirty="0" smtClean="0">
                <a:solidFill>
                  <a:srgbClr val="000000"/>
                </a:solidFill>
              </a:rPr>
              <a:t>’</a:t>
            </a:r>
            <a:endParaRPr lang="en-US" sz="900" dirty="0">
              <a:solidFill>
                <a:srgbClr val="000000"/>
              </a:solidFill>
            </a:endParaRPr>
          </a:p>
        </p:txBody>
      </p:sp>
      <p:sp>
        <p:nvSpPr>
          <p:cNvPr id="52" name="Snip Single Corner Rectangle 51"/>
          <p:cNvSpPr/>
          <p:nvPr/>
        </p:nvSpPr>
        <p:spPr>
          <a:xfrm>
            <a:off x="2644175" y="5579115"/>
            <a:ext cx="562147" cy="278774"/>
          </a:xfrm>
          <a:prstGeom prst="snip1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err="1" smtClean="0">
                <a:solidFill>
                  <a:srgbClr val="000000"/>
                </a:solidFill>
              </a:rPr>
              <a:t>Peg</a:t>
            </a:r>
            <a:r>
              <a:rPr lang="en-US" sz="900" baseline="-25000" dirty="0" err="1" smtClean="0">
                <a:solidFill>
                  <a:srgbClr val="000000"/>
                </a:solidFill>
              </a:rPr>
              <a:t>t</a:t>
            </a:r>
            <a:r>
              <a:rPr lang="en-US" sz="900" baseline="-25000" dirty="0" smtClean="0">
                <a:solidFill>
                  <a:srgbClr val="000000"/>
                </a:solidFill>
              </a:rPr>
              <a:t>’’u’’</a:t>
            </a:r>
            <a:r>
              <a:rPr lang="en-US" sz="900" dirty="0" smtClean="0">
                <a:solidFill>
                  <a:srgbClr val="000000"/>
                </a:solidFill>
              </a:rPr>
              <a:t> </a:t>
            </a:r>
            <a:r>
              <a:rPr lang="en-US" sz="900" dirty="0" err="1" smtClean="0">
                <a:solidFill>
                  <a:srgbClr val="000000"/>
                </a:solidFill>
              </a:rPr>
              <a:t>Dop</a:t>
            </a:r>
            <a:r>
              <a:rPr lang="en-US" sz="900" baseline="-25000" dirty="0" err="1" smtClean="0">
                <a:solidFill>
                  <a:srgbClr val="000000"/>
                </a:solidFill>
              </a:rPr>
              <a:t>t</a:t>
            </a:r>
            <a:r>
              <a:rPr lang="en-US" sz="900" baseline="-25000" dirty="0" smtClean="0">
                <a:solidFill>
                  <a:srgbClr val="000000"/>
                </a:solidFill>
              </a:rPr>
              <a:t>’’u’’</a:t>
            </a:r>
            <a:endParaRPr lang="en-US" sz="900" dirty="0">
              <a:solidFill>
                <a:srgbClr val="000000"/>
              </a:solidFill>
            </a:endParaRPr>
          </a:p>
        </p:txBody>
      </p:sp>
      <p:sp>
        <p:nvSpPr>
          <p:cNvPr id="53" name="Snip Single Corner Rectangle 52"/>
          <p:cNvSpPr/>
          <p:nvPr/>
        </p:nvSpPr>
        <p:spPr>
          <a:xfrm>
            <a:off x="2644175" y="5932493"/>
            <a:ext cx="562147" cy="278774"/>
          </a:xfrm>
          <a:prstGeom prst="snip1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err="1" smtClean="0">
                <a:solidFill>
                  <a:srgbClr val="000000"/>
                </a:solidFill>
              </a:rPr>
              <a:t>Peg</a:t>
            </a:r>
            <a:r>
              <a:rPr lang="en-US" sz="900" baseline="-25000" dirty="0" err="1" smtClean="0">
                <a:solidFill>
                  <a:srgbClr val="000000"/>
                </a:solidFill>
              </a:rPr>
              <a:t>t</a:t>
            </a:r>
            <a:r>
              <a:rPr lang="en-US" sz="900" baseline="-25000" dirty="0" smtClean="0">
                <a:solidFill>
                  <a:srgbClr val="000000"/>
                </a:solidFill>
              </a:rPr>
              <a:t>’’’u’’’</a:t>
            </a:r>
            <a:r>
              <a:rPr lang="en-US" sz="900" dirty="0" smtClean="0">
                <a:solidFill>
                  <a:srgbClr val="000000"/>
                </a:solidFill>
              </a:rPr>
              <a:t> </a:t>
            </a:r>
            <a:r>
              <a:rPr lang="en-US" sz="800" dirty="0" err="1" smtClean="0">
                <a:solidFill>
                  <a:srgbClr val="000000"/>
                </a:solidFill>
              </a:rPr>
              <a:t>Dop</a:t>
            </a:r>
            <a:r>
              <a:rPr lang="en-US" sz="900" baseline="-25000" dirty="0" err="1" smtClean="0">
                <a:solidFill>
                  <a:srgbClr val="000000"/>
                </a:solidFill>
              </a:rPr>
              <a:t>t</a:t>
            </a:r>
            <a:r>
              <a:rPr lang="en-US" sz="900" baseline="-25000" dirty="0" smtClean="0">
                <a:solidFill>
                  <a:srgbClr val="000000"/>
                </a:solidFill>
              </a:rPr>
              <a:t>’’’u’’’</a:t>
            </a:r>
            <a:endParaRPr lang="en-US" sz="900" dirty="0">
              <a:solidFill>
                <a:srgbClr val="000000"/>
              </a:solidFill>
            </a:endParaRPr>
          </a:p>
        </p:txBody>
      </p:sp>
      <p:sp>
        <p:nvSpPr>
          <p:cNvPr id="54" name="Snip Single Corner Rectangle 53"/>
          <p:cNvSpPr/>
          <p:nvPr/>
        </p:nvSpPr>
        <p:spPr>
          <a:xfrm>
            <a:off x="2644175" y="6285871"/>
            <a:ext cx="562147" cy="278774"/>
          </a:xfrm>
          <a:prstGeom prst="snip1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err="1" smtClean="0">
                <a:solidFill>
                  <a:srgbClr val="000000"/>
                </a:solidFill>
              </a:rPr>
              <a:t>Peg</a:t>
            </a:r>
            <a:r>
              <a:rPr lang="en-US" sz="700" baseline="-25000" dirty="0" err="1" smtClean="0">
                <a:solidFill>
                  <a:srgbClr val="000000"/>
                </a:solidFill>
              </a:rPr>
              <a:t>t</a:t>
            </a:r>
            <a:r>
              <a:rPr lang="en-US" sz="900" baseline="-25000" dirty="0" smtClean="0">
                <a:solidFill>
                  <a:srgbClr val="000000"/>
                </a:solidFill>
              </a:rPr>
              <a:t>’’’’u’’’’</a:t>
            </a:r>
            <a:r>
              <a:rPr lang="en-US" sz="900" dirty="0" smtClean="0">
                <a:solidFill>
                  <a:srgbClr val="000000"/>
                </a:solidFill>
              </a:rPr>
              <a:t> </a:t>
            </a:r>
            <a:r>
              <a:rPr lang="en-US" sz="700" dirty="0" err="1" smtClean="0">
                <a:solidFill>
                  <a:srgbClr val="000000"/>
                </a:solidFill>
              </a:rPr>
              <a:t>Dop</a:t>
            </a:r>
            <a:r>
              <a:rPr lang="en-US" sz="700" baseline="-25000" dirty="0" err="1" smtClean="0">
                <a:solidFill>
                  <a:srgbClr val="000000"/>
                </a:solidFill>
              </a:rPr>
              <a:t>t</a:t>
            </a:r>
            <a:r>
              <a:rPr lang="en-US" sz="900" baseline="-25000" dirty="0" smtClean="0">
                <a:solidFill>
                  <a:srgbClr val="000000"/>
                </a:solidFill>
              </a:rPr>
              <a:t>’’’’u’’’’</a:t>
            </a:r>
            <a:endParaRPr lang="en-US" sz="900" dirty="0">
              <a:solidFill>
                <a:srgbClr val="000000"/>
              </a:solidFill>
            </a:endParaRPr>
          </a:p>
        </p:txBody>
      </p:sp>
      <p:sp>
        <p:nvSpPr>
          <p:cNvPr id="55" name="5-Point Star 54"/>
          <p:cNvSpPr/>
          <p:nvPr/>
        </p:nvSpPr>
        <p:spPr>
          <a:xfrm>
            <a:off x="2852728" y="3927120"/>
            <a:ext cx="135338" cy="135338"/>
          </a:xfrm>
          <a:prstGeom prst="star5">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5-Point Star 55"/>
          <p:cNvSpPr/>
          <p:nvPr/>
        </p:nvSpPr>
        <p:spPr>
          <a:xfrm>
            <a:off x="2852728" y="4148635"/>
            <a:ext cx="135338" cy="135338"/>
          </a:xfrm>
          <a:prstGeom prst="star5">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5-Point Star 56"/>
          <p:cNvSpPr/>
          <p:nvPr/>
        </p:nvSpPr>
        <p:spPr>
          <a:xfrm>
            <a:off x="2852728" y="4370150"/>
            <a:ext cx="135338" cy="135338"/>
          </a:xfrm>
          <a:prstGeom prst="star5">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Arrow Connector 57"/>
          <p:cNvCxnSpPr/>
          <p:nvPr/>
        </p:nvCxnSpPr>
        <p:spPr>
          <a:xfrm>
            <a:off x="2373510" y="1905145"/>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2373510" y="2600755"/>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2373510" y="2961259"/>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2373510" y="3315413"/>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2373510" y="3663217"/>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2373510" y="5017475"/>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2373510" y="5371629"/>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2373510" y="5725783"/>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2373510" y="6079937"/>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2373510" y="6434091"/>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8" name="5-Point Star 67"/>
          <p:cNvSpPr/>
          <p:nvPr/>
        </p:nvSpPr>
        <p:spPr>
          <a:xfrm>
            <a:off x="2852728" y="4573157"/>
            <a:ext cx="135338" cy="135338"/>
          </a:xfrm>
          <a:prstGeom prst="star5">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Pentagon 68"/>
          <p:cNvSpPr/>
          <p:nvPr/>
        </p:nvSpPr>
        <p:spPr>
          <a:xfrm>
            <a:off x="3479798" y="1759397"/>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smtClean="0">
                <a:solidFill>
                  <a:schemeClr val="accent2">
                    <a:lumMod val="75000"/>
                  </a:schemeClr>
                </a:solidFill>
              </a:rPr>
              <a:t>Int</a:t>
            </a:r>
            <a:r>
              <a:rPr lang="en-US" sz="1000" dirty="0" smtClean="0">
                <a:solidFill>
                  <a:schemeClr val="accent2">
                    <a:lumMod val="75000"/>
                  </a:schemeClr>
                </a:solidFill>
              </a:rPr>
              <a:t>-gen</a:t>
            </a:r>
            <a:endParaRPr lang="en-US" sz="1000" dirty="0">
              <a:solidFill>
                <a:schemeClr val="accent2">
                  <a:lumMod val="75000"/>
                </a:schemeClr>
              </a:solidFill>
            </a:endParaRPr>
          </a:p>
        </p:txBody>
      </p:sp>
      <p:sp>
        <p:nvSpPr>
          <p:cNvPr id="70" name="Pentagon 69"/>
          <p:cNvSpPr/>
          <p:nvPr/>
        </p:nvSpPr>
        <p:spPr>
          <a:xfrm>
            <a:off x="3479798" y="2469090"/>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smtClean="0">
                <a:solidFill>
                  <a:schemeClr val="accent2">
                    <a:lumMod val="75000"/>
                  </a:schemeClr>
                </a:solidFill>
              </a:rPr>
              <a:t>int</a:t>
            </a:r>
            <a:r>
              <a:rPr lang="en-US" sz="1000" dirty="0" smtClean="0">
                <a:solidFill>
                  <a:schemeClr val="accent2">
                    <a:lumMod val="75000"/>
                  </a:schemeClr>
                </a:solidFill>
              </a:rPr>
              <a:t>-gen</a:t>
            </a:r>
            <a:endParaRPr lang="en-US" sz="1000" dirty="0">
              <a:solidFill>
                <a:schemeClr val="accent2">
                  <a:lumMod val="75000"/>
                </a:schemeClr>
              </a:solidFill>
            </a:endParaRPr>
          </a:p>
        </p:txBody>
      </p:sp>
      <p:sp>
        <p:nvSpPr>
          <p:cNvPr id="71" name="Pentagon 70"/>
          <p:cNvSpPr/>
          <p:nvPr/>
        </p:nvSpPr>
        <p:spPr>
          <a:xfrm>
            <a:off x="3479798" y="2823936"/>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smtClean="0">
                <a:solidFill>
                  <a:schemeClr val="accent2">
                    <a:lumMod val="75000"/>
                  </a:schemeClr>
                </a:solidFill>
              </a:rPr>
              <a:t>int</a:t>
            </a:r>
            <a:r>
              <a:rPr lang="en-US" sz="1000" dirty="0" smtClean="0">
                <a:solidFill>
                  <a:schemeClr val="accent2">
                    <a:lumMod val="75000"/>
                  </a:schemeClr>
                </a:solidFill>
              </a:rPr>
              <a:t>-gen</a:t>
            </a:r>
            <a:endParaRPr lang="en-US" sz="1000" dirty="0">
              <a:solidFill>
                <a:schemeClr val="accent2">
                  <a:lumMod val="75000"/>
                </a:schemeClr>
              </a:solidFill>
            </a:endParaRPr>
          </a:p>
        </p:txBody>
      </p:sp>
      <p:sp>
        <p:nvSpPr>
          <p:cNvPr id="72" name="Pentagon 71"/>
          <p:cNvSpPr/>
          <p:nvPr/>
        </p:nvSpPr>
        <p:spPr>
          <a:xfrm>
            <a:off x="3479798" y="3178782"/>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smtClean="0">
                <a:solidFill>
                  <a:schemeClr val="accent2">
                    <a:lumMod val="75000"/>
                  </a:schemeClr>
                </a:solidFill>
              </a:rPr>
              <a:t>int</a:t>
            </a:r>
            <a:r>
              <a:rPr lang="en-US" sz="1000" dirty="0" smtClean="0">
                <a:solidFill>
                  <a:schemeClr val="accent2">
                    <a:lumMod val="75000"/>
                  </a:schemeClr>
                </a:solidFill>
              </a:rPr>
              <a:t>-gen</a:t>
            </a:r>
            <a:endParaRPr lang="en-US" sz="1000" dirty="0">
              <a:solidFill>
                <a:schemeClr val="accent2">
                  <a:lumMod val="75000"/>
                </a:schemeClr>
              </a:solidFill>
            </a:endParaRPr>
          </a:p>
        </p:txBody>
      </p:sp>
      <p:sp>
        <p:nvSpPr>
          <p:cNvPr id="73" name="Pentagon 72"/>
          <p:cNvSpPr/>
          <p:nvPr/>
        </p:nvSpPr>
        <p:spPr>
          <a:xfrm>
            <a:off x="3479798" y="3533628"/>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smtClean="0">
                <a:solidFill>
                  <a:schemeClr val="accent2">
                    <a:lumMod val="75000"/>
                  </a:schemeClr>
                </a:solidFill>
              </a:rPr>
              <a:t>int</a:t>
            </a:r>
            <a:r>
              <a:rPr lang="en-US" sz="1000" dirty="0" smtClean="0">
                <a:solidFill>
                  <a:schemeClr val="accent2">
                    <a:lumMod val="75000"/>
                  </a:schemeClr>
                </a:solidFill>
              </a:rPr>
              <a:t>-gen</a:t>
            </a:r>
            <a:endParaRPr lang="en-US" sz="1000" dirty="0">
              <a:solidFill>
                <a:schemeClr val="accent2">
                  <a:lumMod val="75000"/>
                </a:schemeClr>
              </a:solidFill>
            </a:endParaRPr>
          </a:p>
        </p:txBody>
      </p:sp>
      <p:sp>
        <p:nvSpPr>
          <p:cNvPr id="74" name="Pentagon 73"/>
          <p:cNvSpPr/>
          <p:nvPr/>
        </p:nvSpPr>
        <p:spPr>
          <a:xfrm>
            <a:off x="3479798" y="4872559"/>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smtClean="0">
                <a:solidFill>
                  <a:schemeClr val="accent2">
                    <a:lumMod val="75000"/>
                  </a:schemeClr>
                </a:solidFill>
              </a:rPr>
              <a:t>int</a:t>
            </a:r>
            <a:r>
              <a:rPr lang="en-US" sz="1000" dirty="0" smtClean="0">
                <a:solidFill>
                  <a:schemeClr val="accent2">
                    <a:lumMod val="75000"/>
                  </a:schemeClr>
                </a:solidFill>
              </a:rPr>
              <a:t>-gen</a:t>
            </a:r>
            <a:endParaRPr lang="en-US" sz="1000" dirty="0">
              <a:solidFill>
                <a:schemeClr val="accent2">
                  <a:lumMod val="75000"/>
                </a:schemeClr>
              </a:solidFill>
            </a:endParaRPr>
          </a:p>
        </p:txBody>
      </p:sp>
      <p:sp>
        <p:nvSpPr>
          <p:cNvPr id="75" name="Pentagon 74"/>
          <p:cNvSpPr/>
          <p:nvPr/>
        </p:nvSpPr>
        <p:spPr>
          <a:xfrm>
            <a:off x="3479798" y="5227405"/>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smtClean="0">
                <a:solidFill>
                  <a:schemeClr val="accent2">
                    <a:lumMod val="75000"/>
                  </a:schemeClr>
                </a:solidFill>
              </a:rPr>
              <a:t>int</a:t>
            </a:r>
            <a:r>
              <a:rPr lang="en-US" sz="1000" dirty="0" smtClean="0">
                <a:solidFill>
                  <a:schemeClr val="accent2">
                    <a:lumMod val="75000"/>
                  </a:schemeClr>
                </a:solidFill>
              </a:rPr>
              <a:t>-gen</a:t>
            </a:r>
            <a:endParaRPr lang="en-US" sz="1000" dirty="0">
              <a:solidFill>
                <a:schemeClr val="accent2">
                  <a:lumMod val="75000"/>
                </a:schemeClr>
              </a:solidFill>
            </a:endParaRPr>
          </a:p>
        </p:txBody>
      </p:sp>
      <p:sp>
        <p:nvSpPr>
          <p:cNvPr id="76" name="Pentagon 75"/>
          <p:cNvSpPr/>
          <p:nvPr/>
        </p:nvSpPr>
        <p:spPr>
          <a:xfrm>
            <a:off x="3479798" y="5582251"/>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smtClean="0">
                <a:solidFill>
                  <a:schemeClr val="accent2">
                    <a:lumMod val="75000"/>
                  </a:schemeClr>
                </a:solidFill>
              </a:rPr>
              <a:t>int</a:t>
            </a:r>
            <a:r>
              <a:rPr lang="en-US" sz="1000" dirty="0" smtClean="0">
                <a:solidFill>
                  <a:schemeClr val="accent2">
                    <a:lumMod val="75000"/>
                  </a:schemeClr>
                </a:solidFill>
              </a:rPr>
              <a:t>-gen</a:t>
            </a:r>
            <a:endParaRPr lang="en-US" sz="1000" dirty="0">
              <a:solidFill>
                <a:schemeClr val="accent2">
                  <a:lumMod val="75000"/>
                </a:schemeClr>
              </a:solidFill>
            </a:endParaRPr>
          </a:p>
        </p:txBody>
      </p:sp>
      <p:sp>
        <p:nvSpPr>
          <p:cNvPr id="77" name="Pentagon 76"/>
          <p:cNvSpPr/>
          <p:nvPr/>
        </p:nvSpPr>
        <p:spPr>
          <a:xfrm>
            <a:off x="3479798" y="5937097"/>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smtClean="0">
                <a:solidFill>
                  <a:schemeClr val="accent2">
                    <a:lumMod val="75000"/>
                  </a:schemeClr>
                </a:solidFill>
              </a:rPr>
              <a:t>int</a:t>
            </a:r>
            <a:r>
              <a:rPr lang="en-US" sz="1000" dirty="0" smtClean="0">
                <a:solidFill>
                  <a:schemeClr val="accent2">
                    <a:lumMod val="75000"/>
                  </a:schemeClr>
                </a:solidFill>
              </a:rPr>
              <a:t>-gen</a:t>
            </a:r>
            <a:endParaRPr lang="en-US" sz="1000" dirty="0">
              <a:solidFill>
                <a:schemeClr val="accent2">
                  <a:lumMod val="75000"/>
                </a:schemeClr>
              </a:solidFill>
            </a:endParaRPr>
          </a:p>
        </p:txBody>
      </p:sp>
      <p:sp>
        <p:nvSpPr>
          <p:cNvPr id="78" name="Pentagon 77"/>
          <p:cNvSpPr/>
          <p:nvPr/>
        </p:nvSpPr>
        <p:spPr>
          <a:xfrm>
            <a:off x="3479798" y="6291943"/>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smtClean="0">
                <a:solidFill>
                  <a:schemeClr val="accent2">
                    <a:lumMod val="75000"/>
                  </a:schemeClr>
                </a:solidFill>
              </a:rPr>
              <a:t>int</a:t>
            </a:r>
            <a:r>
              <a:rPr lang="en-US" sz="1000" dirty="0" smtClean="0">
                <a:solidFill>
                  <a:schemeClr val="accent2">
                    <a:lumMod val="75000"/>
                  </a:schemeClr>
                </a:solidFill>
              </a:rPr>
              <a:t>-gen</a:t>
            </a:r>
            <a:endParaRPr lang="en-US" sz="1000" dirty="0">
              <a:solidFill>
                <a:schemeClr val="accent2">
                  <a:lumMod val="75000"/>
                </a:schemeClr>
              </a:solidFill>
            </a:endParaRPr>
          </a:p>
        </p:txBody>
      </p:sp>
      <p:sp>
        <p:nvSpPr>
          <p:cNvPr id="79" name="5-Point Star 78"/>
          <p:cNvSpPr/>
          <p:nvPr/>
        </p:nvSpPr>
        <p:spPr>
          <a:xfrm>
            <a:off x="3614728" y="3939022"/>
            <a:ext cx="135338" cy="135338"/>
          </a:xfrm>
          <a:prstGeom prst="star5">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accent2">
                  <a:lumMod val="75000"/>
                </a:schemeClr>
              </a:solidFill>
            </a:endParaRPr>
          </a:p>
        </p:txBody>
      </p:sp>
      <p:sp>
        <p:nvSpPr>
          <p:cNvPr id="80" name="5-Point Star 79"/>
          <p:cNvSpPr/>
          <p:nvPr/>
        </p:nvSpPr>
        <p:spPr>
          <a:xfrm>
            <a:off x="3614728" y="4160537"/>
            <a:ext cx="135338" cy="135338"/>
          </a:xfrm>
          <a:prstGeom prst="star5">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accent2">
                  <a:lumMod val="75000"/>
                </a:schemeClr>
              </a:solidFill>
            </a:endParaRPr>
          </a:p>
        </p:txBody>
      </p:sp>
      <p:sp>
        <p:nvSpPr>
          <p:cNvPr id="81" name="5-Point Star 80"/>
          <p:cNvSpPr/>
          <p:nvPr/>
        </p:nvSpPr>
        <p:spPr>
          <a:xfrm>
            <a:off x="3614728" y="4382052"/>
            <a:ext cx="135338" cy="135338"/>
          </a:xfrm>
          <a:prstGeom prst="star5">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accent2">
                  <a:lumMod val="75000"/>
                </a:schemeClr>
              </a:solidFill>
            </a:endParaRPr>
          </a:p>
        </p:txBody>
      </p:sp>
      <p:sp>
        <p:nvSpPr>
          <p:cNvPr id="82" name="5-Point Star 81"/>
          <p:cNvSpPr/>
          <p:nvPr/>
        </p:nvSpPr>
        <p:spPr>
          <a:xfrm>
            <a:off x="3614728" y="4585059"/>
            <a:ext cx="135338" cy="135338"/>
          </a:xfrm>
          <a:prstGeom prst="star5">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accent2">
                  <a:lumMod val="75000"/>
                </a:schemeClr>
              </a:solidFill>
            </a:endParaRPr>
          </a:p>
        </p:txBody>
      </p:sp>
      <p:sp>
        <p:nvSpPr>
          <p:cNvPr id="83" name="Can 82"/>
          <p:cNvSpPr/>
          <p:nvPr/>
        </p:nvSpPr>
        <p:spPr>
          <a:xfrm>
            <a:off x="4274577" y="1755637"/>
            <a:ext cx="412213" cy="301909"/>
          </a:xfrm>
          <a:prstGeom prst="can">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t>I</a:t>
            </a:r>
            <a:r>
              <a:rPr lang="en-US" sz="700" baseline="-25000" dirty="0" smtClean="0"/>
              <a:t>12</a:t>
            </a:r>
            <a:r>
              <a:rPr lang="en-US" sz="700" dirty="0" smtClean="0"/>
              <a:t>,A</a:t>
            </a:r>
            <a:r>
              <a:rPr lang="en-US" sz="700" baseline="-25000" dirty="0" smtClean="0"/>
              <a:t>12</a:t>
            </a:r>
            <a:endParaRPr lang="en-US" sz="700" dirty="0"/>
          </a:p>
        </p:txBody>
      </p:sp>
      <p:grpSp>
        <p:nvGrpSpPr>
          <p:cNvPr id="84" name="Group 83"/>
          <p:cNvGrpSpPr/>
          <p:nvPr/>
        </p:nvGrpSpPr>
        <p:grpSpPr>
          <a:xfrm>
            <a:off x="4021664" y="1896182"/>
            <a:ext cx="631258" cy="4542743"/>
            <a:chOff x="3211980" y="1896182"/>
            <a:chExt cx="631258" cy="4542743"/>
          </a:xfrm>
        </p:grpSpPr>
        <p:cxnSp>
          <p:nvCxnSpPr>
            <p:cNvPr id="85" name="Straight Arrow Connector 84"/>
            <p:cNvCxnSpPr/>
            <p:nvPr/>
          </p:nvCxnSpPr>
          <p:spPr>
            <a:xfrm>
              <a:off x="3211980" y="1899097"/>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a:stCxn id="69" idx="3"/>
              <a:endCxn id="96" idx="2"/>
            </p:cNvCxnSpPr>
            <p:nvPr/>
          </p:nvCxnSpPr>
          <p:spPr>
            <a:xfrm>
              <a:off x="3211980" y="1896182"/>
              <a:ext cx="631258" cy="3465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3211980" y="260740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a:off x="3211980" y="2963675"/>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a:off x="3211980" y="3317829"/>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a:off x="3211980" y="3674099"/>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a:off x="3211980" y="5011425"/>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3211980" y="5365579"/>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a:off x="3211980" y="5723966"/>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a:off x="3211980" y="6073887"/>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3211980" y="643227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96" name="Can 95"/>
          <p:cNvSpPr/>
          <p:nvPr/>
        </p:nvSpPr>
        <p:spPr>
          <a:xfrm>
            <a:off x="4652922" y="2091779"/>
            <a:ext cx="452881" cy="301909"/>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700" dirty="0"/>
              <a:t>C</a:t>
            </a:r>
            <a:r>
              <a:rPr lang="en-US" sz="700" baseline="-25000" dirty="0" smtClean="0"/>
              <a:t>13</a:t>
            </a:r>
            <a:r>
              <a:rPr lang="en-US" sz="700" dirty="0" smtClean="0"/>
              <a:t>,</a:t>
            </a:r>
            <a:endParaRPr lang="en-US" sz="700" dirty="0"/>
          </a:p>
        </p:txBody>
      </p:sp>
      <p:sp>
        <p:nvSpPr>
          <p:cNvPr id="97" name="Can 96"/>
          <p:cNvSpPr/>
          <p:nvPr/>
        </p:nvSpPr>
        <p:spPr>
          <a:xfrm>
            <a:off x="4274577" y="2452013"/>
            <a:ext cx="412213" cy="301909"/>
          </a:xfrm>
          <a:prstGeom prst="can">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t>I</a:t>
            </a:r>
            <a:r>
              <a:rPr lang="en-US" sz="700" baseline="-25000" dirty="0" smtClean="0"/>
              <a:t>24</a:t>
            </a:r>
            <a:r>
              <a:rPr lang="en-US" sz="700" dirty="0" smtClean="0"/>
              <a:t>,A</a:t>
            </a:r>
            <a:r>
              <a:rPr lang="en-US" sz="700" baseline="-25000" dirty="0" smtClean="0"/>
              <a:t>24</a:t>
            </a:r>
            <a:endParaRPr lang="en-US" sz="700" dirty="0"/>
          </a:p>
        </p:txBody>
      </p:sp>
      <p:sp>
        <p:nvSpPr>
          <p:cNvPr id="98" name="Can 97"/>
          <p:cNvSpPr/>
          <p:nvPr/>
        </p:nvSpPr>
        <p:spPr>
          <a:xfrm>
            <a:off x="4274577" y="2812901"/>
            <a:ext cx="412213" cy="301909"/>
          </a:xfrm>
          <a:prstGeom prst="can">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t>I</a:t>
            </a:r>
            <a:r>
              <a:rPr lang="en-US" sz="700" baseline="-25000" dirty="0" smtClean="0"/>
              <a:t>34</a:t>
            </a:r>
            <a:r>
              <a:rPr lang="en-US" sz="700" dirty="0" smtClean="0"/>
              <a:t>,A</a:t>
            </a:r>
            <a:r>
              <a:rPr lang="en-US" sz="700" baseline="-25000" dirty="0" smtClean="0"/>
              <a:t>34</a:t>
            </a:r>
            <a:endParaRPr lang="en-US" sz="700" dirty="0"/>
          </a:p>
        </p:txBody>
      </p:sp>
      <p:sp>
        <p:nvSpPr>
          <p:cNvPr id="99" name="Can 98"/>
          <p:cNvSpPr/>
          <p:nvPr/>
        </p:nvSpPr>
        <p:spPr>
          <a:xfrm>
            <a:off x="4274577" y="3165322"/>
            <a:ext cx="412213" cy="301909"/>
          </a:xfrm>
          <a:prstGeom prst="can">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t>I</a:t>
            </a:r>
            <a:r>
              <a:rPr lang="en-US" sz="700" baseline="-25000" dirty="0" smtClean="0"/>
              <a:t>35</a:t>
            </a:r>
            <a:r>
              <a:rPr lang="en-US" sz="700" dirty="0" smtClean="0"/>
              <a:t>,A</a:t>
            </a:r>
            <a:r>
              <a:rPr lang="en-US" sz="700" baseline="-25000" dirty="0" smtClean="0"/>
              <a:t>35</a:t>
            </a:r>
            <a:endParaRPr lang="en-US" sz="700" dirty="0"/>
          </a:p>
        </p:txBody>
      </p:sp>
      <p:sp>
        <p:nvSpPr>
          <p:cNvPr id="100" name="Can 99"/>
          <p:cNvSpPr/>
          <p:nvPr/>
        </p:nvSpPr>
        <p:spPr>
          <a:xfrm>
            <a:off x="4274577" y="3517743"/>
            <a:ext cx="412213" cy="301909"/>
          </a:xfrm>
          <a:prstGeom prst="can">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t>I</a:t>
            </a:r>
            <a:r>
              <a:rPr lang="en-US" sz="700" baseline="-25000" dirty="0" smtClean="0"/>
              <a:t>46</a:t>
            </a:r>
            <a:r>
              <a:rPr lang="en-US" sz="700" dirty="0" smtClean="0"/>
              <a:t>,A</a:t>
            </a:r>
            <a:r>
              <a:rPr lang="en-US" sz="700" baseline="-25000" dirty="0" smtClean="0"/>
              <a:t>46</a:t>
            </a:r>
            <a:endParaRPr lang="en-US" sz="700" dirty="0"/>
          </a:p>
        </p:txBody>
      </p:sp>
      <p:sp>
        <p:nvSpPr>
          <p:cNvPr id="101" name="Can 100"/>
          <p:cNvSpPr/>
          <p:nvPr/>
        </p:nvSpPr>
        <p:spPr>
          <a:xfrm>
            <a:off x="4292329" y="4863328"/>
            <a:ext cx="412213" cy="301909"/>
          </a:xfrm>
          <a:prstGeom prst="can">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err="1" smtClean="0"/>
              <a:t>I</a:t>
            </a:r>
            <a:r>
              <a:rPr lang="en-US" sz="700" baseline="-25000" dirty="0" err="1" smtClean="0"/>
              <a:t>tu,</a:t>
            </a:r>
            <a:r>
              <a:rPr lang="en-US" sz="700" dirty="0" err="1" smtClean="0"/>
              <a:t>A</a:t>
            </a:r>
            <a:r>
              <a:rPr lang="en-US" sz="700" baseline="-25000" dirty="0" err="1" smtClean="0"/>
              <a:t>tu</a:t>
            </a:r>
            <a:endParaRPr lang="en-US" sz="700" dirty="0"/>
          </a:p>
        </p:txBody>
      </p:sp>
      <p:sp>
        <p:nvSpPr>
          <p:cNvPr id="102" name="Can 101"/>
          <p:cNvSpPr/>
          <p:nvPr/>
        </p:nvSpPr>
        <p:spPr>
          <a:xfrm>
            <a:off x="4292329" y="5224216"/>
            <a:ext cx="412213" cy="301909"/>
          </a:xfrm>
          <a:prstGeom prst="can">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smtClean="0"/>
              <a:t>I</a:t>
            </a:r>
            <a:r>
              <a:rPr lang="en-US" sz="600" baseline="-25000" dirty="0" smtClean="0"/>
              <a:t>t’u’</a:t>
            </a:r>
            <a:r>
              <a:rPr lang="en-US" sz="600" dirty="0" smtClean="0"/>
              <a:t>,</a:t>
            </a:r>
            <a:r>
              <a:rPr lang="en-US" sz="600" dirty="0" err="1" smtClean="0"/>
              <a:t>A</a:t>
            </a:r>
            <a:r>
              <a:rPr lang="en-US" sz="600" baseline="-25000" dirty="0" err="1" smtClean="0"/>
              <a:t>t’u</a:t>
            </a:r>
            <a:r>
              <a:rPr lang="en-US" sz="600" baseline="-25000" dirty="0" smtClean="0"/>
              <a:t>’</a:t>
            </a:r>
            <a:endParaRPr lang="en-US" sz="600" dirty="0"/>
          </a:p>
        </p:txBody>
      </p:sp>
      <p:sp>
        <p:nvSpPr>
          <p:cNvPr id="103" name="Can 102"/>
          <p:cNvSpPr/>
          <p:nvPr/>
        </p:nvSpPr>
        <p:spPr>
          <a:xfrm>
            <a:off x="4292329" y="5576637"/>
            <a:ext cx="412213" cy="301909"/>
          </a:xfrm>
          <a:prstGeom prst="can">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t>I</a:t>
            </a:r>
            <a:r>
              <a:rPr lang="en-US" sz="700" baseline="-25000" dirty="0" smtClean="0"/>
              <a:t>’’</a:t>
            </a:r>
            <a:r>
              <a:rPr lang="en-US" sz="700" dirty="0" smtClean="0"/>
              <a:t>,A</a:t>
            </a:r>
            <a:r>
              <a:rPr lang="en-US" sz="700" baseline="-25000" dirty="0" smtClean="0"/>
              <a:t>’’</a:t>
            </a:r>
            <a:endParaRPr lang="en-US" sz="700" dirty="0"/>
          </a:p>
        </p:txBody>
      </p:sp>
      <p:sp>
        <p:nvSpPr>
          <p:cNvPr id="104" name="Can 103"/>
          <p:cNvSpPr/>
          <p:nvPr/>
        </p:nvSpPr>
        <p:spPr>
          <a:xfrm>
            <a:off x="4292329" y="5929058"/>
            <a:ext cx="412213" cy="301909"/>
          </a:xfrm>
          <a:prstGeom prst="can">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t>I</a:t>
            </a:r>
            <a:r>
              <a:rPr lang="en-US" sz="700" baseline="-25000" dirty="0" smtClean="0"/>
              <a:t>’’’</a:t>
            </a:r>
            <a:r>
              <a:rPr lang="en-US" sz="700" dirty="0" smtClean="0"/>
              <a:t>,A</a:t>
            </a:r>
            <a:r>
              <a:rPr lang="en-US" sz="700" baseline="-25000" dirty="0" smtClean="0"/>
              <a:t>’’’</a:t>
            </a:r>
            <a:endParaRPr lang="en-US" sz="700" dirty="0"/>
          </a:p>
        </p:txBody>
      </p:sp>
      <p:sp>
        <p:nvSpPr>
          <p:cNvPr id="105" name="Can 104"/>
          <p:cNvSpPr/>
          <p:nvPr/>
        </p:nvSpPr>
        <p:spPr>
          <a:xfrm>
            <a:off x="4292329" y="6281479"/>
            <a:ext cx="412213" cy="301909"/>
          </a:xfrm>
          <a:prstGeom prst="can">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t>I</a:t>
            </a:r>
            <a:r>
              <a:rPr lang="en-US" sz="700" baseline="-25000" dirty="0" smtClean="0"/>
              <a:t>’’’’</a:t>
            </a:r>
            <a:r>
              <a:rPr lang="en-US" sz="700" dirty="0" smtClean="0"/>
              <a:t>,A</a:t>
            </a:r>
            <a:r>
              <a:rPr lang="en-US" sz="700" baseline="-25000" dirty="0" smtClean="0"/>
              <a:t>’’’’</a:t>
            </a:r>
            <a:endParaRPr lang="en-US" sz="700" dirty="0"/>
          </a:p>
        </p:txBody>
      </p:sp>
      <p:sp>
        <p:nvSpPr>
          <p:cNvPr id="106" name="5-Point Star 105"/>
          <p:cNvSpPr/>
          <p:nvPr/>
        </p:nvSpPr>
        <p:spPr>
          <a:xfrm>
            <a:off x="4414828" y="3927120"/>
            <a:ext cx="135338" cy="135338"/>
          </a:xfrm>
          <a:prstGeom prst="star5">
            <a:avLst/>
          </a:prstGeom>
          <a:solidFill>
            <a:srgbClr val="B3A2C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07" name="5-Point Star 106"/>
          <p:cNvSpPr/>
          <p:nvPr/>
        </p:nvSpPr>
        <p:spPr>
          <a:xfrm>
            <a:off x="4414828" y="4148635"/>
            <a:ext cx="135338" cy="135338"/>
          </a:xfrm>
          <a:prstGeom prst="star5">
            <a:avLst/>
          </a:prstGeom>
          <a:solidFill>
            <a:srgbClr val="B3A2C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08" name="5-Point Star 107"/>
          <p:cNvSpPr/>
          <p:nvPr/>
        </p:nvSpPr>
        <p:spPr>
          <a:xfrm>
            <a:off x="4414828" y="4370150"/>
            <a:ext cx="135338" cy="135338"/>
          </a:xfrm>
          <a:prstGeom prst="star5">
            <a:avLst/>
          </a:prstGeom>
          <a:solidFill>
            <a:srgbClr val="B3A2C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09" name="5-Point Star 108"/>
          <p:cNvSpPr/>
          <p:nvPr/>
        </p:nvSpPr>
        <p:spPr>
          <a:xfrm>
            <a:off x="4414828" y="4573157"/>
            <a:ext cx="135338" cy="135338"/>
          </a:xfrm>
          <a:prstGeom prst="star5">
            <a:avLst/>
          </a:prstGeom>
          <a:solidFill>
            <a:srgbClr val="B3A2C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10" name="Pentagon 109"/>
          <p:cNvSpPr/>
          <p:nvPr/>
        </p:nvSpPr>
        <p:spPr>
          <a:xfrm>
            <a:off x="4970873" y="1769940"/>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err="1" smtClean="0">
                <a:solidFill>
                  <a:schemeClr val="accent2">
                    <a:lumMod val="75000"/>
                  </a:schemeClr>
                </a:solidFill>
              </a:rPr>
              <a:t>tropoMap</a:t>
            </a:r>
            <a:endParaRPr lang="en-US" sz="900" dirty="0">
              <a:solidFill>
                <a:schemeClr val="accent2">
                  <a:lumMod val="75000"/>
                </a:schemeClr>
              </a:solidFill>
            </a:endParaRPr>
          </a:p>
        </p:txBody>
      </p:sp>
      <p:sp>
        <p:nvSpPr>
          <p:cNvPr id="111" name="Pentagon 110"/>
          <p:cNvSpPr/>
          <p:nvPr/>
        </p:nvSpPr>
        <p:spPr>
          <a:xfrm>
            <a:off x="4970873" y="2479634"/>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err="1" smtClean="0">
                <a:solidFill>
                  <a:schemeClr val="accent2">
                    <a:lumMod val="75000"/>
                  </a:schemeClr>
                </a:solidFill>
              </a:rPr>
              <a:t>tropoMap</a:t>
            </a:r>
            <a:endParaRPr lang="en-US" sz="900" dirty="0">
              <a:solidFill>
                <a:schemeClr val="accent2">
                  <a:lumMod val="75000"/>
                </a:schemeClr>
              </a:solidFill>
            </a:endParaRPr>
          </a:p>
        </p:txBody>
      </p:sp>
      <p:sp>
        <p:nvSpPr>
          <p:cNvPr id="112" name="Pentagon 111"/>
          <p:cNvSpPr/>
          <p:nvPr/>
        </p:nvSpPr>
        <p:spPr>
          <a:xfrm>
            <a:off x="4970873" y="2834480"/>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err="1" smtClean="0">
                <a:solidFill>
                  <a:schemeClr val="accent2">
                    <a:lumMod val="75000"/>
                  </a:schemeClr>
                </a:solidFill>
              </a:rPr>
              <a:t>tropoMap</a:t>
            </a:r>
            <a:endParaRPr lang="en-US" sz="900" dirty="0">
              <a:solidFill>
                <a:schemeClr val="accent2">
                  <a:lumMod val="75000"/>
                </a:schemeClr>
              </a:solidFill>
            </a:endParaRPr>
          </a:p>
        </p:txBody>
      </p:sp>
      <p:sp>
        <p:nvSpPr>
          <p:cNvPr id="113" name="Pentagon 112"/>
          <p:cNvSpPr/>
          <p:nvPr/>
        </p:nvSpPr>
        <p:spPr>
          <a:xfrm>
            <a:off x="4970873" y="3189326"/>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err="1" smtClean="0">
                <a:solidFill>
                  <a:schemeClr val="accent2">
                    <a:lumMod val="75000"/>
                  </a:schemeClr>
                </a:solidFill>
              </a:rPr>
              <a:t>tropoMap</a:t>
            </a:r>
            <a:endParaRPr lang="en-US" sz="900" dirty="0">
              <a:solidFill>
                <a:schemeClr val="accent2">
                  <a:lumMod val="75000"/>
                </a:schemeClr>
              </a:solidFill>
            </a:endParaRPr>
          </a:p>
        </p:txBody>
      </p:sp>
      <p:sp>
        <p:nvSpPr>
          <p:cNvPr id="114" name="Pentagon 113"/>
          <p:cNvSpPr/>
          <p:nvPr/>
        </p:nvSpPr>
        <p:spPr>
          <a:xfrm>
            <a:off x="4970873" y="3544172"/>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err="1" smtClean="0">
                <a:solidFill>
                  <a:schemeClr val="accent2">
                    <a:lumMod val="75000"/>
                  </a:schemeClr>
                </a:solidFill>
              </a:rPr>
              <a:t>tropoMap</a:t>
            </a:r>
            <a:endParaRPr lang="en-US" sz="900" dirty="0">
              <a:solidFill>
                <a:schemeClr val="accent2">
                  <a:lumMod val="75000"/>
                </a:schemeClr>
              </a:solidFill>
            </a:endParaRPr>
          </a:p>
        </p:txBody>
      </p:sp>
      <p:sp>
        <p:nvSpPr>
          <p:cNvPr id="115" name="Pentagon 114"/>
          <p:cNvSpPr/>
          <p:nvPr/>
        </p:nvSpPr>
        <p:spPr>
          <a:xfrm>
            <a:off x="4970873" y="4883103"/>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err="1" smtClean="0">
                <a:solidFill>
                  <a:schemeClr val="accent2">
                    <a:lumMod val="75000"/>
                  </a:schemeClr>
                </a:solidFill>
              </a:rPr>
              <a:t>tropoMap</a:t>
            </a:r>
            <a:endParaRPr lang="en-US" sz="900" dirty="0">
              <a:solidFill>
                <a:schemeClr val="accent2">
                  <a:lumMod val="75000"/>
                </a:schemeClr>
              </a:solidFill>
            </a:endParaRPr>
          </a:p>
        </p:txBody>
      </p:sp>
      <p:sp>
        <p:nvSpPr>
          <p:cNvPr id="116" name="Pentagon 115"/>
          <p:cNvSpPr/>
          <p:nvPr/>
        </p:nvSpPr>
        <p:spPr>
          <a:xfrm>
            <a:off x="4970873" y="5237949"/>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err="1" smtClean="0">
                <a:solidFill>
                  <a:schemeClr val="accent2">
                    <a:lumMod val="75000"/>
                  </a:schemeClr>
                </a:solidFill>
              </a:rPr>
              <a:t>tropoMap</a:t>
            </a:r>
            <a:endParaRPr lang="en-US" sz="900" dirty="0">
              <a:solidFill>
                <a:schemeClr val="accent2">
                  <a:lumMod val="75000"/>
                </a:schemeClr>
              </a:solidFill>
            </a:endParaRPr>
          </a:p>
        </p:txBody>
      </p:sp>
      <p:sp>
        <p:nvSpPr>
          <p:cNvPr id="117" name="Pentagon 116"/>
          <p:cNvSpPr/>
          <p:nvPr/>
        </p:nvSpPr>
        <p:spPr>
          <a:xfrm>
            <a:off x="4970873" y="5592795"/>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err="1" smtClean="0">
                <a:solidFill>
                  <a:schemeClr val="accent2">
                    <a:lumMod val="75000"/>
                  </a:schemeClr>
                </a:solidFill>
              </a:rPr>
              <a:t>tropoMap</a:t>
            </a:r>
            <a:endParaRPr lang="en-US" sz="900" dirty="0">
              <a:solidFill>
                <a:schemeClr val="accent2">
                  <a:lumMod val="75000"/>
                </a:schemeClr>
              </a:solidFill>
            </a:endParaRPr>
          </a:p>
        </p:txBody>
      </p:sp>
      <p:sp>
        <p:nvSpPr>
          <p:cNvPr id="118" name="Pentagon 117"/>
          <p:cNvSpPr/>
          <p:nvPr/>
        </p:nvSpPr>
        <p:spPr>
          <a:xfrm>
            <a:off x="4970873" y="5947641"/>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err="1" smtClean="0">
                <a:solidFill>
                  <a:schemeClr val="accent2">
                    <a:lumMod val="75000"/>
                  </a:schemeClr>
                </a:solidFill>
              </a:rPr>
              <a:t>tropoMap</a:t>
            </a:r>
            <a:endParaRPr lang="en-US" sz="900" dirty="0">
              <a:solidFill>
                <a:schemeClr val="accent2">
                  <a:lumMod val="75000"/>
                </a:schemeClr>
              </a:solidFill>
            </a:endParaRPr>
          </a:p>
        </p:txBody>
      </p:sp>
      <p:sp>
        <p:nvSpPr>
          <p:cNvPr id="119" name="Pentagon 118"/>
          <p:cNvSpPr/>
          <p:nvPr/>
        </p:nvSpPr>
        <p:spPr>
          <a:xfrm>
            <a:off x="4970873" y="6302487"/>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err="1" smtClean="0">
                <a:solidFill>
                  <a:schemeClr val="accent2">
                    <a:lumMod val="75000"/>
                  </a:schemeClr>
                </a:solidFill>
              </a:rPr>
              <a:t>tropoMap</a:t>
            </a:r>
            <a:endParaRPr lang="en-US" sz="900" dirty="0">
              <a:solidFill>
                <a:schemeClr val="accent2">
                  <a:lumMod val="75000"/>
                </a:schemeClr>
              </a:solidFill>
            </a:endParaRPr>
          </a:p>
        </p:txBody>
      </p:sp>
      <p:grpSp>
        <p:nvGrpSpPr>
          <p:cNvPr id="120" name="Group 119"/>
          <p:cNvGrpSpPr/>
          <p:nvPr/>
        </p:nvGrpSpPr>
        <p:grpSpPr>
          <a:xfrm>
            <a:off x="4703055" y="1922342"/>
            <a:ext cx="270664" cy="4535595"/>
            <a:chOff x="3211980" y="1911796"/>
            <a:chExt cx="270664" cy="4535595"/>
          </a:xfrm>
        </p:grpSpPr>
        <p:cxnSp>
          <p:nvCxnSpPr>
            <p:cNvPr id="121" name="Straight Arrow Connector 120"/>
            <p:cNvCxnSpPr/>
            <p:nvPr/>
          </p:nvCxnSpPr>
          <p:spPr>
            <a:xfrm>
              <a:off x="3211980" y="1911796"/>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3211980" y="260740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a:off x="3211980" y="2967908"/>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a:off x="3211980" y="3322062"/>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p:nvPr/>
          </p:nvCxnSpPr>
          <p:spPr>
            <a:xfrm>
              <a:off x="3211980" y="3669866"/>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a:off x="3211980" y="502412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a:off x="3211980" y="5378278"/>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a:off x="3211980" y="5732432"/>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a:off x="3211980" y="6086586"/>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a:off x="3211980" y="6440740"/>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31" name="5-Point Star 130"/>
          <p:cNvSpPr/>
          <p:nvPr/>
        </p:nvSpPr>
        <p:spPr>
          <a:xfrm>
            <a:off x="5105803" y="3949566"/>
            <a:ext cx="135338" cy="135338"/>
          </a:xfrm>
          <a:prstGeom prst="star5">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accent2">
                  <a:lumMod val="75000"/>
                </a:schemeClr>
              </a:solidFill>
            </a:endParaRPr>
          </a:p>
        </p:txBody>
      </p:sp>
      <p:sp>
        <p:nvSpPr>
          <p:cNvPr id="132" name="5-Point Star 131"/>
          <p:cNvSpPr/>
          <p:nvPr/>
        </p:nvSpPr>
        <p:spPr>
          <a:xfrm>
            <a:off x="5105803" y="4171081"/>
            <a:ext cx="135338" cy="135338"/>
          </a:xfrm>
          <a:prstGeom prst="star5">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accent2">
                  <a:lumMod val="75000"/>
                </a:schemeClr>
              </a:solidFill>
            </a:endParaRPr>
          </a:p>
        </p:txBody>
      </p:sp>
      <p:sp>
        <p:nvSpPr>
          <p:cNvPr id="133" name="5-Point Star 132"/>
          <p:cNvSpPr/>
          <p:nvPr/>
        </p:nvSpPr>
        <p:spPr>
          <a:xfrm>
            <a:off x="5105803" y="4392596"/>
            <a:ext cx="135338" cy="135338"/>
          </a:xfrm>
          <a:prstGeom prst="star5">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accent2">
                  <a:lumMod val="75000"/>
                </a:schemeClr>
              </a:solidFill>
            </a:endParaRPr>
          </a:p>
        </p:txBody>
      </p:sp>
      <p:sp>
        <p:nvSpPr>
          <p:cNvPr id="134" name="5-Point Star 133"/>
          <p:cNvSpPr/>
          <p:nvPr/>
        </p:nvSpPr>
        <p:spPr>
          <a:xfrm>
            <a:off x="5105803" y="4595603"/>
            <a:ext cx="135338" cy="135338"/>
          </a:xfrm>
          <a:prstGeom prst="star5">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accent2">
                  <a:lumMod val="75000"/>
                </a:schemeClr>
              </a:solidFill>
            </a:endParaRPr>
          </a:p>
        </p:txBody>
      </p:sp>
      <p:sp>
        <p:nvSpPr>
          <p:cNvPr id="135" name="Can 134"/>
          <p:cNvSpPr/>
          <p:nvPr/>
        </p:nvSpPr>
        <p:spPr>
          <a:xfrm>
            <a:off x="5765652" y="1766180"/>
            <a:ext cx="412213" cy="301909"/>
          </a:xfrm>
          <a:prstGeom prst="can">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12</a:t>
            </a:r>
            <a:r>
              <a:rPr lang="en-US" sz="700" dirty="0" smtClean="0">
                <a:solidFill>
                  <a:srgbClr val="953735"/>
                </a:solidFill>
              </a:rPr>
              <a:t>,A</a:t>
            </a:r>
            <a:r>
              <a:rPr lang="en-US" sz="700" baseline="-25000" dirty="0" smtClean="0">
                <a:solidFill>
                  <a:srgbClr val="953735"/>
                </a:solidFill>
              </a:rPr>
              <a:t>12</a:t>
            </a:r>
            <a:endParaRPr lang="en-US" sz="700" dirty="0">
              <a:solidFill>
                <a:srgbClr val="953735"/>
              </a:solidFill>
            </a:endParaRPr>
          </a:p>
        </p:txBody>
      </p:sp>
      <p:grpSp>
        <p:nvGrpSpPr>
          <p:cNvPr id="136" name="Group 135"/>
          <p:cNvGrpSpPr/>
          <p:nvPr/>
        </p:nvGrpSpPr>
        <p:grpSpPr>
          <a:xfrm>
            <a:off x="5512739" y="1909641"/>
            <a:ext cx="270664" cy="4539828"/>
            <a:chOff x="3211980" y="1899097"/>
            <a:chExt cx="270664" cy="4539828"/>
          </a:xfrm>
        </p:grpSpPr>
        <p:cxnSp>
          <p:nvCxnSpPr>
            <p:cNvPr id="137" name="Straight Arrow Connector 136"/>
            <p:cNvCxnSpPr/>
            <p:nvPr/>
          </p:nvCxnSpPr>
          <p:spPr>
            <a:xfrm>
              <a:off x="3211980" y="1899097"/>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a:off x="3211980" y="260740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a:off x="3211980" y="2963675"/>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p:nvPr/>
          </p:nvCxnSpPr>
          <p:spPr>
            <a:xfrm>
              <a:off x="3211980" y="3317829"/>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a:off x="3211980" y="3674099"/>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a:off x="3211980" y="5011425"/>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a:off x="3211980" y="5365579"/>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a:off x="3211980" y="5723966"/>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a:off x="3211980" y="6073887"/>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a:off x="3211980" y="643227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47" name="Can 146"/>
          <p:cNvSpPr/>
          <p:nvPr/>
        </p:nvSpPr>
        <p:spPr>
          <a:xfrm>
            <a:off x="5765652" y="2462557"/>
            <a:ext cx="412213" cy="301909"/>
          </a:xfrm>
          <a:prstGeom prst="can">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24</a:t>
            </a:r>
            <a:r>
              <a:rPr lang="en-US" sz="700" dirty="0" smtClean="0">
                <a:solidFill>
                  <a:srgbClr val="953735"/>
                </a:solidFill>
              </a:rPr>
              <a:t>,A</a:t>
            </a:r>
            <a:r>
              <a:rPr lang="en-US" sz="700" baseline="-25000" dirty="0" smtClean="0">
                <a:solidFill>
                  <a:srgbClr val="953735"/>
                </a:solidFill>
              </a:rPr>
              <a:t>24</a:t>
            </a:r>
            <a:endParaRPr lang="en-US" sz="700" dirty="0">
              <a:solidFill>
                <a:srgbClr val="953735"/>
              </a:solidFill>
            </a:endParaRPr>
          </a:p>
        </p:txBody>
      </p:sp>
      <p:sp>
        <p:nvSpPr>
          <p:cNvPr id="148" name="Can 147"/>
          <p:cNvSpPr/>
          <p:nvPr/>
        </p:nvSpPr>
        <p:spPr>
          <a:xfrm>
            <a:off x="5765652" y="2823445"/>
            <a:ext cx="412213" cy="301909"/>
          </a:xfrm>
          <a:prstGeom prst="can">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34</a:t>
            </a:r>
            <a:r>
              <a:rPr lang="en-US" sz="700" dirty="0" smtClean="0">
                <a:solidFill>
                  <a:srgbClr val="953735"/>
                </a:solidFill>
              </a:rPr>
              <a:t>,A</a:t>
            </a:r>
            <a:r>
              <a:rPr lang="en-US" sz="700" baseline="-25000" dirty="0" smtClean="0">
                <a:solidFill>
                  <a:srgbClr val="953735"/>
                </a:solidFill>
              </a:rPr>
              <a:t>34</a:t>
            </a:r>
            <a:endParaRPr lang="en-US" sz="700" dirty="0">
              <a:solidFill>
                <a:srgbClr val="953735"/>
              </a:solidFill>
            </a:endParaRPr>
          </a:p>
        </p:txBody>
      </p:sp>
      <p:sp>
        <p:nvSpPr>
          <p:cNvPr id="149" name="Can 148"/>
          <p:cNvSpPr/>
          <p:nvPr/>
        </p:nvSpPr>
        <p:spPr>
          <a:xfrm>
            <a:off x="5765652" y="3175866"/>
            <a:ext cx="412213" cy="301909"/>
          </a:xfrm>
          <a:prstGeom prst="can">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35</a:t>
            </a:r>
            <a:r>
              <a:rPr lang="en-US" sz="700" dirty="0" smtClean="0">
                <a:solidFill>
                  <a:srgbClr val="953735"/>
                </a:solidFill>
              </a:rPr>
              <a:t>,A</a:t>
            </a:r>
            <a:r>
              <a:rPr lang="en-US" sz="700" baseline="-25000" dirty="0" smtClean="0">
                <a:solidFill>
                  <a:srgbClr val="953735"/>
                </a:solidFill>
              </a:rPr>
              <a:t>35</a:t>
            </a:r>
            <a:endParaRPr lang="en-US" sz="700" dirty="0">
              <a:solidFill>
                <a:srgbClr val="953735"/>
              </a:solidFill>
            </a:endParaRPr>
          </a:p>
        </p:txBody>
      </p:sp>
      <p:sp>
        <p:nvSpPr>
          <p:cNvPr id="150" name="Can 149"/>
          <p:cNvSpPr/>
          <p:nvPr/>
        </p:nvSpPr>
        <p:spPr>
          <a:xfrm>
            <a:off x="5765652" y="3528285"/>
            <a:ext cx="412213" cy="301909"/>
          </a:xfrm>
          <a:prstGeom prst="can">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46</a:t>
            </a:r>
            <a:r>
              <a:rPr lang="en-US" sz="700" dirty="0" smtClean="0">
                <a:solidFill>
                  <a:srgbClr val="953735"/>
                </a:solidFill>
              </a:rPr>
              <a:t>,A</a:t>
            </a:r>
            <a:r>
              <a:rPr lang="en-US" sz="700" baseline="-25000" dirty="0" smtClean="0">
                <a:solidFill>
                  <a:srgbClr val="953735"/>
                </a:solidFill>
              </a:rPr>
              <a:t>46</a:t>
            </a:r>
            <a:endParaRPr lang="en-US" sz="700" dirty="0">
              <a:solidFill>
                <a:srgbClr val="953735"/>
              </a:solidFill>
            </a:endParaRPr>
          </a:p>
        </p:txBody>
      </p:sp>
      <p:sp>
        <p:nvSpPr>
          <p:cNvPr id="151" name="Can 150"/>
          <p:cNvSpPr/>
          <p:nvPr/>
        </p:nvSpPr>
        <p:spPr>
          <a:xfrm>
            <a:off x="5783404" y="4873872"/>
            <a:ext cx="412213" cy="301909"/>
          </a:xfrm>
          <a:prstGeom prst="can">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err="1" smtClean="0">
                <a:solidFill>
                  <a:srgbClr val="953735"/>
                </a:solidFill>
              </a:rPr>
              <a:t>I</a:t>
            </a:r>
            <a:r>
              <a:rPr lang="en-US" sz="700" baseline="-25000" dirty="0" err="1" smtClean="0">
                <a:solidFill>
                  <a:srgbClr val="953735"/>
                </a:solidFill>
              </a:rPr>
              <a:t>tu,</a:t>
            </a:r>
            <a:r>
              <a:rPr lang="en-US" sz="700" dirty="0" err="1" smtClean="0">
                <a:solidFill>
                  <a:srgbClr val="953735"/>
                </a:solidFill>
              </a:rPr>
              <a:t>A</a:t>
            </a:r>
            <a:r>
              <a:rPr lang="en-US" sz="700" baseline="-25000" dirty="0" err="1" smtClean="0">
                <a:solidFill>
                  <a:srgbClr val="953735"/>
                </a:solidFill>
              </a:rPr>
              <a:t>tu</a:t>
            </a:r>
            <a:endParaRPr lang="en-US" sz="700" dirty="0">
              <a:solidFill>
                <a:srgbClr val="953735"/>
              </a:solidFill>
            </a:endParaRPr>
          </a:p>
        </p:txBody>
      </p:sp>
      <p:sp>
        <p:nvSpPr>
          <p:cNvPr id="152" name="Can 151"/>
          <p:cNvSpPr/>
          <p:nvPr/>
        </p:nvSpPr>
        <p:spPr>
          <a:xfrm>
            <a:off x="5783404" y="5234760"/>
            <a:ext cx="412213" cy="301909"/>
          </a:xfrm>
          <a:prstGeom prst="can">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smtClean="0">
                <a:solidFill>
                  <a:srgbClr val="953735"/>
                </a:solidFill>
              </a:rPr>
              <a:t>I</a:t>
            </a:r>
            <a:r>
              <a:rPr lang="en-US" sz="600" baseline="-25000" dirty="0" smtClean="0">
                <a:solidFill>
                  <a:srgbClr val="953735"/>
                </a:solidFill>
              </a:rPr>
              <a:t>t’u’</a:t>
            </a:r>
            <a:r>
              <a:rPr lang="en-US" sz="600" dirty="0" smtClean="0">
                <a:solidFill>
                  <a:srgbClr val="953735"/>
                </a:solidFill>
              </a:rPr>
              <a:t>,</a:t>
            </a:r>
            <a:r>
              <a:rPr lang="en-US" sz="600" dirty="0" err="1" smtClean="0">
                <a:solidFill>
                  <a:srgbClr val="953735"/>
                </a:solidFill>
              </a:rPr>
              <a:t>A</a:t>
            </a:r>
            <a:r>
              <a:rPr lang="en-US" sz="600" baseline="-25000" dirty="0" err="1" smtClean="0">
                <a:solidFill>
                  <a:srgbClr val="953735"/>
                </a:solidFill>
              </a:rPr>
              <a:t>t’u</a:t>
            </a:r>
            <a:r>
              <a:rPr lang="en-US" sz="600" baseline="-25000" dirty="0" smtClean="0">
                <a:solidFill>
                  <a:srgbClr val="953735"/>
                </a:solidFill>
              </a:rPr>
              <a:t>’</a:t>
            </a:r>
            <a:endParaRPr lang="en-US" sz="600" dirty="0">
              <a:solidFill>
                <a:srgbClr val="953735"/>
              </a:solidFill>
            </a:endParaRPr>
          </a:p>
        </p:txBody>
      </p:sp>
      <p:sp>
        <p:nvSpPr>
          <p:cNvPr id="153" name="Can 152"/>
          <p:cNvSpPr/>
          <p:nvPr/>
        </p:nvSpPr>
        <p:spPr>
          <a:xfrm>
            <a:off x="5783404" y="5587181"/>
            <a:ext cx="412213" cy="301909"/>
          </a:xfrm>
          <a:prstGeom prst="can">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a:t>
            </a:r>
            <a:r>
              <a:rPr lang="en-US" sz="700" dirty="0" smtClean="0">
                <a:solidFill>
                  <a:srgbClr val="953735"/>
                </a:solidFill>
              </a:rPr>
              <a:t>,A</a:t>
            </a:r>
            <a:r>
              <a:rPr lang="en-US" sz="700" baseline="-25000" dirty="0" smtClean="0">
                <a:solidFill>
                  <a:srgbClr val="953735"/>
                </a:solidFill>
              </a:rPr>
              <a:t>’’</a:t>
            </a:r>
            <a:endParaRPr lang="en-US" sz="700" dirty="0">
              <a:solidFill>
                <a:srgbClr val="953735"/>
              </a:solidFill>
            </a:endParaRPr>
          </a:p>
        </p:txBody>
      </p:sp>
      <p:sp>
        <p:nvSpPr>
          <p:cNvPr id="154" name="Can 153"/>
          <p:cNvSpPr/>
          <p:nvPr/>
        </p:nvSpPr>
        <p:spPr>
          <a:xfrm>
            <a:off x="5783404" y="5939602"/>
            <a:ext cx="412213" cy="301909"/>
          </a:xfrm>
          <a:prstGeom prst="can">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a:t>
            </a:r>
            <a:r>
              <a:rPr lang="en-US" sz="700" dirty="0" smtClean="0">
                <a:solidFill>
                  <a:srgbClr val="953735"/>
                </a:solidFill>
              </a:rPr>
              <a:t>,A</a:t>
            </a:r>
            <a:r>
              <a:rPr lang="en-US" sz="700" baseline="-25000" dirty="0" smtClean="0">
                <a:solidFill>
                  <a:srgbClr val="953735"/>
                </a:solidFill>
              </a:rPr>
              <a:t>’’’</a:t>
            </a:r>
            <a:endParaRPr lang="en-US" sz="700" dirty="0">
              <a:solidFill>
                <a:srgbClr val="953735"/>
              </a:solidFill>
            </a:endParaRPr>
          </a:p>
        </p:txBody>
      </p:sp>
      <p:sp>
        <p:nvSpPr>
          <p:cNvPr id="155" name="Can 154"/>
          <p:cNvSpPr/>
          <p:nvPr/>
        </p:nvSpPr>
        <p:spPr>
          <a:xfrm>
            <a:off x="5783404" y="6292023"/>
            <a:ext cx="412213" cy="301909"/>
          </a:xfrm>
          <a:prstGeom prst="can">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a:t>
            </a:r>
            <a:r>
              <a:rPr lang="en-US" sz="700" dirty="0" smtClean="0">
                <a:solidFill>
                  <a:srgbClr val="953735"/>
                </a:solidFill>
              </a:rPr>
              <a:t>,A</a:t>
            </a:r>
            <a:r>
              <a:rPr lang="en-US" sz="700" baseline="-25000" dirty="0" smtClean="0">
                <a:solidFill>
                  <a:srgbClr val="953735"/>
                </a:solidFill>
              </a:rPr>
              <a:t>’’’’</a:t>
            </a:r>
            <a:endParaRPr lang="en-US" sz="700" dirty="0">
              <a:solidFill>
                <a:srgbClr val="953735"/>
              </a:solidFill>
            </a:endParaRPr>
          </a:p>
        </p:txBody>
      </p:sp>
      <p:sp>
        <p:nvSpPr>
          <p:cNvPr id="156" name="5-Point Star 155"/>
          <p:cNvSpPr/>
          <p:nvPr/>
        </p:nvSpPr>
        <p:spPr>
          <a:xfrm>
            <a:off x="5905903" y="3937664"/>
            <a:ext cx="135338" cy="135338"/>
          </a:xfrm>
          <a:prstGeom prst="star5">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57" name="5-Point Star 156"/>
          <p:cNvSpPr/>
          <p:nvPr/>
        </p:nvSpPr>
        <p:spPr>
          <a:xfrm>
            <a:off x="5905903" y="4159179"/>
            <a:ext cx="135338" cy="135338"/>
          </a:xfrm>
          <a:prstGeom prst="star5">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58" name="5-Point Star 157"/>
          <p:cNvSpPr/>
          <p:nvPr/>
        </p:nvSpPr>
        <p:spPr>
          <a:xfrm>
            <a:off x="5905903" y="4380694"/>
            <a:ext cx="135338" cy="135338"/>
          </a:xfrm>
          <a:prstGeom prst="star5">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59" name="5-Point Star 158"/>
          <p:cNvSpPr/>
          <p:nvPr/>
        </p:nvSpPr>
        <p:spPr>
          <a:xfrm>
            <a:off x="5905903" y="4583701"/>
            <a:ext cx="135338" cy="135338"/>
          </a:xfrm>
          <a:prstGeom prst="star5">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60" name="TextBox 159"/>
          <p:cNvSpPr txBox="1"/>
          <p:nvPr/>
        </p:nvSpPr>
        <p:spPr>
          <a:xfrm>
            <a:off x="5855107" y="1679430"/>
            <a:ext cx="262412" cy="215444"/>
          </a:xfrm>
          <a:prstGeom prst="rect">
            <a:avLst/>
          </a:prstGeom>
          <a:noFill/>
        </p:spPr>
        <p:txBody>
          <a:bodyPr wrap="none" rtlCol="0">
            <a:spAutoFit/>
          </a:bodyPr>
          <a:lstStyle/>
          <a:p>
            <a:r>
              <a:rPr lang="en-US" sz="800" dirty="0" err="1" smtClean="0">
                <a:solidFill>
                  <a:srgbClr val="953735"/>
                </a:solidFill>
              </a:rPr>
              <a:t>tc</a:t>
            </a:r>
            <a:endParaRPr lang="en-US" sz="800" dirty="0">
              <a:solidFill>
                <a:srgbClr val="953735"/>
              </a:solidFill>
            </a:endParaRPr>
          </a:p>
        </p:txBody>
      </p:sp>
      <p:sp>
        <p:nvSpPr>
          <p:cNvPr id="161" name="TextBox 160"/>
          <p:cNvSpPr txBox="1"/>
          <p:nvPr/>
        </p:nvSpPr>
        <p:spPr>
          <a:xfrm>
            <a:off x="5855372" y="2379885"/>
            <a:ext cx="262412" cy="215444"/>
          </a:xfrm>
          <a:prstGeom prst="rect">
            <a:avLst/>
          </a:prstGeom>
          <a:noFill/>
        </p:spPr>
        <p:txBody>
          <a:bodyPr wrap="none" rtlCol="0">
            <a:spAutoFit/>
          </a:bodyPr>
          <a:lstStyle/>
          <a:p>
            <a:r>
              <a:rPr lang="en-US" sz="800" dirty="0" err="1" smtClean="0">
                <a:solidFill>
                  <a:srgbClr val="953735"/>
                </a:solidFill>
              </a:rPr>
              <a:t>tc</a:t>
            </a:r>
            <a:endParaRPr lang="en-US" sz="800" dirty="0">
              <a:solidFill>
                <a:srgbClr val="953735"/>
              </a:solidFill>
            </a:endParaRPr>
          </a:p>
        </p:txBody>
      </p:sp>
      <p:sp>
        <p:nvSpPr>
          <p:cNvPr id="162" name="TextBox 161"/>
          <p:cNvSpPr txBox="1"/>
          <p:nvPr/>
        </p:nvSpPr>
        <p:spPr>
          <a:xfrm>
            <a:off x="5857621" y="2736462"/>
            <a:ext cx="262412" cy="215444"/>
          </a:xfrm>
          <a:prstGeom prst="rect">
            <a:avLst/>
          </a:prstGeom>
          <a:noFill/>
        </p:spPr>
        <p:txBody>
          <a:bodyPr wrap="none" rtlCol="0">
            <a:spAutoFit/>
          </a:bodyPr>
          <a:lstStyle/>
          <a:p>
            <a:r>
              <a:rPr lang="en-US" sz="800" dirty="0" err="1" smtClean="0">
                <a:solidFill>
                  <a:srgbClr val="953735"/>
                </a:solidFill>
              </a:rPr>
              <a:t>tc</a:t>
            </a:r>
            <a:endParaRPr lang="en-US" sz="800" dirty="0">
              <a:solidFill>
                <a:srgbClr val="953735"/>
              </a:solidFill>
            </a:endParaRPr>
          </a:p>
        </p:txBody>
      </p:sp>
      <p:sp>
        <p:nvSpPr>
          <p:cNvPr id="163" name="TextBox 162"/>
          <p:cNvSpPr txBox="1"/>
          <p:nvPr/>
        </p:nvSpPr>
        <p:spPr>
          <a:xfrm>
            <a:off x="5859870" y="3088806"/>
            <a:ext cx="262412" cy="215444"/>
          </a:xfrm>
          <a:prstGeom prst="rect">
            <a:avLst/>
          </a:prstGeom>
          <a:noFill/>
        </p:spPr>
        <p:txBody>
          <a:bodyPr wrap="none" rtlCol="0">
            <a:spAutoFit/>
          </a:bodyPr>
          <a:lstStyle/>
          <a:p>
            <a:r>
              <a:rPr lang="en-US" sz="800" dirty="0" err="1" smtClean="0">
                <a:solidFill>
                  <a:srgbClr val="953735"/>
                </a:solidFill>
              </a:rPr>
              <a:t>tc</a:t>
            </a:r>
            <a:endParaRPr lang="en-US" sz="800" dirty="0">
              <a:solidFill>
                <a:srgbClr val="953735"/>
              </a:solidFill>
            </a:endParaRPr>
          </a:p>
        </p:txBody>
      </p:sp>
      <p:sp>
        <p:nvSpPr>
          <p:cNvPr id="164" name="TextBox 163"/>
          <p:cNvSpPr txBox="1"/>
          <p:nvPr/>
        </p:nvSpPr>
        <p:spPr>
          <a:xfrm>
            <a:off x="5857886" y="3445383"/>
            <a:ext cx="262412" cy="215444"/>
          </a:xfrm>
          <a:prstGeom prst="rect">
            <a:avLst/>
          </a:prstGeom>
          <a:noFill/>
        </p:spPr>
        <p:txBody>
          <a:bodyPr wrap="none" rtlCol="0">
            <a:spAutoFit/>
          </a:bodyPr>
          <a:lstStyle/>
          <a:p>
            <a:r>
              <a:rPr lang="en-US" sz="800" dirty="0" err="1" smtClean="0">
                <a:solidFill>
                  <a:srgbClr val="953735"/>
                </a:solidFill>
              </a:rPr>
              <a:t>tc</a:t>
            </a:r>
            <a:endParaRPr lang="en-US" sz="800" dirty="0">
              <a:solidFill>
                <a:srgbClr val="953735"/>
              </a:solidFill>
            </a:endParaRPr>
          </a:p>
        </p:txBody>
      </p:sp>
      <p:sp>
        <p:nvSpPr>
          <p:cNvPr id="165" name="TextBox 164"/>
          <p:cNvSpPr txBox="1"/>
          <p:nvPr/>
        </p:nvSpPr>
        <p:spPr>
          <a:xfrm>
            <a:off x="5867806" y="4788078"/>
            <a:ext cx="262412" cy="215444"/>
          </a:xfrm>
          <a:prstGeom prst="rect">
            <a:avLst/>
          </a:prstGeom>
          <a:noFill/>
        </p:spPr>
        <p:txBody>
          <a:bodyPr wrap="none" rtlCol="0">
            <a:spAutoFit/>
          </a:bodyPr>
          <a:lstStyle/>
          <a:p>
            <a:r>
              <a:rPr lang="en-US" sz="800" dirty="0" err="1" smtClean="0">
                <a:solidFill>
                  <a:srgbClr val="953735"/>
                </a:solidFill>
              </a:rPr>
              <a:t>tc</a:t>
            </a:r>
            <a:endParaRPr lang="en-US" sz="800" dirty="0">
              <a:solidFill>
                <a:srgbClr val="953735"/>
              </a:solidFill>
            </a:endParaRPr>
          </a:p>
        </p:txBody>
      </p:sp>
      <p:sp>
        <p:nvSpPr>
          <p:cNvPr id="166" name="TextBox 165"/>
          <p:cNvSpPr txBox="1"/>
          <p:nvPr/>
        </p:nvSpPr>
        <p:spPr>
          <a:xfrm>
            <a:off x="5872039" y="5151082"/>
            <a:ext cx="262412" cy="215444"/>
          </a:xfrm>
          <a:prstGeom prst="rect">
            <a:avLst/>
          </a:prstGeom>
          <a:noFill/>
        </p:spPr>
        <p:txBody>
          <a:bodyPr wrap="none" rtlCol="0">
            <a:spAutoFit/>
          </a:bodyPr>
          <a:lstStyle/>
          <a:p>
            <a:r>
              <a:rPr lang="en-US" sz="800" dirty="0" err="1" smtClean="0">
                <a:solidFill>
                  <a:srgbClr val="953735"/>
                </a:solidFill>
              </a:rPr>
              <a:t>tc</a:t>
            </a:r>
            <a:endParaRPr lang="en-US" sz="800" dirty="0">
              <a:solidFill>
                <a:srgbClr val="953735"/>
              </a:solidFill>
            </a:endParaRPr>
          </a:p>
        </p:txBody>
      </p:sp>
      <p:sp>
        <p:nvSpPr>
          <p:cNvPr id="167" name="TextBox 166"/>
          <p:cNvSpPr txBox="1"/>
          <p:nvPr/>
        </p:nvSpPr>
        <p:spPr>
          <a:xfrm>
            <a:off x="5876272" y="5505620"/>
            <a:ext cx="262412" cy="215444"/>
          </a:xfrm>
          <a:prstGeom prst="rect">
            <a:avLst/>
          </a:prstGeom>
          <a:noFill/>
        </p:spPr>
        <p:txBody>
          <a:bodyPr wrap="none" rtlCol="0">
            <a:spAutoFit/>
          </a:bodyPr>
          <a:lstStyle/>
          <a:p>
            <a:r>
              <a:rPr lang="en-US" sz="800" dirty="0" err="1" smtClean="0">
                <a:solidFill>
                  <a:srgbClr val="953735"/>
                </a:solidFill>
              </a:rPr>
              <a:t>tc</a:t>
            </a:r>
            <a:endParaRPr lang="en-US" sz="800" dirty="0">
              <a:solidFill>
                <a:srgbClr val="953735"/>
              </a:solidFill>
            </a:endParaRPr>
          </a:p>
        </p:txBody>
      </p:sp>
      <p:sp>
        <p:nvSpPr>
          <p:cNvPr id="168" name="TextBox 167"/>
          <p:cNvSpPr txBox="1"/>
          <p:nvPr/>
        </p:nvSpPr>
        <p:spPr>
          <a:xfrm>
            <a:off x="5872039" y="5851692"/>
            <a:ext cx="262412" cy="215444"/>
          </a:xfrm>
          <a:prstGeom prst="rect">
            <a:avLst/>
          </a:prstGeom>
          <a:noFill/>
        </p:spPr>
        <p:txBody>
          <a:bodyPr wrap="none" rtlCol="0">
            <a:spAutoFit/>
          </a:bodyPr>
          <a:lstStyle/>
          <a:p>
            <a:r>
              <a:rPr lang="en-US" sz="800" dirty="0" err="1" smtClean="0">
                <a:solidFill>
                  <a:srgbClr val="953735"/>
                </a:solidFill>
              </a:rPr>
              <a:t>tc</a:t>
            </a:r>
            <a:endParaRPr lang="en-US" sz="800" dirty="0">
              <a:solidFill>
                <a:srgbClr val="953735"/>
              </a:solidFill>
            </a:endParaRPr>
          </a:p>
        </p:txBody>
      </p:sp>
      <p:sp>
        <p:nvSpPr>
          <p:cNvPr id="169" name="TextBox 168"/>
          <p:cNvSpPr txBox="1"/>
          <p:nvPr/>
        </p:nvSpPr>
        <p:spPr>
          <a:xfrm>
            <a:off x="5872039" y="6210463"/>
            <a:ext cx="262412" cy="215444"/>
          </a:xfrm>
          <a:prstGeom prst="rect">
            <a:avLst/>
          </a:prstGeom>
          <a:noFill/>
        </p:spPr>
        <p:txBody>
          <a:bodyPr wrap="none" rtlCol="0">
            <a:spAutoFit/>
          </a:bodyPr>
          <a:lstStyle/>
          <a:p>
            <a:r>
              <a:rPr lang="en-US" sz="800" dirty="0" err="1" smtClean="0">
                <a:solidFill>
                  <a:srgbClr val="953735"/>
                </a:solidFill>
              </a:rPr>
              <a:t>tc</a:t>
            </a:r>
            <a:endParaRPr lang="en-US" sz="800" dirty="0">
              <a:solidFill>
                <a:srgbClr val="953735"/>
              </a:solidFill>
            </a:endParaRPr>
          </a:p>
        </p:txBody>
      </p:sp>
      <p:sp>
        <p:nvSpPr>
          <p:cNvPr id="170" name="Pentagon 169"/>
          <p:cNvSpPr/>
          <p:nvPr/>
        </p:nvSpPr>
        <p:spPr>
          <a:xfrm>
            <a:off x="6454967" y="1769689"/>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unwrap</a:t>
            </a:r>
            <a:endParaRPr lang="en-US" sz="700" dirty="0">
              <a:solidFill>
                <a:schemeClr val="accent2">
                  <a:lumMod val="75000"/>
                </a:schemeClr>
              </a:solidFill>
            </a:endParaRPr>
          </a:p>
        </p:txBody>
      </p:sp>
      <p:sp>
        <p:nvSpPr>
          <p:cNvPr id="171" name="Pentagon 170"/>
          <p:cNvSpPr/>
          <p:nvPr/>
        </p:nvSpPr>
        <p:spPr>
          <a:xfrm>
            <a:off x="6454967" y="2479383"/>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unwrap</a:t>
            </a:r>
            <a:endParaRPr lang="en-US" sz="700" dirty="0">
              <a:solidFill>
                <a:schemeClr val="accent2">
                  <a:lumMod val="75000"/>
                </a:schemeClr>
              </a:solidFill>
            </a:endParaRPr>
          </a:p>
        </p:txBody>
      </p:sp>
      <p:sp>
        <p:nvSpPr>
          <p:cNvPr id="172" name="Pentagon 171"/>
          <p:cNvSpPr/>
          <p:nvPr/>
        </p:nvSpPr>
        <p:spPr>
          <a:xfrm>
            <a:off x="6454967" y="2834229"/>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unwrap</a:t>
            </a:r>
            <a:endParaRPr lang="en-US" sz="700" dirty="0">
              <a:solidFill>
                <a:schemeClr val="accent2">
                  <a:lumMod val="75000"/>
                </a:schemeClr>
              </a:solidFill>
            </a:endParaRPr>
          </a:p>
        </p:txBody>
      </p:sp>
      <p:sp>
        <p:nvSpPr>
          <p:cNvPr id="173" name="Pentagon 172"/>
          <p:cNvSpPr/>
          <p:nvPr/>
        </p:nvSpPr>
        <p:spPr>
          <a:xfrm>
            <a:off x="6454967" y="3189075"/>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unwrap</a:t>
            </a:r>
            <a:endParaRPr lang="en-US" sz="700" dirty="0">
              <a:solidFill>
                <a:schemeClr val="accent2">
                  <a:lumMod val="75000"/>
                </a:schemeClr>
              </a:solidFill>
            </a:endParaRPr>
          </a:p>
        </p:txBody>
      </p:sp>
      <p:sp>
        <p:nvSpPr>
          <p:cNvPr id="174" name="Pentagon 173"/>
          <p:cNvSpPr/>
          <p:nvPr/>
        </p:nvSpPr>
        <p:spPr>
          <a:xfrm>
            <a:off x="6454967" y="3543921"/>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unwrap</a:t>
            </a:r>
            <a:endParaRPr lang="en-US" sz="700" dirty="0">
              <a:solidFill>
                <a:schemeClr val="accent2">
                  <a:lumMod val="75000"/>
                </a:schemeClr>
              </a:solidFill>
            </a:endParaRPr>
          </a:p>
        </p:txBody>
      </p:sp>
      <p:sp>
        <p:nvSpPr>
          <p:cNvPr id="175" name="Pentagon 174"/>
          <p:cNvSpPr/>
          <p:nvPr/>
        </p:nvSpPr>
        <p:spPr>
          <a:xfrm>
            <a:off x="6454967" y="4882852"/>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unwrap</a:t>
            </a:r>
            <a:endParaRPr lang="en-US" sz="700" dirty="0">
              <a:solidFill>
                <a:schemeClr val="accent2">
                  <a:lumMod val="75000"/>
                </a:schemeClr>
              </a:solidFill>
            </a:endParaRPr>
          </a:p>
        </p:txBody>
      </p:sp>
      <p:sp>
        <p:nvSpPr>
          <p:cNvPr id="176" name="Pentagon 175"/>
          <p:cNvSpPr/>
          <p:nvPr/>
        </p:nvSpPr>
        <p:spPr>
          <a:xfrm>
            <a:off x="6454967" y="5237698"/>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unwrap</a:t>
            </a:r>
            <a:endParaRPr lang="en-US" sz="700" dirty="0">
              <a:solidFill>
                <a:schemeClr val="accent2">
                  <a:lumMod val="75000"/>
                </a:schemeClr>
              </a:solidFill>
            </a:endParaRPr>
          </a:p>
        </p:txBody>
      </p:sp>
      <p:sp>
        <p:nvSpPr>
          <p:cNvPr id="177" name="Pentagon 176"/>
          <p:cNvSpPr/>
          <p:nvPr/>
        </p:nvSpPr>
        <p:spPr>
          <a:xfrm>
            <a:off x="6454967" y="5592544"/>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unwrap</a:t>
            </a:r>
            <a:endParaRPr lang="en-US" sz="700" dirty="0">
              <a:solidFill>
                <a:schemeClr val="accent2">
                  <a:lumMod val="75000"/>
                </a:schemeClr>
              </a:solidFill>
            </a:endParaRPr>
          </a:p>
        </p:txBody>
      </p:sp>
      <p:sp>
        <p:nvSpPr>
          <p:cNvPr id="178" name="Pentagon 177"/>
          <p:cNvSpPr/>
          <p:nvPr/>
        </p:nvSpPr>
        <p:spPr>
          <a:xfrm>
            <a:off x="6454967" y="5947390"/>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unwrap</a:t>
            </a:r>
            <a:endParaRPr lang="en-US" sz="700" dirty="0">
              <a:solidFill>
                <a:schemeClr val="accent2">
                  <a:lumMod val="75000"/>
                </a:schemeClr>
              </a:solidFill>
            </a:endParaRPr>
          </a:p>
        </p:txBody>
      </p:sp>
      <p:sp>
        <p:nvSpPr>
          <p:cNvPr id="179" name="Pentagon 178"/>
          <p:cNvSpPr/>
          <p:nvPr/>
        </p:nvSpPr>
        <p:spPr>
          <a:xfrm>
            <a:off x="6454967" y="6302236"/>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unwrap</a:t>
            </a:r>
            <a:endParaRPr lang="en-US" sz="700" dirty="0">
              <a:solidFill>
                <a:schemeClr val="accent2">
                  <a:lumMod val="75000"/>
                </a:schemeClr>
              </a:solidFill>
            </a:endParaRPr>
          </a:p>
        </p:txBody>
      </p:sp>
      <p:grpSp>
        <p:nvGrpSpPr>
          <p:cNvPr id="180" name="Group 179"/>
          <p:cNvGrpSpPr/>
          <p:nvPr/>
        </p:nvGrpSpPr>
        <p:grpSpPr>
          <a:xfrm>
            <a:off x="6187149" y="1922089"/>
            <a:ext cx="270664" cy="4535595"/>
            <a:chOff x="3211980" y="1911796"/>
            <a:chExt cx="270664" cy="4535595"/>
          </a:xfrm>
        </p:grpSpPr>
        <p:cxnSp>
          <p:nvCxnSpPr>
            <p:cNvPr id="181" name="Straight Arrow Connector 180"/>
            <p:cNvCxnSpPr/>
            <p:nvPr/>
          </p:nvCxnSpPr>
          <p:spPr>
            <a:xfrm>
              <a:off x="3211980" y="1911796"/>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2" name="Straight Arrow Connector 181"/>
            <p:cNvCxnSpPr/>
            <p:nvPr/>
          </p:nvCxnSpPr>
          <p:spPr>
            <a:xfrm>
              <a:off x="3211980" y="260740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a:off x="3211980" y="2967908"/>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4" name="Straight Arrow Connector 183"/>
            <p:cNvCxnSpPr/>
            <p:nvPr/>
          </p:nvCxnSpPr>
          <p:spPr>
            <a:xfrm>
              <a:off x="3211980" y="3322062"/>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5" name="Straight Arrow Connector 184"/>
            <p:cNvCxnSpPr/>
            <p:nvPr/>
          </p:nvCxnSpPr>
          <p:spPr>
            <a:xfrm>
              <a:off x="3211980" y="3669866"/>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6" name="Straight Arrow Connector 185"/>
            <p:cNvCxnSpPr/>
            <p:nvPr/>
          </p:nvCxnSpPr>
          <p:spPr>
            <a:xfrm>
              <a:off x="3211980" y="502412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7" name="Straight Arrow Connector 186"/>
            <p:cNvCxnSpPr/>
            <p:nvPr/>
          </p:nvCxnSpPr>
          <p:spPr>
            <a:xfrm>
              <a:off x="3211980" y="5378278"/>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8" name="Straight Arrow Connector 187"/>
            <p:cNvCxnSpPr/>
            <p:nvPr/>
          </p:nvCxnSpPr>
          <p:spPr>
            <a:xfrm>
              <a:off x="3211980" y="5732432"/>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9" name="Straight Arrow Connector 188"/>
            <p:cNvCxnSpPr/>
            <p:nvPr/>
          </p:nvCxnSpPr>
          <p:spPr>
            <a:xfrm>
              <a:off x="3211980" y="6086586"/>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0" name="Straight Arrow Connector 189"/>
            <p:cNvCxnSpPr/>
            <p:nvPr/>
          </p:nvCxnSpPr>
          <p:spPr>
            <a:xfrm>
              <a:off x="3211980" y="6440740"/>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91" name="5-Point Star 190"/>
          <p:cNvSpPr/>
          <p:nvPr/>
        </p:nvSpPr>
        <p:spPr>
          <a:xfrm>
            <a:off x="6589897" y="3949315"/>
            <a:ext cx="135338" cy="135338"/>
          </a:xfrm>
          <a:prstGeom prst="star5">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accent2">
                  <a:lumMod val="75000"/>
                </a:schemeClr>
              </a:solidFill>
            </a:endParaRPr>
          </a:p>
        </p:txBody>
      </p:sp>
      <p:sp>
        <p:nvSpPr>
          <p:cNvPr id="192" name="5-Point Star 191"/>
          <p:cNvSpPr/>
          <p:nvPr/>
        </p:nvSpPr>
        <p:spPr>
          <a:xfrm>
            <a:off x="6589897" y="4170830"/>
            <a:ext cx="135338" cy="135338"/>
          </a:xfrm>
          <a:prstGeom prst="star5">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accent2">
                  <a:lumMod val="75000"/>
                </a:schemeClr>
              </a:solidFill>
            </a:endParaRPr>
          </a:p>
        </p:txBody>
      </p:sp>
      <p:sp>
        <p:nvSpPr>
          <p:cNvPr id="193" name="5-Point Star 192"/>
          <p:cNvSpPr/>
          <p:nvPr/>
        </p:nvSpPr>
        <p:spPr>
          <a:xfrm>
            <a:off x="6589897" y="4392345"/>
            <a:ext cx="135338" cy="135338"/>
          </a:xfrm>
          <a:prstGeom prst="star5">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accent2">
                  <a:lumMod val="75000"/>
                </a:schemeClr>
              </a:solidFill>
            </a:endParaRPr>
          </a:p>
        </p:txBody>
      </p:sp>
      <p:sp>
        <p:nvSpPr>
          <p:cNvPr id="194" name="5-Point Star 193"/>
          <p:cNvSpPr/>
          <p:nvPr/>
        </p:nvSpPr>
        <p:spPr>
          <a:xfrm>
            <a:off x="6589897" y="4595352"/>
            <a:ext cx="135338" cy="135338"/>
          </a:xfrm>
          <a:prstGeom prst="star5">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accent2">
                  <a:lumMod val="75000"/>
                </a:schemeClr>
              </a:solidFill>
            </a:endParaRPr>
          </a:p>
        </p:txBody>
      </p:sp>
      <p:sp>
        <p:nvSpPr>
          <p:cNvPr id="195" name="Can 194"/>
          <p:cNvSpPr/>
          <p:nvPr/>
        </p:nvSpPr>
        <p:spPr>
          <a:xfrm>
            <a:off x="7249746" y="1765929"/>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12</a:t>
            </a:r>
            <a:r>
              <a:rPr lang="en-US" sz="700" dirty="0" smtClean="0">
                <a:solidFill>
                  <a:srgbClr val="953735"/>
                </a:solidFill>
              </a:rPr>
              <a:t>,A</a:t>
            </a:r>
            <a:r>
              <a:rPr lang="en-US" sz="700" baseline="-25000" dirty="0" smtClean="0">
                <a:solidFill>
                  <a:srgbClr val="953735"/>
                </a:solidFill>
              </a:rPr>
              <a:t>12</a:t>
            </a:r>
            <a:endParaRPr lang="en-US" sz="700" dirty="0">
              <a:solidFill>
                <a:srgbClr val="953735"/>
              </a:solidFill>
            </a:endParaRPr>
          </a:p>
        </p:txBody>
      </p:sp>
      <p:grpSp>
        <p:nvGrpSpPr>
          <p:cNvPr id="196" name="Group 195"/>
          <p:cNvGrpSpPr/>
          <p:nvPr/>
        </p:nvGrpSpPr>
        <p:grpSpPr>
          <a:xfrm>
            <a:off x="6996833" y="1909390"/>
            <a:ext cx="270664" cy="4539828"/>
            <a:chOff x="3211980" y="1899097"/>
            <a:chExt cx="270664" cy="4539828"/>
          </a:xfrm>
        </p:grpSpPr>
        <p:cxnSp>
          <p:nvCxnSpPr>
            <p:cNvPr id="197" name="Straight Arrow Connector 196"/>
            <p:cNvCxnSpPr/>
            <p:nvPr/>
          </p:nvCxnSpPr>
          <p:spPr>
            <a:xfrm>
              <a:off x="3211980" y="1899097"/>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8" name="Straight Arrow Connector 197"/>
            <p:cNvCxnSpPr/>
            <p:nvPr/>
          </p:nvCxnSpPr>
          <p:spPr>
            <a:xfrm>
              <a:off x="3211980" y="260740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9" name="Straight Arrow Connector 198"/>
            <p:cNvCxnSpPr/>
            <p:nvPr/>
          </p:nvCxnSpPr>
          <p:spPr>
            <a:xfrm>
              <a:off x="3211980" y="2963675"/>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0" name="Straight Arrow Connector 199"/>
            <p:cNvCxnSpPr/>
            <p:nvPr/>
          </p:nvCxnSpPr>
          <p:spPr>
            <a:xfrm>
              <a:off x="3211980" y="3317829"/>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1" name="Straight Arrow Connector 200"/>
            <p:cNvCxnSpPr/>
            <p:nvPr/>
          </p:nvCxnSpPr>
          <p:spPr>
            <a:xfrm>
              <a:off x="3211980" y="3674099"/>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2" name="Straight Arrow Connector 201"/>
            <p:cNvCxnSpPr/>
            <p:nvPr/>
          </p:nvCxnSpPr>
          <p:spPr>
            <a:xfrm>
              <a:off x="3211980" y="5011425"/>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3" name="Straight Arrow Connector 202"/>
            <p:cNvCxnSpPr/>
            <p:nvPr/>
          </p:nvCxnSpPr>
          <p:spPr>
            <a:xfrm>
              <a:off x="3211980" y="5365579"/>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 name="Straight Arrow Connector 203"/>
            <p:cNvCxnSpPr/>
            <p:nvPr/>
          </p:nvCxnSpPr>
          <p:spPr>
            <a:xfrm>
              <a:off x="3211980" y="5723966"/>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 name="Straight Arrow Connector 204"/>
            <p:cNvCxnSpPr/>
            <p:nvPr/>
          </p:nvCxnSpPr>
          <p:spPr>
            <a:xfrm>
              <a:off x="3211980" y="6073887"/>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6" name="Straight Arrow Connector 205"/>
            <p:cNvCxnSpPr/>
            <p:nvPr/>
          </p:nvCxnSpPr>
          <p:spPr>
            <a:xfrm>
              <a:off x="3211980" y="643227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07" name="Can 206"/>
          <p:cNvSpPr/>
          <p:nvPr/>
        </p:nvSpPr>
        <p:spPr>
          <a:xfrm>
            <a:off x="7249746" y="2462306"/>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24</a:t>
            </a:r>
            <a:r>
              <a:rPr lang="en-US" sz="700" dirty="0" smtClean="0">
                <a:solidFill>
                  <a:srgbClr val="953735"/>
                </a:solidFill>
              </a:rPr>
              <a:t>,A</a:t>
            </a:r>
            <a:r>
              <a:rPr lang="en-US" sz="700" baseline="-25000" dirty="0" smtClean="0">
                <a:solidFill>
                  <a:srgbClr val="953735"/>
                </a:solidFill>
              </a:rPr>
              <a:t>24</a:t>
            </a:r>
            <a:endParaRPr lang="en-US" sz="700" dirty="0">
              <a:solidFill>
                <a:srgbClr val="953735"/>
              </a:solidFill>
            </a:endParaRPr>
          </a:p>
        </p:txBody>
      </p:sp>
      <p:sp>
        <p:nvSpPr>
          <p:cNvPr id="208" name="Can 207"/>
          <p:cNvSpPr/>
          <p:nvPr/>
        </p:nvSpPr>
        <p:spPr>
          <a:xfrm>
            <a:off x="7249746" y="2823194"/>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34</a:t>
            </a:r>
            <a:r>
              <a:rPr lang="en-US" sz="700" dirty="0" smtClean="0">
                <a:solidFill>
                  <a:srgbClr val="953735"/>
                </a:solidFill>
              </a:rPr>
              <a:t>,A</a:t>
            </a:r>
            <a:r>
              <a:rPr lang="en-US" sz="700" baseline="-25000" dirty="0" smtClean="0">
                <a:solidFill>
                  <a:srgbClr val="953735"/>
                </a:solidFill>
              </a:rPr>
              <a:t>34</a:t>
            </a:r>
            <a:endParaRPr lang="en-US" sz="700" dirty="0">
              <a:solidFill>
                <a:srgbClr val="953735"/>
              </a:solidFill>
            </a:endParaRPr>
          </a:p>
        </p:txBody>
      </p:sp>
      <p:sp>
        <p:nvSpPr>
          <p:cNvPr id="209" name="Can 208"/>
          <p:cNvSpPr/>
          <p:nvPr/>
        </p:nvSpPr>
        <p:spPr>
          <a:xfrm>
            <a:off x="7249746" y="3175615"/>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35</a:t>
            </a:r>
            <a:r>
              <a:rPr lang="en-US" sz="700" dirty="0" smtClean="0">
                <a:solidFill>
                  <a:srgbClr val="953735"/>
                </a:solidFill>
              </a:rPr>
              <a:t>,A</a:t>
            </a:r>
            <a:r>
              <a:rPr lang="en-US" sz="700" baseline="-25000" dirty="0" smtClean="0">
                <a:solidFill>
                  <a:srgbClr val="953735"/>
                </a:solidFill>
              </a:rPr>
              <a:t>35</a:t>
            </a:r>
            <a:endParaRPr lang="en-US" sz="700" dirty="0">
              <a:solidFill>
                <a:srgbClr val="953735"/>
              </a:solidFill>
            </a:endParaRPr>
          </a:p>
        </p:txBody>
      </p:sp>
      <p:sp>
        <p:nvSpPr>
          <p:cNvPr id="210" name="Can 209"/>
          <p:cNvSpPr/>
          <p:nvPr/>
        </p:nvSpPr>
        <p:spPr>
          <a:xfrm>
            <a:off x="7249746" y="3528036"/>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46</a:t>
            </a:r>
            <a:r>
              <a:rPr lang="en-US" sz="700" dirty="0" smtClean="0">
                <a:solidFill>
                  <a:srgbClr val="953735"/>
                </a:solidFill>
              </a:rPr>
              <a:t>,A</a:t>
            </a:r>
            <a:r>
              <a:rPr lang="en-US" sz="700" baseline="-25000" dirty="0" smtClean="0">
                <a:solidFill>
                  <a:srgbClr val="953735"/>
                </a:solidFill>
              </a:rPr>
              <a:t>46</a:t>
            </a:r>
            <a:endParaRPr lang="en-US" sz="700" dirty="0">
              <a:solidFill>
                <a:srgbClr val="953735"/>
              </a:solidFill>
            </a:endParaRPr>
          </a:p>
        </p:txBody>
      </p:sp>
      <p:sp>
        <p:nvSpPr>
          <p:cNvPr id="211" name="Can 210"/>
          <p:cNvSpPr/>
          <p:nvPr/>
        </p:nvSpPr>
        <p:spPr>
          <a:xfrm>
            <a:off x="7267498" y="4873621"/>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err="1" smtClean="0">
                <a:solidFill>
                  <a:srgbClr val="953735"/>
                </a:solidFill>
              </a:rPr>
              <a:t>I</a:t>
            </a:r>
            <a:r>
              <a:rPr lang="en-US" sz="700" baseline="-25000" dirty="0" err="1" smtClean="0">
                <a:solidFill>
                  <a:srgbClr val="953735"/>
                </a:solidFill>
              </a:rPr>
              <a:t>tu,</a:t>
            </a:r>
            <a:r>
              <a:rPr lang="en-US" sz="700" dirty="0" err="1" smtClean="0">
                <a:solidFill>
                  <a:srgbClr val="953735"/>
                </a:solidFill>
              </a:rPr>
              <a:t>A</a:t>
            </a:r>
            <a:r>
              <a:rPr lang="en-US" sz="700" baseline="-25000" dirty="0" err="1" smtClean="0">
                <a:solidFill>
                  <a:srgbClr val="953735"/>
                </a:solidFill>
              </a:rPr>
              <a:t>tu</a:t>
            </a:r>
            <a:endParaRPr lang="en-US" sz="700" dirty="0">
              <a:solidFill>
                <a:srgbClr val="953735"/>
              </a:solidFill>
            </a:endParaRPr>
          </a:p>
        </p:txBody>
      </p:sp>
      <p:sp>
        <p:nvSpPr>
          <p:cNvPr id="212" name="Can 211"/>
          <p:cNvSpPr/>
          <p:nvPr/>
        </p:nvSpPr>
        <p:spPr>
          <a:xfrm>
            <a:off x="7267498" y="5234509"/>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smtClean="0">
                <a:solidFill>
                  <a:srgbClr val="953735"/>
                </a:solidFill>
              </a:rPr>
              <a:t>I</a:t>
            </a:r>
            <a:r>
              <a:rPr lang="en-US" sz="600" baseline="-25000" dirty="0" smtClean="0">
                <a:solidFill>
                  <a:srgbClr val="953735"/>
                </a:solidFill>
              </a:rPr>
              <a:t>t’u’</a:t>
            </a:r>
            <a:r>
              <a:rPr lang="en-US" sz="600" dirty="0" smtClean="0">
                <a:solidFill>
                  <a:srgbClr val="953735"/>
                </a:solidFill>
              </a:rPr>
              <a:t>,</a:t>
            </a:r>
            <a:r>
              <a:rPr lang="en-US" sz="600" dirty="0" err="1" smtClean="0">
                <a:solidFill>
                  <a:srgbClr val="953735"/>
                </a:solidFill>
              </a:rPr>
              <a:t>A</a:t>
            </a:r>
            <a:r>
              <a:rPr lang="en-US" sz="600" baseline="-25000" dirty="0" err="1" smtClean="0">
                <a:solidFill>
                  <a:srgbClr val="953735"/>
                </a:solidFill>
              </a:rPr>
              <a:t>t’u</a:t>
            </a:r>
            <a:r>
              <a:rPr lang="en-US" sz="600" baseline="-25000" dirty="0" smtClean="0">
                <a:solidFill>
                  <a:srgbClr val="953735"/>
                </a:solidFill>
              </a:rPr>
              <a:t>’</a:t>
            </a:r>
            <a:endParaRPr lang="en-US" sz="600" dirty="0">
              <a:solidFill>
                <a:srgbClr val="953735"/>
              </a:solidFill>
            </a:endParaRPr>
          </a:p>
        </p:txBody>
      </p:sp>
      <p:sp>
        <p:nvSpPr>
          <p:cNvPr id="213" name="Can 212"/>
          <p:cNvSpPr/>
          <p:nvPr/>
        </p:nvSpPr>
        <p:spPr>
          <a:xfrm>
            <a:off x="7267498" y="5586930"/>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a:t>
            </a:r>
            <a:r>
              <a:rPr lang="en-US" sz="700" dirty="0" smtClean="0">
                <a:solidFill>
                  <a:srgbClr val="953735"/>
                </a:solidFill>
              </a:rPr>
              <a:t>,A</a:t>
            </a:r>
            <a:r>
              <a:rPr lang="en-US" sz="700" baseline="-25000" dirty="0" smtClean="0">
                <a:solidFill>
                  <a:srgbClr val="953735"/>
                </a:solidFill>
              </a:rPr>
              <a:t>’’</a:t>
            </a:r>
            <a:endParaRPr lang="en-US" sz="700" dirty="0">
              <a:solidFill>
                <a:srgbClr val="953735"/>
              </a:solidFill>
            </a:endParaRPr>
          </a:p>
        </p:txBody>
      </p:sp>
      <p:sp>
        <p:nvSpPr>
          <p:cNvPr id="214" name="Can 213"/>
          <p:cNvSpPr/>
          <p:nvPr/>
        </p:nvSpPr>
        <p:spPr>
          <a:xfrm>
            <a:off x="7267498" y="5939351"/>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a:t>
            </a:r>
            <a:r>
              <a:rPr lang="en-US" sz="700" dirty="0" smtClean="0">
                <a:solidFill>
                  <a:srgbClr val="953735"/>
                </a:solidFill>
              </a:rPr>
              <a:t>,A</a:t>
            </a:r>
            <a:r>
              <a:rPr lang="en-US" sz="700" baseline="-25000" dirty="0" smtClean="0">
                <a:solidFill>
                  <a:srgbClr val="953735"/>
                </a:solidFill>
              </a:rPr>
              <a:t>’’’</a:t>
            </a:r>
            <a:endParaRPr lang="en-US" sz="700" dirty="0">
              <a:solidFill>
                <a:srgbClr val="953735"/>
              </a:solidFill>
            </a:endParaRPr>
          </a:p>
        </p:txBody>
      </p:sp>
      <p:sp>
        <p:nvSpPr>
          <p:cNvPr id="215" name="Can 214"/>
          <p:cNvSpPr/>
          <p:nvPr/>
        </p:nvSpPr>
        <p:spPr>
          <a:xfrm>
            <a:off x="7267498" y="6291772"/>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a:t>
            </a:r>
            <a:r>
              <a:rPr lang="en-US" sz="700" dirty="0" smtClean="0">
                <a:solidFill>
                  <a:srgbClr val="953735"/>
                </a:solidFill>
              </a:rPr>
              <a:t>,A</a:t>
            </a:r>
            <a:r>
              <a:rPr lang="en-US" sz="700" baseline="-25000" dirty="0" smtClean="0">
                <a:solidFill>
                  <a:srgbClr val="953735"/>
                </a:solidFill>
              </a:rPr>
              <a:t>’’’’</a:t>
            </a:r>
            <a:endParaRPr lang="en-US" sz="700" dirty="0">
              <a:solidFill>
                <a:srgbClr val="953735"/>
              </a:solidFill>
            </a:endParaRPr>
          </a:p>
        </p:txBody>
      </p:sp>
      <p:sp>
        <p:nvSpPr>
          <p:cNvPr id="216" name="5-Point Star 215"/>
          <p:cNvSpPr/>
          <p:nvPr/>
        </p:nvSpPr>
        <p:spPr>
          <a:xfrm>
            <a:off x="7389997" y="3937413"/>
            <a:ext cx="135338" cy="135338"/>
          </a:xfrm>
          <a:prstGeom prst="star5">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17" name="5-Point Star 216"/>
          <p:cNvSpPr/>
          <p:nvPr/>
        </p:nvSpPr>
        <p:spPr>
          <a:xfrm>
            <a:off x="7389997" y="4158928"/>
            <a:ext cx="135338" cy="135338"/>
          </a:xfrm>
          <a:prstGeom prst="star5">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18" name="5-Point Star 217"/>
          <p:cNvSpPr/>
          <p:nvPr/>
        </p:nvSpPr>
        <p:spPr>
          <a:xfrm>
            <a:off x="7389997" y="4380443"/>
            <a:ext cx="135338" cy="135338"/>
          </a:xfrm>
          <a:prstGeom prst="star5">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19" name="5-Point Star 218"/>
          <p:cNvSpPr/>
          <p:nvPr/>
        </p:nvSpPr>
        <p:spPr>
          <a:xfrm>
            <a:off x="7389997" y="4583450"/>
            <a:ext cx="135338" cy="135338"/>
          </a:xfrm>
          <a:prstGeom prst="star5">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20" name="TextBox 219"/>
          <p:cNvSpPr txBox="1"/>
          <p:nvPr/>
        </p:nvSpPr>
        <p:spPr>
          <a:xfrm>
            <a:off x="7339202" y="1679179"/>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221" name="TextBox 220"/>
          <p:cNvSpPr txBox="1"/>
          <p:nvPr/>
        </p:nvSpPr>
        <p:spPr>
          <a:xfrm>
            <a:off x="7339467" y="2379634"/>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222" name="TextBox 221"/>
          <p:cNvSpPr txBox="1"/>
          <p:nvPr/>
        </p:nvSpPr>
        <p:spPr>
          <a:xfrm>
            <a:off x="7341716" y="2736211"/>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223" name="TextBox 222"/>
          <p:cNvSpPr txBox="1"/>
          <p:nvPr/>
        </p:nvSpPr>
        <p:spPr>
          <a:xfrm>
            <a:off x="7343965" y="3088555"/>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224" name="TextBox 223"/>
          <p:cNvSpPr txBox="1"/>
          <p:nvPr/>
        </p:nvSpPr>
        <p:spPr>
          <a:xfrm>
            <a:off x="7341981" y="3445132"/>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225" name="TextBox 224"/>
          <p:cNvSpPr txBox="1"/>
          <p:nvPr/>
        </p:nvSpPr>
        <p:spPr>
          <a:xfrm>
            <a:off x="7351901" y="4787827"/>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226" name="TextBox 225"/>
          <p:cNvSpPr txBox="1"/>
          <p:nvPr/>
        </p:nvSpPr>
        <p:spPr>
          <a:xfrm>
            <a:off x="7356134" y="5150831"/>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227" name="TextBox 226"/>
          <p:cNvSpPr txBox="1"/>
          <p:nvPr/>
        </p:nvSpPr>
        <p:spPr>
          <a:xfrm>
            <a:off x="7360367" y="5505369"/>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228" name="TextBox 227"/>
          <p:cNvSpPr txBox="1"/>
          <p:nvPr/>
        </p:nvSpPr>
        <p:spPr>
          <a:xfrm>
            <a:off x="7356134" y="5851441"/>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229" name="TextBox 228"/>
          <p:cNvSpPr txBox="1"/>
          <p:nvPr/>
        </p:nvSpPr>
        <p:spPr>
          <a:xfrm>
            <a:off x="7356134" y="6210212"/>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grpSp>
        <p:nvGrpSpPr>
          <p:cNvPr id="230" name="Group 229"/>
          <p:cNvGrpSpPr/>
          <p:nvPr/>
        </p:nvGrpSpPr>
        <p:grpSpPr>
          <a:xfrm>
            <a:off x="5116203" y="1917856"/>
            <a:ext cx="2797834" cy="4539828"/>
            <a:chOff x="684810" y="1899097"/>
            <a:chExt cx="2797834" cy="4539828"/>
          </a:xfrm>
        </p:grpSpPr>
        <p:cxnSp>
          <p:nvCxnSpPr>
            <p:cNvPr id="231" name="Straight Arrow Connector 230"/>
            <p:cNvCxnSpPr/>
            <p:nvPr/>
          </p:nvCxnSpPr>
          <p:spPr>
            <a:xfrm>
              <a:off x="3211980" y="1899097"/>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2" name="Straight Arrow Connector 231"/>
            <p:cNvCxnSpPr/>
            <p:nvPr/>
          </p:nvCxnSpPr>
          <p:spPr>
            <a:xfrm>
              <a:off x="684810" y="2249543"/>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3" name="Straight Arrow Connector 232"/>
            <p:cNvCxnSpPr/>
            <p:nvPr/>
          </p:nvCxnSpPr>
          <p:spPr>
            <a:xfrm>
              <a:off x="3211980" y="260740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4" name="Straight Arrow Connector 233"/>
            <p:cNvCxnSpPr/>
            <p:nvPr/>
          </p:nvCxnSpPr>
          <p:spPr>
            <a:xfrm>
              <a:off x="3211980" y="2963675"/>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5" name="Straight Arrow Connector 234"/>
            <p:cNvCxnSpPr/>
            <p:nvPr/>
          </p:nvCxnSpPr>
          <p:spPr>
            <a:xfrm>
              <a:off x="3211980" y="3317829"/>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6" name="Straight Arrow Connector 235"/>
            <p:cNvCxnSpPr/>
            <p:nvPr/>
          </p:nvCxnSpPr>
          <p:spPr>
            <a:xfrm>
              <a:off x="3211980" y="3674099"/>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7" name="Straight Arrow Connector 236"/>
            <p:cNvCxnSpPr/>
            <p:nvPr/>
          </p:nvCxnSpPr>
          <p:spPr>
            <a:xfrm>
              <a:off x="3211980" y="5011425"/>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8" name="Straight Arrow Connector 237"/>
            <p:cNvCxnSpPr/>
            <p:nvPr/>
          </p:nvCxnSpPr>
          <p:spPr>
            <a:xfrm>
              <a:off x="3211980" y="5365579"/>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9" name="Straight Arrow Connector 238"/>
            <p:cNvCxnSpPr/>
            <p:nvPr/>
          </p:nvCxnSpPr>
          <p:spPr>
            <a:xfrm>
              <a:off x="3211980" y="5723966"/>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0" name="Straight Arrow Connector 239"/>
            <p:cNvCxnSpPr/>
            <p:nvPr/>
          </p:nvCxnSpPr>
          <p:spPr>
            <a:xfrm>
              <a:off x="3211980" y="6073887"/>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1" name="Straight Arrow Connector 240"/>
            <p:cNvCxnSpPr/>
            <p:nvPr/>
          </p:nvCxnSpPr>
          <p:spPr>
            <a:xfrm>
              <a:off x="3211980" y="643227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42" name="TextBox 241"/>
          <p:cNvSpPr txBox="1"/>
          <p:nvPr/>
        </p:nvSpPr>
        <p:spPr>
          <a:xfrm>
            <a:off x="8094134" y="2351234"/>
            <a:ext cx="806944" cy="923330"/>
          </a:xfrm>
          <a:prstGeom prst="rect">
            <a:avLst/>
          </a:prstGeom>
          <a:noFill/>
        </p:spPr>
        <p:txBody>
          <a:bodyPr wrap="none" rtlCol="0">
            <a:spAutoFit/>
          </a:bodyPr>
          <a:lstStyle/>
          <a:p>
            <a:r>
              <a:rPr lang="en-US" dirty="0" smtClean="0"/>
              <a:t>Cont’d</a:t>
            </a:r>
          </a:p>
          <a:p>
            <a:r>
              <a:rPr lang="en-US" dirty="0" smtClean="0"/>
              <a:t>Next</a:t>
            </a:r>
          </a:p>
          <a:p>
            <a:r>
              <a:rPr lang="en-US" dirty="0" smtClean="0"/>
              <a:t>Page</a:t>
            </a:r>
          </a:p>
        </p:txBody>
      </p:sp>
      <p:sp>
        <p:nvSpPr>
          <p:cNvPr id="243" name="TextBox 242"/>
          <p:cNvSpPr txBox="1"/>
          <p:nvPr/>
        </p:nvSpPr>
        <p:spPr>
          <a:xfrm>
            <a:off x="8094134" y="5272594"/>
            <a:ext cx="806944" cy="923330"/>
          </a:xfrm>
          <a:prstGeom prst="rect">
            <a:avLst/>
          </a:prstGeom>
          <a:noFill/>
        </p:spPr>
        <p:txBody>
          <a:bodyPr wrap="none" rtlCol="0">
            <a:spAutoFit/>
          </a:bodyPr>
          <a:lstStyle/>
          <a:p>
            <a:r>
              <a:rPr lang="en-US" dirty="0" smtClean="0"/>
              <a:t>Cont’d</a:t>
            </a:r>
          </a:p>
          <a:p>
            <a:r>
              <a:rPr lang="en-US" dirty="0" smtClean="0"/>
              <a:t>Next</a:t>
            </a:r>
          </a:p>
          <a:p>
            <a:r>
              <a:rPr lang="en-US" dirty="0" smtClean="0"/>
              <a:t>Page</a:t>
            </a:r>
          </a:p>
        </p:txBody>
      </p:sp>
      <p:sp>
        <p:nvSpPr>
          <p:cNvPr id="244" name="TextBox 243"/>
          <p:cNvSpPr txBox="1"/>
          <p:nvPr/>
        </p:nvSpPr>
        <p:spPr>
          <a:xfrm>
            <a:off x="4314518" y="1460963"/>
            <a:ext cx="338404" cy="261610"/>
          </a:xfrm>
          <a:prstGeom prst="rect">
            <a:avLst/>
          </a:prstGeom>
          <a:noFill/>
        </p:spPr>
        <p:txBody>
          <a:bodyPr wrap="none" rtlCol="0">
            <a:spAutoFit/>
          </a:bodyPr>
          <a:lstStyle/>
          <a:p>
            <a:r>
              <a:rPr lang="en-US" sz="1100" dirty="0" err="1" smtClean="0"/>
              <a:t>int</a:t>
            </a:r>
            <a:endParaRPr lang="en-US" sz="1100" dirty="0"/>
          </a:p>
        </p:txBody>
      </p:sp>
      <p:sp>
        <p:nvSpPr>
          <p:cNvPr id="245" name="TextBox 244"/>
          <p:cNvSpPr txBox="1"/>
          <p:nvPr/>
        </p:nvSpPr>
        <p:spPr>
          <a:xfrm>
            <a:off x="5797356" y="1472431"/>
            <a:ext cx="338404" cy="261610"/>
          </a:xfrm>
          <a:prstGeom prst="rect">
            <a:avLst/>
          </a:prstGeom>
          <a:noFill/>
        </p:spPr>
        <p:txBody>
          <a:bodyPr wrap="none" rtlCol="0">
            <a:spAutoFit/>
          </a:bodyPr>
          <a:lstStyle/>
          <a:p>
            <a:r>
              <a:rPr lang="en-US" sz="1100" dirty="0" err="1" smtClean="0"/>
              <a:t>int</a:t>
            </a:r>
            <a:endParaRPr lang="en-US" sz="1100" dirty="0"/>
          </a:p>
        </p:txBody>
      </p:sp>
      <p:sp>
        <p:nvSpPr>
          <p:cNvPr id="246" name="TextBox 245"/>
          <p:cNvSpPr txBox="1"/>
          <p:nvPr/>
        </p:nvSpPr>
        <p:spPr>
          <a:xfrm>
            <a:off x="7246326" y="1483899"/>
            <a:ext cx="441146" cy="261610"/>
          </a:xfrm>
          <a:prstGeom prst="rect">
            <a:avLst/>
          </a:prstGeom>
          <a:noFill/>
        </p:spPr>
        <p:txBody>
          <a:bodyPr wrap="none" rtlCol="0">
            <a:spAutoFit/>
          </a:bodyPr>
          <a:lstStyle/>
          <a:p>
            <a:r>
              <a:rPr lang="en-US" sz="1100" dirty="0" err="1" smtClean="0"/>
              <a:t>unw</a:t>
            </a:r>
            <a:endParaRPr lang="en-US" sz="1100" dirty="0"/>
          </a:p>
        </p:txBody>
      </p:sp>
      <p:sp>
        <p:nvSpPr>
          <p:cNvPr id="249" name="TextBox 248"/>
          <p:cNvSpPr txBox="1"/>
          <p:nvPr/>
        </p:nvSpPr>
        <p:spPr>
          <a:xfrm>
            <a:off x="4633064" y="1460963"/>
            <a:ext cx="417064" cy="261610"/>
          </a:xfrm>
          <a:prstGeom prst="rect">
            <a:avLst/>
          </a:prstGeom>
          <a:noFill/>
        </p:spPr>
        <p:txBody>
          <a:bodyPr wrap="none" rtlCol="0">
            <a:spAutoFit/>
          </a:bodyPr>
          <a:lstStyle/>
          <a:p>
            <a:r>
              <a:rPr lang="en-US" sz="1100" dirty="0" err="1" smtClean="0"/>
              <a:t>corr</a:t>
            </a:r>
            <a:endParaRPr lang="en-US" sz="1100" dirty="0"/>
          </a:p>
        </p:txBody>
      </p:sp>
    </p:spTree>
    <p:extLst>
      <p:ext uri="{BB962C8B-B14F-4D97-AF65-F5344CB8AC3E}">
        <p14:creationId xmlns:p14="http://schemas.microsoft.com/office/powerpoint/2010/main" val="17014445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 Pipeline</a:t>
            </a:r>
          </a:p>
        </p:txBody>
      </p:sp>
      <p:sp>
        <p:nvSpPr>
          <p:cNvPr id="4" name="Slide Number Placeholder 3"/>
          <p:cNvSpPr>
            <a:spLocks noGrp="1"/>
          </p:cNvSpPr>
          <p:nvPr>
            <p:ph type="sldNum" sz="quarter" idx="4"/>
          </p:nvPr>
        </p:nvSpPr>
        <p:spPr/>
        <p:txBody>
          <a:bodyPr/>
          <a:lstStyle/>
          <a:p>
            <a:fld id="{11666C6C-4E19-6342-9A2A-019557919201}" type="slidenum">
              <a:rPr lang="en-US" smtClean="0"/>
              <a:pPr/>
              <a:t>15</a:t>
            </a:fld>
            <a:endParaRPr lang="en-US" dirty="0"/>
          </a:p>
        </p:txBody>
      </p:sp>
      <p:sp>
        <p:nvSpPr>
          <p:cNvPr id="5" name="Date Placeholder 4"/>
          <p:cNvSpPr>
            <a:spLocks noGrp="1"/>
          </p:cNvSpPr>
          <p:nvPr>
            <p:ph type="dt" sz="half" idx="2"/>
          </p:nvPr>
        </p:nvSpPr>
        <p:spPr/>
        <p:txBody>
          <a:bodyPr/>
          <a:lstStyle/>
          <a:p>
            <a:r>
              <a:rPr lang="en-US" smtClean="0"/>
              <a:t>2013-07-11T08:30:00-04:00</a:t>
            </a:r>
            <a:endParaRPr lang="en-US" dirty="0"/>
          </a:p>
        </p:txBody>
      </p:sp>
      <p:sp>
        <p:nvSpPr>
          <p:cNvPr id="6" name="Footer Placeholder 5"/>
          <p:cNvSpPr>
            <a:spLocks noGrp="1"/>
          </p:cNvSpPr>
          <p:nvPr>
            <p:ph type="ftr" sz="quarter" idx="3"/>
          </p:nvPr>
        </p:nvSpPr>
        <p:spPr/>
        <p:txBody>
          <a:bodyPr/>
          <a:lstStyle/>
          <a:p>
            <a:r>
              <a:rPr lang="en-US" smtClean="0"/>
              <a:t>ESIP 2013 Summer – Cloud Computing and Geosciences</a:t>
            </a:r>
            <a:endParaRPr lang="en-US" dirty="0"/>
          </a:p>
        </p:txBody>
      </p:sp>
      <p:sp>
        <p:nvSpPr>
          <p:cNvPr id="7" name="TextBox 6"/>
          <p:cNvSpPr txBox="1"/>
          <p:nvPr/>
        </p:nvSpPr>
        <p:spPr>
          <a:xfrm>
            <a:off x="1042710" y="921412"/>
            <a:ext cx="4593099" cy="646331"/>
          </a:xfrm>
          <a:prstGeom prst="rect">
            <a:avLst/>
          </a:prstGeom>
          <a:noFill/>
        </p:spPr>
        <p:txBody>
          <a:bodyPr wrap="none" rtlCol="0">
            <a:spAutoFit/>
          </a:bodyPr>
          <a:lstStyle/>
          <a:p>
            <a:r>
              <a:rPr lang="en-US" sz="1200" dirty="0" smtClean="0"/>
              <a:t>T=Track</a:t>
            </a:r>
          </a:p>
          <a:p>
            <a:r>
              <a:rPr lang="en-US" sz="1200" dirty="0" smtClean="0"/>
              <a:t>FS=Frame-stitch (3-4 frames along track based on defined peg regions)</a:t>
            </a:r>
          </a:p>
          <a:p>
            <a:r>
              <a:rPr lang="en-US" sz="1200" dirty="0" smtClean="0"/>
              <a:t>D=Date</a:t>
            </a:r>
            <a:endParaRPr lang="en-US" sz="1200" dirty="0"/>
          </a:p>
        </p:txBody>
      </p:sp>
      <p:sp>
        <p:nvSpPr>
          <p:cNvPr id="8" name="Pentagon 7"/>
          <p:cNvSpPr/>
          <p:nvPr/>
        </p:nvSpPr>
        <p:spPr>
          <a:xfrm>
            <a:off x="912650" y="1716106"/>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Geo-code</a:t>
            </a:r>
            <a:endParaRPr lang="en-US" sz="700" dirty="0">
              <a:solidFill>
                <a:schemeClr val="accent2">
                  <a:lumMod val="75000"/>
                </a:schemeClr>
              </a:solidFill>
            </a:endParaRPr>
          </a:p>
        </p:txBody>
      </p:sp>
      <p:sp>
        <p:nvSpPr>
          <p:cNvPr id="9" name="Pentagon 8"/>
          <p:cNvSpPr/>
          <p:nvPr/>
        </p:nvSpPr>
        <p:spPr>
          <a:xfrm>
            <a:off x="912650" y="2070954"/>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Geo-code</a:t>
            </a:r>
            <a:endParaRPr lang="en-US" sz="700" dirty="0">
              <a:solidFill>
                <a:schemeClr val="accent2">
                  <a:lumMod val="75000"/>
                </a:schemeClr>
              </a:solidFill>
            </a:endParaRPr>
          </a:p>
        </p:txBody>
      </p:sp>
      <p:sp>
        <p:nvSpPr>
          <p:cNvPr id="10" name="Pentagon 9"/>
          <p:cNvSpPr/>
          <p:nvPr/>
        </p:nvSpPr>
        <p:spPr>
          <a:xfrm>
            <a:off x="912650" y="2425800"/>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geo-code</a:t>
            </a:r>
            <a:endParaRPr lang="en-US" sz="700" dirty="0">
              <a:solidFill>
                <a:schemeClr val="accent2">
                  <a:lumMod val="75000"/>
                </a:schemeClr>
              </a:solidFill>
            </a:endParaRPr>
          </a:p>
        </p:txBody>
      </p:sp>
      <p:sp>
        <p:nvSpPr>
          <p:cNvPr id="11" name="Pentagon 10"/>
          <p:cNvSpPr/>
          <p:nvPr/>
        </p:nvSpPr>
        <p:spPr>
          <a:xfrm>
            <a:off x="912650" y="2780646"/>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geo-code</a:t>
            </a:r>
            <a:endParaRPr lang="en-US" sz="700" dirty="0">
              <a:solidFill>
                <a:schemeClr val="accent2">
                  <a:lumMod val="75000"/>
                </a:schemeClr>
              </a:solidFill>
            </a:endParaRPr>
          </a:p>
        </p:txBody>
      </p:sp>
      <p:sp>
        <p:nvSpPr>
          <p:cNvPr id="12" name="Pentagon 11"/>
          <p:cNvSpPr/>
          <p:nvPr/>
        </p:nvSpPr>
        <p:spPr>
          <a:xfrm>
            <a:off x="912650" y="3135492"/>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geo-code</a:t>
            </a:r>
            <a:endParaRPr lang="en-US" sz="700" dirty="0">
              <a:solidFill>
                <a:schemeClr val="accent2">
                  <a:lumMod val="75000"/>
                </a:schemeClr>
              </a:solidFill>
            </a:endParaRPr>
          </a:p>
        </p:txBody>
      </p:sp>
      <p:sp>
        <p:nvSpPr>
          <p:cNvPr id="13" name="Pentagon 12"/>
          <p:cNvSpPr/>
          <p:nvPr/>
        </p:nvSpPr>
        <p:spPr>
          <a:xfrm>
            <a:off x="912650" y="3490338"/>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geo-code</a:t>
            </a:r>
            <a:endParaRPr lang="en-US" sz="700" dirty="0">
              <a:solidFill>
                <a:schemeClr val="accent2">
                  <a:lumMod val="75000"/>
                </a:schemeClr>
              </a:solidFill>
            </a:endParaRPr>
          </a:p>
        </p:txBody>
      </p:sp>
      <p:sp>
        <p:nvSpPr>
          <p:cNvPr id="14" name="Pentagon 13"/>
          <p:cNvSpPr/>
          <p:nvPr/>
        </p:nvSpPr>
        <p:spPr>
          <a:xfrm>
            <a:off x="2436225" y="5019035"/>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geo-code</a:t>
            </a:r>
            <a:endParaRPr lang="en-US" sz="700" dirty="0">
              <a:solidFill>
                <a:schemeClr val="accent2">
                  <a:lumMod val="75000"/>
                </a:schemeClr>
              </a:solidFill>
            </a:endParaRPr>
          </a:p>
        </p:txBody>
      </p:sp>
      <p:grpSp>
        <p:nvGrpSpPr>
          <p:cNvPr id="15" name="Group 14"/>
          <p:cNvGrpSpPr/>
          <p:nvPr/>
        </p:nvGrpSpPr>
        <p:grpSpPr>
          <a:xfrm>
            <a:off x="644832" y="1868506"/>
            <a:ext cx="270664" cy="3473133"/>
            <a:chOff x="3211980" y="1911796"/>
            <a:chExt cx="270664" cy="3473133"/>
          </a:xfrm>
        </p:grpSpPr>
        <p:cxnSp>
          <p:nvCxnSpPr>
            <p:cNvPr id="16" name="Straight Arrow Connector 15"/>
            <p:cNvCxnSpPr/>
            <p:nvPr/>
          </p:nvCxnSpPr>
          <p:spPr>
            <a:xfrm>
              <a:off x="3211980" y="1911796"/>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211980" y="2265950"/>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211980" y="260740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211980" y="2967908"/>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211980" y="3322062"/>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211980" y="3669866"/>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211980" y="502412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211980" y="5378278"/>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4" name="Can 23"/>
          <p:cNvSpPr/>
          <p:nvPr/>
        </p:nvSpPr>
        <p:spPr>
          <a:xfrm>
            <a:off x="1707429" y="1712346"/>
            <a:ext cx="412213" cy="301909"/>
          </a:xfrm>
          <a:prstGeom prst="can">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bg1">
                    <a:lumMod val="85000"/>
                  </a:schemeClr>
                </a:solidFill>
              </a:rPr>
              <a:t>I</a:t>
            </a:r>
            <a:r>
              <a:rPr lang="en-US" sz="700" baseline="-25000" dirty="0" smtClean="0">
                <a:solidFill>
                  <a:schemeClr val="bg1">
                    <a:lumMod val="85000"/>
                  </a:schemeClr>
                </a:solidFill>
              </a:rPr>
              <a:t>12</a:t>
            </a:r>
            <a:r>
              <a:rPr lang="en-US" sz="700" dirty="0" smtClean="0">
                <a:solidFill>
                  <a:schemeClr val="bg1">
                    <a:lumMod val="85000"/>
                  </a:schemeClr>
                </a:solidFill>
              </a:rPr>
              <a:t>,A</a:t>
            </a:r>
            <a:r>
              <a:rPr lang="en-US" sz="700" baseline="-25000" dirty="0" smtClean="0">
                <a:solidFill>
                  <a:schemeClr val="bg1">
                    <a:lumMod val="85000"/>
                  </a:schemeClr>
                </a:solidFill>
              </a:rPr>
              <a:t>12</a:t>
            </a:r>
            <a:endParaRPr lang="en-US" sz="700" dirty="0">
              <a:solidFill>
                <a:schemeClr val="bg1">
                  <a:lumMod val="85000"/>
                </a:schemeClr>
              </a:solidFill>
            </a:endParaRPr>
          </a:p>
        </p:txBody>
      </p:sp>
      <p:cxnSp>
        <p:nvCxnSpPr>
          <p:cNvPr id="25" name="Straight Arrow Connector 24"/>
          <p:cNvCxnSpPr/>
          <p:nvPr/>
        </p:nvCxnSpPr>
        <p:spPr>
          <a:xfrm>
            <a:off x="1454516" y="1855807"/>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467216" y="221419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441816" y="256411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429116" y="2920385"/>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1433341" y="3274539"/>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24874" y="3630809"/>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435563" y="5171641"/>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2165561" y="5142109"/>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Can 32"/>
          <p:cNvSpPr/>
          <p:nvPr/>
        </p:nvSpPr>
        <p:spPr>
          <a:xfrm>
            <a:off x="1707429" y="2056302"/>
            <a:ext cx="412213" cy="301909"/>
          </a:xfrm>
          <a:prstGeom prst="can">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bg1">
                    <a:lumMod val="85000"/>
                  </a:schemeClr>
                </a:solidFill>
              </a:rPr>
              <a:t>I</a:t>
            </a:r>
            <a:r>
              <a:rPr lang="en-US" sz="700" baseline="-25000" dirty="0" smtClean="0">
                <a:solidFill>
                  <a:schemeClr val="bg1">
                    <a:lumMod val="85000"/>
                  </a:schemeClr>
                </a:solidFill>
              </a:rPr>
              <a:t>13</a:t>
            </a:r>
            <a:r>
              <a:rPr lang="en-US" sz="700" dirty="0" smtClean="0">
                <a:solidFill>
                  <a:schemeClr val="bg1">
                    <a:lumMod val="85000"/>
                  </a:schemeClr>
                </a:solidFill>
              </a:rPr>
              <a:t>,A</a:t>
            </a:r>
            <a:r>
              <a:rPr lang="en-US" sz="700" baseline="-25000" dirty="0" smtClean="0">
                <a:solidFill>
                  <a:schemeClr val="bg1">
                    <a:lumMod val="85000"/>
                  </a:schemeClr>
                </a:solidFill>
              </a:rPr>
              <a:t>13</a:t>
            </a:r>
            <a:endParaRPr lang="en-US" sz="700" dirty="0">
              <a:solidFill>
                <a:schemeClr val="bg1">
                  <a:lumMod val="85000"/>
                </a:schemeClr>
              </a:solidFill>
            </a:endParaRPr>
          </a:p>
        </p:txBody>
      </p:sp>
      <p:sp>
        <p:nvSpPr>
          <p:cNvPr id="34" name="Can 33"/>
          <p:cNvSpPr/>
          <p:nvPr/>
        </p:nvSpPr>
        <p:spPr>
          <a:xfrm>
            <a:off x="1707429" y="2408723"/>
            <a:ext cx="412213" cy="301909"/>
          </a:xfrm>
          <a:prstGeom prst="can">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bg1">
                    <a:lumMod val="85000"/>
                  </a:schemeClr>
                </a:solidFill>
              </a:rPr>
              <a:t>I</a:t>
            </a:r>
            <a:r>
              <a:rPr lang="en-US" sz="700" baseline="-25000" dirty="0" smtClean="0">
                <a:solidFill>
                  <a:schemeClr val="bg1">
                    <a:lumMod val="85000"/>
                  </a:schemeClr>
                </a:solidFill>
              </a:rPr>
              <a:t>24</a:t>
            </a:r>
            <a:r>
              <a:rPr lang="en-US" sz="700" dirty="0" smtClean="0">
                <a:solidFill>
                  <a:schemeClr val="bg1">
                    <a:lumMod val="85000"/>
                  </a:schemeClr>
                </a:solidFill>
              </a:rPr>
              <a:t>,A</a:t>
            </a:r>
            <a:r>
              <a:rPr lang="en-US" sz="700" baseline="-25000" dirty="0" smtClean="0">
                <a:solidFill>
                  <a:schemeClr val="bg1">
                    <a:lumMod val="85000"/>
                  </a:schemeClr>
                </a:solidFill>
              </a:rPr>
              <a:t>24</a:t>
            </a:r>
            <a:endParaRPr lang="en-US" sz="700" dirty="0">
              <a:solidFill>
                <a:schemeClr val="bg1">
                  <a:lumMod val="85000"/>
                </a:schemeClr>
              </a:solidFill>
            </a:endParaRPr>
          </a:p>
        </p:txBody>
      </p:sp>
      <p:sp>
        <p:nvSpPr>
          <p:cNvPr id="35" name="Can 34"/>
          <p:cNvSpPr/>
          <p:nvPr/>
        </p:nvSpPr>
        <p:spPr>
          <a:xfrm>
            <a:off x="1707429" y="2769611"/>
            <a:ext cx="412213" cy="301909"/>
          </a:xfrm>
          <a:prstGeom prst="can">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bg1">
                    <a:lumMod val="85000"/>
                  </a:schemeClr>
                </a:solidFill>
              </a:rPr>
              <a:t>I</a:t>
            </a:r>
            <a:r>
              <a:rPr lang="en-US" sz="700" baseline="-25000" dirty="0" smtClean="0">
                <a:solidFill>
                  <a:schemeClr val="bg1">
                    <a:lumMod val="85000"/>
                  </a:schemeClr>
                </a:solidFill>
              </a:rPr>
              <a:t>34</a:t>
            </a:r>
            <a:r>
              <a:rPr lang="en-US" sz="700" dirty="0" smtClean="0">
                <a:solidFill>
                  <a:schemeClr val="bg1">
                    <a:lumMod val="85000"/>
                  </a:schemeClr>
                </a:solidFill>
              </a:rPr>
              <a:t>,A</a:t>
            </a:r>
            <a:r>
              <a:rPr lang="en-US" sz="700" baseline="-25000" dirty="0" smtClean="0">
                <a:solidFill>
                  <a:schemeClr val="bg1">
                    <a:lumMod val="85000"/>
                  </a:schemeClr>
                </a:solidFill>
              </a:rPr>
              <a:t>34</a:t>
            </a:r>
            <a:endParaRPr lang="en-US" sz="700" dirty="0">
              <a:solidFill>
                <a:schemeClr val="bg1">
                  <a:lumMod val="85000"/>
                </a:schemeClr>
              </a:solidFill>
            </a:endParaRPr>
          </a:p>
        </p:txBody>
      </p:sp>
      <p:sp>
        <p:nvSpPr>
          <p:cNvPr id="36" name="Can 35"/>
          <p:cNvSpPr/>
          <p:nvPr/>
        </p:nvSpPr>
        <p:spPr>
          <a:xfrm>
            <a:off x="1707429" y="3122032"/>
            <a:ext cx="412213" cy="301909"/>
          </a:xfrm>
          <a:prstGeom prst="can">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bg1">
                    <a:lumMod val="85000"/>
                  </a:schemeClr>
                </a:solidFill>
              </a:rPr>
              <a:t>I</a:t>
            </a:r>
            <a:r>
              <a:rPr lang="en-US" sz="700" baseline="-25000" dirty="0" smtClean="0">
                <a:solidFill>
                  <a:schemeClr val="bg1">
                    <a:lumMod val="85000"/>
                  </a:schemeClr>
                </a:solidFill>
              </a:rPr>
              <a:t>35</a:t>
            </a:r>
            <a:r>
              <a:rPr lang="en-US" sz="700" dirty="0" smtClean="0">
                <a:solidFill>
                  <a:schemeClr val="bg1">
                    <a:lumMod val="85000"/>
                  </a:schemeClr>
                </a:solidFill>
              </a:rPr>
              <a:t>,A</a:t>
            </a:r>
            <a:r>
              <a:rPr lang="en-US" sz="700" baseline="-25000" dirty="0" smtClean="0">
                <a:solidFill>
                  <a:schemeClr val="bg1">
                    <a:lumMod val="85000"/>
                  </a:schemeClr>
                </a:solidFill>
              </a:rPr>
              <a:t>35</a:t>
            </a:r>
            <a:endParaRPr lang="en-US" sz="700" dirty="0">
              <a:solidFill>
                <a:schemeClr val="bg1">
                  <a:lumMod val="85000"/>
                </a:schemeClr>
              </a:solidFill>
            </a:endParaRPr>
          </a:p>
        </p:txBody>
      </p:sp>
      <p:sp>
        <p:nvSpPr>
          <p:cNvPr id="37" name="Can 36"/>
          <p:cNvSpPr/>
          <p:nvPr/>
        </p:nvSpPr>
        <p:spPr>
          <a:xfrm>
            <a:off x="1707429" y="3474453"/>
            <a:ext cx="412213" cy="301909"/>
          </a:xfrm>
          <a:prstGeom prst="can">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bg1">
                    <a:lumMod val="85000"/>
                  </a:schemeClr>
                </a:solidFill>
              </a:rPr>
              <a:t>I</a:t>
            </a:r>
            <a:r>
              <a:rPr lang="en-US" sz="700" baseline="-25000" dirty="0" smtClean="0">
                <a:solidFill>
                  <a:schemeClr val="bg1">
                    <a:lumMod val="85000"/>
                  </a:schemeClr>
                </a:solidFill>
              </a:rPr>
              <a:t>46</a:t>
            </a:r>
            <a:r>
              <a:rPr lang="en-US" sz="700" dirty="0" smtClean="0">
                <a:solidFill>
                  <a:schemeClr val="bg1">
                    <a:lumMod val="85000"/>
                  </a:schemeClr>
                </a:solidFill>
              </a:rPr>
              <a:t>,A</a:t>
            </a:r>
            <a:r>
              <a:rPr lang="en-US" sz="700" baseline="-25000" dirty="0" smtClean="0">
                <a:solidFill>
                  <a:schemeClr val="bg1">
                    <a:lumMod val="85000"/>
                  </a:schemeClr>
                </a:solidFill>
              </a:rPr>
              <a:t>46</a:t>
            </a:r>
            <a:endParaRPr lang="en-US" sz="700" dirty="0">
              <a:solidFill>
                <a:schemeClr val="bg1">
                  <a:lumMod val="85000"/>
                </a:schemeClr>
              </a:solidFill>
            </a:endParaRPr>
          </a:p>
        </p:txBody>
      </p:sp>
      <p:sp>
        <p:nvSpPr>
          <p:cNvPr id="38" name="Can 37"/>
          <p:cNvSpPr/>
          <p:nvPr/>
        </p:nvSpPr>
        <p:spPr>
          <a:xfrm>
            <a:off x="3259597" y="4936104"/>
            <a:ext cx="417766" cy="438176"/>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700" dirty="0" smtClean="0"/>
              <a:t>C</a:t>
            </a:r>
            <a:r>
              <a:rPr lang="en-US" sz="700" baseline="-25000" dirty="0" smtClean="0"/>
              <a:t>13</a:t>
            </a:r>
            <a:r>
              <a:rPr lang="en-US" sz="700" dirty="0" smtClean="0"/>
              <a:t>,C</a:t>
            </a:r>
            <a:r>
              <a:rPr lang="en-US" sz="700" baseline="-25000" dirty="0" smtClean="0"/>
              <a:t>23</a:t>
            </a:r>
            <a:endParaRPr lang="en-US" sz="700" dirty="0"/>
          </a:p>
        </p:txBody>
      </p:sp>
      <p:sp>
        <p:nvSpPr>
          <p:cNvPr id="39" name="TextBox 38"/>
          <p:cNvSpPr txBox="1"/>
          <p:nvPr/>
        </p:nvSpPr>
        <p:spPr>
          <a:xfrm>
            <a:off x="1729149" y="1625596"/>
            <a:ext cx="415248" cy="215444"/>
          </a:xfrm>
          <a:prstGeom prst="rect">
            <a:avLst/>
          </a:prstGeom>
          <a:noFill/>
        </p:spPr>
        <p:txBody>
          <a:bodyPr wrap="none" rtlCol="0">
            <a:spAutoFit/>
          </a:bodyPr>
          <a:lstStyle/>
          <a:p>
            <a:r>
              <a:rPr lang="en-US" sz="800" dirty="0" err="1" smtClean="0">
                <a:solidFill>
                  <a:srgbClr val="953735"/>
                </a:solidFill>
              </a:rPr>
              <a:t>tc,uw</a:t>
            </a:r>
            <a:endParaRPr lang="en-US" sz="800" dirty="0">
              <a:solidFill>
                <a:srgbClr val="953735"/>
              </a:solidFill>
            </a:endParaRPr>
          </a:p>
        </p:txBody>
      </p:sp>
      <p:sp>
        <p:nvSpPr>
          <p:cNvPr id="40" name="TextBox 39"/>
          <p:cNvSpPr txBox="1"/>
          <p:nvPr/>
        </p:nvSpPr>
        <p:spPr>
          <a:xfrm>
            <a:off x="1731398" y="1973707"/>
            <a:ext cx="415248" cy="215444"/>
          </a:xfrm>
          <a:prstGeom prst="rect">
            <a:avLst/>
          </a:prstGeom>
          <a:noFill/>
        </p:spPr>
        <p:txBody>
          <a:bodyPr wrap="none" rtlCol="0">
            <a:spAutoFit/>
          </a:bodyPr>
          <a:lstStyle/>
          <a:p>
            <a:r>
              <a:rPr lang="en-US" sz="800" dirty="0" err="1" smtClean="0">
                <a:solidFill>
                  <a:srgbClr val="953735"/>
                </a:solidFill>
              </a:rPr>
              <a:t>tc,uw</a:t>
            </a:r>
            <a:endParaRPr lang="en-US" sz="800" dirty="0">
              <a:solidFill>
                <a:srgbClr val="953735"/>
              </a:solidFill>
            </a:endParaRPr>
          </a:p>
        </p:txBody>
      </p:sp>
      <p:sp>
        <p:nvSpPr>
          <p:cNvPr id="41" name="TextBox 40"/>
          <p:cNvSpPr txBox="1"/>
          <p:nvPr/>
        </p:nvSpPr>
        <p:spPr>
          <a:xfrm>
            <a:off x="1729414" y="2326051"/>
            <a:ext cx="415248" cy="215444"/>
          </a:xfrm>
          <a:prstGeom prst="rect">
            <a:avLst/>
          </a:prstGeom>
          <a:noFill/>
        </p:spPr>
        <p:txBody>
          <a:bodyPr wrap="none" rtlCol="0">
            <a:spAutoFit/>
          </a:bodyPr>
          <a:lstStyle/>
          <a:p>
            <a:r>
              <a:rPr lang="en-US" sz="800" dirty="0" err="1" smtClean="0">
                <a:solidFill>
                  <a:srgbClr val="953735"/>
                </a:solidFill>
              </a:rPr>
              <a:t>tc,uw</a:t>
            </a:r>
            <a:endParaRPr lang="en-US" sz="800" dirty="0">
              <a:solidFill>
                <a:srgbClr val="953735"/>
              </a:solidFill>
            </a:endParaRPr>
          </a:p>
        </p:txBody>
      </p:sp>
      <p:sp>
        <p:nvSpPr>
          <p:cNvPr id="42" name="TextBox 41"/>
          <p:cNvSpPr txBox="1"/>
          <p:nvPr/>
        </p:nvSpPr>
        <p:spPr>
          <a:xfrm>
            <a:off x="1731663" y="2682628"/>
            <a:ext cx="415248" cy="215444"/>
          </a:xfrm>
          <a:prstGeom prst="rect">
            <a:avLst/>
          </a:prstGeom>
          <a:noFill/>
        </p:spPr>
        <p:txBody>
          <a:bodyPr wrap="none" rtlCol="0">
            <a:spAutoFit/>
          </a:bodyPr>
          <a:lstStyle/>
          <a:p>
            <a:r>
              <a:rPr lang="en-US" sz="800" dirty="0" err="1" smtClean="0">
                <a:solidFill>
                  <a:srgbClr val="953735"/>
                </a:solidFill>
              </a:rPr>
              <a:t>tc,uw</a:t>
            </a:r>
            <a:endParaRPr lang="en-US" sz="800" dirty="0">
              <a:solidFill>
                <a:srgbClr val="953735"/>
              </a:solidFill>
            </a:endParaRPr>
          </a:p>
        </p:txBody>
      </p:sp>
      <p:sp>
        <p:nvSpPr>
          <p:cNvPr id="43" name="TextBox 42"/>
          <p:cNvSpPr txBox="1"/>
          <p:nvPr/>
        </p:nvSpPr>
        <p:spPr>
          <a:xfrm>
            <a:off x="1733912" y="3034972"/>
            <a:ext cx="415248" cy="215444"/>
          </a:xfrm>
          <a:prstGeom prst="rect">
            <a:avLst/>
          </a:prstGeom>
          <a:noFill/>
        </p:spPr>
        <p:txBody>
          <a:bodyPr wrap="none" rtlCol="0">
            <a:spAutoFit/>
          </a:bodyPr>
          <a:lstStyle/>
          <a:p>
            <a:r>
              <a:rPr lang="en-US" sz="800" dirty="0" err="1" smtClean="0">
                <a:solidFill>
                  <a:srgbClr val="953735"/>
                </a:solidFill>
              </a:rPr>
              <a:t>tc,uw</a:t>
            </a:r>
            <a:endParaRPr lang="en-US" sz="800" dirty="0">
              <a:solidFill>
                <a:srgbClr val="953735"/>
              </a:solidFill>
            </a:endParaRPr>
          </a:p>
        </p:txBody>
      </p:sp>
      <p:sp>
        <p:nvSpPr>
          <p:cNvPr id="44" name="TextBox 43"/>
          <p:cNvSpPr txBox="1"/>
          <p:nvPr/>
        </p:nvSpPr>
        <p:spPr>
          <a:xfrm>
            <a:off x="1731928" y="3391549"/>
            <a:ext cx="415248" cy="215444"/>
          </a:xfrm>
          <a:prstGeom prst="rect">
            <a:avLst/>
          </a:prstGeom>
          <a:noFill/>
        </p:spPr>
        <p:txBody>
          <a:bodyPr wrap="none" rtlCol="0">
            <a:spAutoFit/>
          </a:bodyPr>
          <a:lstStyle/>
          <a:p>
            <a:r>
              <a:rPr lang="en-US" sz="800" dirty="0" err="1" smtClean="0">
                <a:solidFill>
                  <a:srgbClr val="953735"/>
                </a:solidFill>
              </a:rPr>
              <a:t>tc,uw</a:t>
            </a:r>
            <a:endParaRPr lang="en-US" sz="800" dirty="0">
              <a:solidFill>
                <a:srgbClr val="953735"/>
              </a:solidFill>
            </a:endParaRPr>
          </a:p>
        </p:txBody>
      </p:sp>
      <p:cxnSp>
        <p:nvCxnSpPr>
          <p:cNvPr id="45" name="Straight Arrow Connector 44"/>
          <p:cNvCxnSpPr/>
          <p:nvPr/>
        </p:nvCxnSpPr>
        <p:spPr>
          <a:xfrm>
            <a:off x="2119641" y="1864273"/>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2119641" y="2222660"/>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2119641" y="2572580"/>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2119641" y="2928851"/>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2119641" y="3283005"/>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2119641" y="3639275"/>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3654057" y="5205205"/>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2988933" y="515550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 name="Can 52"/>
          <p:cNvSpPr/>
          <p:nvPr/>
        </p:nvSpPr>
        <p:spPr>
          <a:xfrm>
            <a:off x="232619" y="1730112"/>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12</a:t>
            </a:r>
            <a:r>
              <a:rPr lang="en-US" sz="700" dirty="0" smtClean="0">
                <a:solidFill>
                  <a:srgbClr val="953735"/>
                </a:solidFill>
              </a:rPr>
              <a:t>,A</a:t>
            </a:r>
            <a:r>
              <a:rPr lang="en-US" sz="700" baseline="-25000" dirty="0" smtClean="0">
                <a:solidFill>
                  <a:srgbClr val="953735"/>
                </a:solidFill>
              </a:rPr>
              <a:t>12</a:t>
            </a:r>
            <a:endParaRPr lang="en-US" sz="700" dirty="0">
              <a:solidFill>
                <a:srgbClr val="953735"/>
              </a:solidFill>
            </a:endParaRPr>
          </a:p>
        </p:txBody>
      </p:sp>
      <p:sp>
        <p:nvSpPr>
          <p:cNvPr id="54" name="Can 53"/>
          <p:cNvSpPr/>
          <p:nvPr/>
        </p:nvSpPr>
        <p:spPr>
          <a:xfrm>
            <a:off x="232619" y="2074068"/>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13</a:t>
            </a:r>
            <a:r>
              <a:rPr lang="en-US" sz="700" dirty="0" smtClean="0">
                <a:solidFill>
                  <a:srgbClr val="953735"/>
                </a:solidFill>
              </a:rPr>
              <a:t>,A</a:t>
            </a:r>
            <a:r>
              <a:rPr lang="en-US" sz="700" baseline="-25000" dirty="0" smtClean="0">
                <a:solidFill>
                  <a:srgbClr val="953735"/>
                </a:solidFill>
              </a:rPr>
              <a:t>13</a:t>
            </a:r>
            <a:endParaRPr lang="en-US" sz="700" dirty="0">
              <a:solidFill>
                <a:srgbClr val="953735"/>
              </a:solidFill>
            </a:endParaRPr>
          </a:p>
        </p:txBody>
      </p:sp>
      <p:sp>
        <p:nvSpPr>
          <p:cNvPr id="55" name="Can 54"/>
          <p:cNvSpPr/>
          <p:nvPr/>
        </p:nvSpPr>
        <p:spPr>
          <a:xfrm>
            <a:off x="232619" y="2426489"/>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24</a:t>
            </a:r>
            <a:r>
              <a:rPr lang="en-US" sz="700" dirty="0" smtClean="0">
                <a:solidFill>
                  <a:srgbClr val="953735"/>
                </a:solidFill>
              </a:rPr>
              <a:t>,A</a:t>
            </a:r>
            <a:r>
              <a:rPr lang="en-US" sz="700" baseline="-25000" dirty="0" smtClean="0">
                <a:solidFill>
                  <a:srgbClr val="953735"/>
                </a:solidFill>
              </a:rPr>
              <a:t>24</a:t>
            </a:r>
            <a:endParaRPr lang="en-US" sz="700" dirty="0">
              <a:solidFill>
                <a:srgbClr val="953735"/>
              </a:solidFill>
            </a:endParaRPr>
          </a:p>
        </p:txBody>
      </p:sp>
      <p:sp>
        <p:nvSpPr>
          <p:cNvPr id="56" name="Can 55"/>
          <p:cNvSpPr/>
          <p:nvPr/>
        </p:nvSpPr>
        <p:spPr>
          <a:xfrm>
            <a:off x="232619" y="2787377"/>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34</a:t>
            </a:r>
            <a:r>
              <a:rPr lang="en-US" sz="700" dirty="0" smtClean="0">
                <a:solidFill>
                  <a:srgbClr val="953735"/>
                </a:solidFill>
              </a:rPr>
              <a:t>,A</a:t>
            </a:r>
            <a:r>
              <a:rPr lang="en-US" sz="700" baseline="-25000" dirty="0" smtClean="0">
                <a:solidFill>
                  <a:srgbClr val="953735"/>
                </a:solidFill>
              </a:rPr>
              <a:t>34</a:t>
            </a:r>
            <a:endParaRPr lang="en-US" sz="700" dirty="0">
              <a:solidFill>
                <a:srgbClr val="953735"/>
              </a:solidFill>
            </a:endParaRPr>
          </a:p>
        </p:txBody>
      </p:sp>
      <p:sp>
        <p:nvSpPr>
          <p:cNvPr id="57" name="Can 56"/>
          <p:cNvSpPr/>
          <p:nvPr/>
        </p:nvSpPr>
        <p:spPr>
          <a:xfrm>
            <a:off x="232619" y="3139798"/>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35</a:t>
            </a:r>
            <a:r>
              <a:rPr lang="en-US" sz="700" dirty="0" smtClean="0">
                <a:solidFill>
                  <a:srgbClr val="953735"/>
                </a:solidFill>
              </a:rPr>
              <a:t>,A</a:t>
            </a:r>
            <a:r>
              <a:rPr lang="en-US" sz="700" baseline="-25000" dirty="0" smtClean="0">
                <a:solidFill>
                  <a:srgbClr val="953735"/>
                </a:solidFill>
              </a:rPr>
              <a:t>35</a:t>
            </a:r>
            <a:endParaRPr lang="en-US" sz="700" dirty="0">
              <a:solidFill>
                <a:srgbClr val="953735"/>
              </a:solidFill>
            </a:endParaRPr>
          </a:p>
        </p:txBody>
      </p:sp>
      <p:sp>
        <p:nvSpPr>
          <p:cNvPr id="58" name="Can 57"/>
          <p:cNvSpPr/>
          <p:nvPr/>
        </p:nvSpPr>
        <p:spPr>
          <a:xfrm>
            <a:off x="232619" y="3492219"/>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46</a:t>
            </a:r>
            <a:r>
              <a:rPr lang="en-US" sz="700" dirty="0" smtClean="0">
                <a:solidFill>
                  <a:srgbClr val="953735"/>
                </a:solidFill>
              </a:rPr>
              <a:t>,A</a:t>
            </a:r>
            <a:r>
              <a:rPr lang="en-US" sz="700" baseline="-25000" dirty="0" smtClean="0">
                <a:solidFill>
                  <a:srgbClr val="953735"/>
                </a:solidFill>
              </a:rPr>
              <a:t>46</a:t>
            </a:r>
            <a:endParaRPr lang="en-US" sz="700" dirty="0">
              <a:solidFill>
                <a:srgbClr val="953735"/>
              </a:solidFill>
            </a:endParaRPr>
          </a:p>
        </p:txBody>
      </p:sp>
      <p:sp>
        <p:nvSpPr>
          <p:cNvPr id="59" name="Can 58"/>
          <p:cNvSpPr/>
          <p:nvPr/>
        </p:nvSpPr>
        <p:spPr>
          <a:xfrm>
            <a:off x="250371" y="4837804"/>
            <a:ext cx="412213" cy="301909"/>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700" dirty="0" smtClean="0">
                <a:solidFill>
                  <a:srgbClr val="953735"/>
                </a:solidFill>
              </a:rPr>
              <a:t>C</a:t>
            </a:r>
            <a:r>
              <a:rPr lang="en-US" sz="700" baseline="-25000" dirty="0" smtClean="0">
                <a:solidFill>
                  <a:srgbClr val="953735"/>
                </a:solidFill>
              </a:rPr>
              <a:t>13</a:t>
            </a:r>
            <a:endParaRPr lang="en-US" sz="700" dirty="0">
              <a:solidFill>
                <a:srgbClr val="953735"/>
              </a:solidFill>
            </a:endParaRPr>
          </a:p>
        </p:txBody>
      </p:sp>
      <p:sp>
        <p:nvSpPr>
          <p:cNvPr id="60" name="Can 59"/>
          <p:cNvSpPr/>
          <p:nvPr/>
        </p:nvSpPr>
        <p:spPr>
          <a:xfrm>
            <a:off x="250371" y="5198692"/>
            <a:ext cx="412213" cy="301909"/>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600" dirty="0" smtClean="0">
                <a:solidFill>
                  <a:srgbClr val="953735"/>
                </a:solidFill>
              </a:rPr>
              <a:t>C</a:t>
            </a:r>
            <a:r>
              <a:rPr lang="en-US" sz="600" baseline="-25000" dirty="0" smtClean="0">
                <a:solidFill>
                  <a:srgbClr val="953735"/>
                </a:solidFill>
              </a:rPr>
              <a:t>23</a:t>
            </a:r>
            <a:endParaRPr lang="en-US" sz="600" dirty="0">
              <a:solidFill>
                <a:srgbClr val="953735"/>
              </a:solidFill>
            </a:endParaRPr>
          </a:p>
        </p:txBody>
      </p:sp>
      <p:sp>
        <p:nvSpPr>
          <p:cNvPr id="61" name="TextBox 60"/>
          <p:cNvSpPr txBox="1"/>
          <p:nvPr/>
        </p:nvSpPr>
        <p:spPr>
          <a:xfrm>
            <a:off x="322075" y="1643362"/>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62" name="TextBox 61"/>
          <p:cNvSpPr txBox="1"/>
          <p:nvPr/>
        </p:nvSpPr>
        <p:spPr>
          <a:xfrm>
            <a:off x="324324" y="1991473"/>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63" name="TextBox 62"/>
          <p:cNvSpPr txBox="1"/>
          <p:nvPr/>
        </p:nvSpPr>
        <p:spPr>
          <a:xfrm>
            <a:off x="322340" y="2343817"/>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64" name="TextBox 63"/>
          <p:cNvSpPr txBox="1"/>
          <p:nvPr/>
        </p:nvSpPr>
        <p:spPr>
          <a:xfrm>
            <a:off x="324589" y="2700394"/>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65" name="TextBox 64"/>
          <p:cNvSpPr txBox="1"/>
          <p:nvPr/>
        </p:nvSpPr>
        <p:spPr>
          <a:xfrm>
            <a:off x="326838" y="3052738"/>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66" name="TextBox 65"/>
          <p:cNvSpPr txBox="1"/>
          <p:nvPr/>
        </p:nvSpPr>
        <p:spPr>
          <a:xfrm>
            <a:off x="324854" y="3409315"/>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67" name="TextBox 66"/>
          <p:cNvSpPr txBox="1"/>
          <p:nvPr/>
        </p:nvSpPr>
        <p:spPr>
          <a:xfrm>
            <a:off x="114083" y="1259966"/>
            <a:ext cx="756231" cy="307777"/>
          </a:xfrm>
          <a:prstGeom prst="rect">
            <a:avLst/>
          </a:prstGeom>
          <a:noFill/>
        </p:spPr>
        <p:txBody>
          <a:bodyPr wrap="square" rtlCol="0">
            <a:spAutoFit/>
          </a:bodyPr>
          <a:lstStyle/>
          <a:p>
            <a:r>
              <a:rPr lang="en-US" sz="700" dirty="0" smtClean="0"/>
              <a:t>Repeated from previous page</a:t>
            </a:r>
            <a:endParaRPr lang="en-US" sz="700" dirty="0"/>
          </a:p>
        </p:txBody>
      </p:sp>
      <p:sp>
        <p:nvSpPr>
          <p:cNvPr id="68" name="Rectangle 67"/>
          <p:cNvSpPr/>
          <p:nvPr/>
        </p:nvSpPr>
        <p:spPr>
          <a:xfrm>
            <a:off x="2388891" y="1603237"/>
            <a:ext cx="1051424" cy="2173126"/>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1200" u="sng" dirty="0" smtClean="0">
                <a:solidFill>
                  <a:schemeClr val="accent3">
                    <a:lumMod val="50000"/>
                  </a:schemeClr>
                </a:solidFill>
              </a:rPr>
              <a:t>ARIA Archive </a:t>
            </a:r>
          </a:p>
          <a:p>
            <a:endParaRPr lang="en-US" sz="1200" dirty="0" smtClean="0">
              <a:solidFill>
                <a:schemeClr val="accent3">
                  <a:lumMod val="50000"/>
                </a:schemeClr>
              </a:solidFill>
            </a:endParaRPr>
          </a:p>
          <a:p>
            <a:endParaRPr lang="en-US" sz="1200" dirty="0">
              <a:solidFill>
                <a:schemeClr val="accent3">
                  <a:lumMod val="50000"/>
                </a:schemeClr>
              </a:solidFill>
            </a:endParaRPr>
          </a:p>
          <a:p>
            <a:endParaRPr lang="en-US" sz="1200" dirty="0" smtClean="0">
              <a:solidFill>
                <a:schemeClr val="accent3">
                  <a:lumMod val="50000"/>
                </a:schemeClr>
              </a:solidFill>
            </a:endParaRPr>
          </a:p>
          <a:p>
            <a:endParaRPr lang="en-US" sz="1200" dirty="0" smtClean="0">
              <a:solidFill>
                <a:schemeClr val="accent3">
                  <a:lumMod val="50000"/>
                </a:schemeClr>
              </a:solidFill>
            </a:endParaRPr>
          </a:p>
          <a:p>
            <a:endParaRPr lang="en-US" sz="1200" dirty="0">
              <a:solidFill>
                <a:schemeClr val="accent3">
                  <a:lumMod val="50000"/>
                </a:schemeClr>
              </a:solidFill>
            </a:endParaRPr>
          </a:p>
          <a:p>
            <a:endParaRPr lang="en-US" sz="1200" dirty="0" smtClean="0">
              <a:solidFill>
                <a:schemeClr val="accent3">
                  <a:lumMod val="50000"/>
                </a:schemeClr>
              </a:solidFill>
            </a:endParaRPr>
          </a:p>
          <a:p>
            <a:endParaRPr lang="en-US" sz="1200" dirty="0">
              <a:solidFill>
                <a:schemeClr val="accent3">
                  <a:lumMod val="50000"/>
                </a:schemeClr>
              </a:solidFill>
            </a:endParaRPr>
          </a:p>
          <a:p>
            <a:endParaRPr lang="en-US" sz="1200" dirty="0" smtClean="0">
              <a:solidFill>
                <a:schemeClr val="accent3">
                  <a:lumMod val="50000"/>
                </a:schemeClr>
              </a:solidFill>
            </a:endParaRPr>
          </a:p>
          <a:p>
            <a:endParaRPr lang="en-US" sz="1200" dirty="0" smtClean="0">
              <a:solidFill>
                <a:schemeClr val="accent3">
                  <a:lumMod val="50000"/>
                </a:schemeClr>
              </a:solidFill>
            </a:endParaRPr>
          </a:p>
          <a:p>
            <a:endParaRPr lang="en-US" sz="1200" dirty="0" smtClean="0">
              <a:solidFill>
                <a:schemeClr val="accent3">
                  <a:lumMod val="50000"/>
                </a:schemeClr>
              </a:solidFill>
            </a:endParaRPr>
          </a:p>
        </p:txBody>
      </p:sp>
      <p:sp>
        <p:nvSpPr>
          <p:cNvPr id="69" name="TextBox 68"/>
          <p:cNvSpPr txBox="1"/>
          <p:nvPr/>
        </p:nvSpPr>
        <p:spPr>
          <a:xfrm>
            <a:off x="1708247" y="1452967"/>
            <a:ext cx="441146" cy="261610"/>
          </a:xfrm>
          <a:prstGeom prst="rect">
            <a:avLst/>
          </a:prstGeom>
          <a:noFill/>
        </p:spPr>
        <p:txBody>
          <a:bodyPr wrap="none" rtlCol="0">
            <a:spAutoFit/>
          </a:bodyPr>
          <a:lstStyle/>
          <a:p>
            <a:r>
              <a:rPr lang="en-US" sz="1100" dirty="0" err="1" smtClean="0"/>
              <a:t>unw</a:t>
            </a:r>
            <a:endParaRPr lang="en-US" sz="1100" dirty="0"/>
          </a:p>
        </p:txBody>
      </p:sp>
      <p:sp>
        <p:nvSpPr>
          <p:cNvPr id="70" name="TextBox 69"/>
          <p:cNvSpPr txBox="1"/>
          <p:nvPr/>
        </p:nvSpPr>
        <p:spPr>
          <a:xfrm>
            <a:off x="220620" y="1487125"/>
            <a:ext cx="441146" cy="261610"/>
          </a:xfrm>
          <a:prstGeom prst="rect">
            <a:avLst/>
          </a:prstGeom>
          <a:noFill/>
        </p:spPr>
        <p:txBody>
          <a:bodyPr wrap="none" rtlCol="0">
            <a:spAutoFit/>
          </a:bodyPr>
          <a:lstStyle/>
          <a:p>
            <a:r>
              <a:rPr lang="en-US" sz="1100" dirty="0" err="1" smtClean="0"/>
              <a:t>unw</a:t>
            </a:r>
            <a:endParaRPr lang="en-US" sz="1100" dirty="0"/>
          </a:p>
        </p:txBody>
      </p:sp>
      <p:sp>
        <p:nvSpPr>
          <p:cNvPr id="71" name="TextBox 70"/>
          <p:cNvSpPr txBox="1"/>
          <p:nvPr/>
        </p:nvSpPr>
        <p:spPr>
          <a:xfrm>
            <a:off x="232619" y="4466654"/>
            <a:ext cx="417064" cy="261610"/>
          </a:xfrm>
          <a:prstGeom prst="rect">
            <a:avLst/>
          </a:prstGeom>
          <a:noFill/>
        </p:spPr>
        <p:txBody>
          <a:bodyPr wrap="none" rtlCol="0">
            <a:spAutoFit/>
          </a:bodyPr>
          <a:lstStyle/>
          <a:p>
            <a:r>
              <a:rPr lang="en-US" sz="1100" dirty="0" err="1" smtClean="0"/>
              <a:t>corr</a:t>
            </a:r>
            <a:endParaRPr lang="en-US" sz="1100" dirty="0"/>
          </a:p>
        </p:txBody>
      </p:sp>
      <p:sp>
        <p:nvSpPr>
          <p:cNvPr id="72" name="Can 71"/>
          <p:cNvSpPr/>
          <p:nvPr/>
        </p:nvSpPr>
        <p:spPr>
          <a:xfrm>
            <a:off x="1694295" y="4936104"/>
            <a:ext cx="452881" cy="465712"/>
          </a:xfrm>
          <a:prstGeom prst="ca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700" dirty="0" smtClean="0"/>
              <a:t>C</a:t>
            </a:r>
            <a:r>
              <a:rPr lang="en-US" sz="700" baseline="-25000" dirty="0" smtClean="0"/>
              <a:t>13</a:t>
            </a:r>
            <a:r>
              <a:rPr lang="en-US" sz="700" dirty="0" smtClean="0"/>
              <a:t>,C</a:t>
            </a:r>
            <a:r>
              <a:rPr lang="en-US" sz="700" baseline="-25000" dirty="0" smtClean="0"/>
              <a:t>23</a:t>
            </a:r>
            <a:endParaRPr lang="en-US" sz="700" dirty="0"/>
          </a:p>
        </p:txBody>
      </p:sp>
      <p:sp>
        <p:nvSpPr>
          <p:cNvPr id="73" name="Pentagon 72"/>
          <p:cNvSpPr/>
          <p:nvPr/>
        </p:nvSpPr>
        <p:spPr>
          <a:xfrm>
            <a:off x="893697" y="4942795"/>
            <a:ext cx="541866" cy="431485"/>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DPM</a:t>
            </a:r>
            <a:endParaRPr lang="en-US" sz="700" dirty="0">
              <a:solidFill>
                <a:schemeClr val="accent2">
                  <a:lumMod val="75000"/>
                </a:schemeClr>
              </a:solidFill>
            </a:endParaRPr>
          </a:p>
        </p:txBody>
      </p:sp>
      <p:sp>
        <p:nvSpPr>
          <p:cNvPr id="74" name="TextBox 73"/>
          <p:cNvSpPr txBox="1"/>
          <p:nvPr/>
        </p:nvSpPr>
        <p:spPr>
          <a:xfrm>
            <a:off x="1712612" y="4480823"/>
            <a:ext cx="445580" cy="261610"/>
          </a:xfrm>
          <a:prstGeom prst="rect">
            <a:avLst/>
          </a:prstGeom>
          <a:noFill/>
        </p:spPr>
        <p:txBody>
          <a:bodyPr wrap="none" rtlCol="0">
            <a:spAutoFit/>
          </a:bodyPr>
          <a:lstStyle/>
          <a:p>
            <a:r>
              <a:rPr lang="en-US" sz="1100" dirty="0" err="1" smtClean="0"/>
              <a:t>dpm</a:t>
            </a:r>
            <a:endParaRPr lang="en-US" sz="1100" dirty="0"/>
          </a:p>
        </p:txBody>
      </p:sp>
      <p:sp>
        <p:nvSpPr>
          <p:cNvPr id="75" name="TextBox 74"/>
          <p:cNvSpPr txBox="1"/>
          <p:nvPr/>
        </p:nvSpPr>
        <p:spPr>
          <a:xfrm>
            <a:off x="3231783" y="4502667"/>
            <a:ext cx="445580" cy="261610"/>
          </a:xfrm>
          <a:prstGeom prst="rect">
            <a:avLst/>
          </a:prstGeom>
          <a:noFill/>
        </p:spPr>
        <p:txBody>
          <a:bodyPr wrap="none" rtlCol="0">
            <a:spAutoFit/>
          </a:bodyPr>
          <a:lstStyle/>
          <a:p>
            <a:r>
              <a:rPr lang="en-US" sz="1100" dirty="0" err="1" smtClean="0"/>
              <a:t>dpm</a:t>
            </a:r>
            <a:endParaRPr lang="en-US" sz="1100" dirty="0"/>
          </a:p>
        </p:txBody>
      </p:sp>
      <p:sp>
        <p:nvSpPr>
          <p:cNvPr id="76" name="TextBox 75"/>
          <p:cNvSpPr txBox="1"/>
          <p:nvPr/>
        </p:nvSpPr>
        <p:spPr>
          <a:xfrm>
            <a:off x="3339260" y="4860412"/>
            <a:ext cx="338103" cy="215444"/>
          </a:xfrm>
          <a:prstGeom prst="rect">
            <a:avLst/>
          </a:prstGeom>
          <a:noFill/>
        </p:spPr>
        <p:txBody>
          <a:bodyPr wrap="none" rtlCol="0">
            <a:spAutoFit/>
          </a:bodyPr>
          <a:lstStyle/>
          <a:p>
            <a:r>
              <a:rPr lang="en-US" sz="800" dirty="0" smtClean="0">
                <a:solidFill>
                  <a:srgbClr val="953735"/>
                </a:solidFill>
              </a:rPr>
              <a:t>geo</a:t>
            </a:r>
            <a:endParaRPr lang="en-US" sz="800" dirty="0">
              <a:solidFill>
                <a:srgbClr val="953735"/>
              </a:solidFill>
            </a:endParaRPr>
          </a:p>
        </p:txBody>
      </p:sp>
      <p:sp>
        <p:nvSpPr>
          <p:cNvPr id="77" name="Rectangle 76"/>
          <p:cNvSpPr/>
          <p:nvPr/>
        </p:nvSpPr>
        <p:spPr>
          <a:xfrm>
            <a:off x="3924721" y="4112638"/>
            <a:ext cx="1051424" cy="2173126"/>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1200" u="sng" dirty="0" smtClean="0">
                <a:solidFill>
                  <a:schemeClr val="accent3">
                    <a:lumMod val="50000"/>
                  </a:schemeClr>
                </a:solidFill>
              </a:rPr>
              <a:t>ARIA Archive </a:t>
            </a:r>
          </a:p>
          <a:p>
            <a:endParaRPr lang="en-US" sz="1200" dirty="0" smtClean="0">
              <a:solidFill>
                <a:schemeClr val="accent3">
                  <a:lumMod val="50000"/>
                </a:schemeClr>
              </a:solidFill>
            </a:endParaRPr>
          </a:p>
          <a:p>
            <a:endParaRPr lang="en-US" sz="1200" dirty="0">
              <a:solidFill>
                <a:schemeClr val="accent3">
                  <a:lumMod val="50000"/>
                </a:schemeClr>
              </a:solidFill>
            </a:endParaRPr>
          </a:p>
          <a:p>
            <a:endParaRPr lang="en-US" sz="1200" dirty="0" smtClean="0">
              <a:solidFill>
                <a:schemeClr val="accent3">
                  <a:lumMod val="50000"/>
                </a:schemeClr>
              </a:solidFill>
            </a:endParaRPr>
          </a:p>
          <a:p>
            <a:endParaRPr lang="en-US" sz="1200" dirty="0" smtClean="0">
              <a:solidFill>
                <a:schemeClr val="accent3">
                  <a:lumMod val="50000"/>
                </a:schemeClr>
              </a:solidFill>
            </a:endParaRPr>
          </a:p>
          <a:p>
            <a:endParaRPr lang="en-US" sz="1200" dirty="0">
              <a:solidFill>
                <a:schemeClr val="accent3">
                  <a:lumMod val="50000"/>
                </a:schemeClr>
              </a:solidFill>
            </a:endParaRPr>
          </a:p>
          <a:p>
            <a:endParaRPr lang="en-US" sz="1200" dirty="0" smtClean="0">
              <a:solidFill>
                <a:schemeClr val="accent3">
                  <a:lumMod val="50000"/>
                </a:schemeClr>
              </a:solidFill>
            </a:endParaRPr>
          </a:p>
          <a:p>
            <a:endParaRPr lang="en-US" sz="1200" dirty="0">
              <a:solidFill>
                <a:schemeClr val="accent3">
                  <a:lumMod val="50000"/>
                </a:schemeClr>
              </a:solidFill>
            </a:endParaRPr>
          </a:p>
          <a:p>
            <a:endParaRPr lang="en-US" sz="1200" dirty="0" smtClean="0">
              <a:solidFill>
                <a:schemeClr val="accent3">
                  <a:lumMod val="50000"/>
                </a:schemeClr>
              </a:solidFill>
            </a:endParaRPr>
          </a:p>
          <a:p>
            <a:endParaRPr lang="en-US" sz="1200" dirty="0" smtClean="0">
              <a:solidFill>
                <a:schemeClr val="accent3">
                  <a:lumMod val="50000"/>
                </a:schemeClr>
              </a:solidFill>
            </a:endParaRPr>
          </a:p>
          <a:p>
            <a:endParaRPr lang="en-US" sz="1200" dirty="0" smtClean="0">
              <a:solidFill>
                <a:schemeClr val="accent3">
                  <a:lumMod val="50000"/>
                </a:schemeClr>
              </a:solidFill>
            </a:endParaRPr>
          </a:p>
        </p:txBody>
      </p:sp>
    </p:spTree>
    <p:extLst>
      <p:ext uri="{BB962C8B-B14F-4D97-AF65-F5344CB8AC3E}">
        <p14:creationId xmlns:p14="http://schemas.microsoft.com/office/powerpoint/2010/main" val="20152821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 Pipeline</a:t>
            </a:r>
          </a:p>
        </p:txBody>
      </p:sp>
      <p:sp>
        <p:nvSpPr>
          <p:cNvPr id="4" name="Slide Number Placeholder 3"/>
          <p:cNvSpPr>
            <a:spLocks noGrp="1"/>
          </p:cNvSpPr>
          <p:nvPr>
            <p:ph type="sldNum" sz="quarter" idx="4"/>
          </p:nvPr>
        </p:nvSpPr>
        <p:spPr/>
        <p:txBody>
          <a:bodyPr/>
          <a:lstStyle/>
          <a:p>
            <a:fld id="{11666C6C-4E19-6342-9A2A-019557919201}" type="slidenum">
              <a:rPr lang="en-US" smtClean="0"/>
              <a:pPr/>
              <a:t>16</a:t>
            </a:fld>
            <a:endParaRPr lang="en-US" dirty="0"/>
          </a:p>
        </p:txBody>
      </p:sp>
      <p:sp>
        <p:nvSpPr>
          <p:cNvPr id="5" name="Date Placeholder 4"/>
          <p:cNvSpPr>
            <a:spLocks noGrp="1"/>
          </p:cNvSpPr>
          <p:nvPr>
            <p:ph type="dt" sz="half" idx="2"/>
          </p:nvPr>
        </p:nvSpPr>
        <p:spPr/>
        <p:txBody>
          <a:bodyPr/>
          <a:lstStyle/>
          <a:p>
            <a:r>
              <a:rPr lang="en-US" smtClean="0"/>
              <a:t>2013-07-11T08:30:00-04:00</a:t>
            </a:r>
            <a:endParaRPr lang="en-US" dirty="0"/>
          </a:p>
        </p:txBody>
      </p:sp>
      <p:sp>
        <p:nvSpPr>
          <p:cNvPr id="6" name="Footer Placeholder 5"/>
          <p:cNvSpPr>
            <a:spLocks noGrp="1"/>
          </p:cNvSpPr>
          <p:nvPr>
            <p:ph type="ftr" sz="quarter" idx="3"/>
          </p:nvPr>
        </p:nvSpPr>
        <p:spPr/>
        <p:txBody>
          <a:bodyPr/>
          <a:lstStyle/>
          <a:p>
            <a:r>
              <a:rPr lang="en-US" smtClean="0"/>
              <a:t>ESIP 2013 Summer – Cloud Computing and Geosciences</a:t>
            </a:r>
            <a:endParaRPr lang="en-US" dirty="0"/>
          </a:p>
        </p:txBody>
      </p:sp>
      <p:sp>
        <p:nvSpPr>
          <p:cNvPr id="7" name="Rectangle 6"/>
          <p:cNvSpPr/>
          <p:nvPr/>
        </p:nvSpPr>
        <p:spPr>
          <a:xfrm>
            <a:off x="119090" y="1262943"/>
            <a:ext cx="2046471" cy="479572"/>
          </a:xfrm>
          <a:prstGeom prst="rect">
            <a:avLst/>
          </a:prstGeom>
          <a:solidFill>
            <a:srgbClr val="F2F2F2"/>
          </a:solid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entagon 7"/>
          <p:cNvSpPr/>
          <p:nvPr/>
        </p:nvSpPr>
        <p:spPr>
          <a:xfrm>
            <a:off x="912650" y="1411306"/>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Geo-code</a:t>
            </a:r>
            <a:endParaRPr lang="en-US" sz="700" dirty="0">
              <a:solidFill>
                <a:schemeClr val="accent2">
                  <a:lumMod val="75000"/>
                </a:schemeClr>
              </a:solidFill>
            </a:endParaRPr>
          </a:p>
        </p:txBody>
      </p:sp>
      <p:sp>
        <p:nvSpPr>
          <p:cNvPr id="9" name="Pentagon 8"/>
          <p:cNvSpPr/>
          <p:nvPr/>
        </p:nvSpPr>
        <p:spPr>
          <a:xfrm>
            <a:off x="912650" y="1766154"/>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Geo-code</a:t>
            </a:r>
            <a:endParaRPr lang="en-US" sz="700" dirty="0">
              <a:solidFill>
                <a:schemeClr val="accent2">
                  <a:lumMod val="75000"/>
                </a:schemeClr>
              </a:solidFill>
            </a:endParaRPr>
          </a:p>
        </p:txBody>
      </p:sp>
      <p:sp>
        <p:nvSpPr>
          <p:cNvPr id="10" name="Pentagon 9"/>
          <p:cNvSpPr/>
          <p:nvPr/>
        </p:nvSpPr>
        <p:spPr>
          <a:xfrm>
            <a:off x="912650" y="2121000"/>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geo-code</a:t>
            </a:r>
            <a:endParaRPr lang="en-US" sz="700" dirty="0">
              <a:solidFill>
                <a:schemeClr val="accent2">
                  <a:lumMod val="75000"/>
                </a:schemeClr>
              </a:solidFill>
            </a:endParaRPr>
          </a:p>
        </p:txBody>
      </p:sp>
      <p:sp>
        <p:nvSpPr>
          <p:cNvPr id="11" name="Pentagon 10"/>
          <p:cNvSpPr/>
          <p:nvPr/>
        </p:nvSpPr>
        <p:spPr>
          <a:xfrm>
            <a:off x="912650" y="2475846"/>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geo-code</a:t>
            </a:r>
            <a:endParaRPr lang="en-US" sz="700" dirty="0">
              <a:solidFill>
                <a:schemeClr val="accent2">
                  <a:lumMod val="75000"/>
                </a:schemeClr>
              </a:solidFill>
            </a:endParaRPr>
          </a:p>
        </p:txBody>
      </p:sp>
      <p:sp>
        <p:nvSpPr>
          <p:cNvPr id="12" name="Pentagon 11"/>
          <p:cNvSpPr/>
          <p:nvPr/>
        </p:nvSpPr>
        <p:spPr>
          <a:xfrm>
            <a:off x="912650" y="2830692"/>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geo-code</a:t>
            </a:r>
            <a:endParaRPr lang="en-US" sz="700" dirty="0">
              <a:solidFill>
                <a:schemeClr val="accent2">
                  <a:lumMod val="75000"/>
                </a:schemeClr>
              </a:solidFill>
            </a:endParaRPr>
          </a:p>
        </p:txBody>
      </p:sp>
      <p:sp>
        <p:nvSpPr>
          <p:cNvPr id="13" name="Pentagon 12"/>
          <p:cNvSpPr/>
          <p:nvPr/>
        </p:nvSpPr>
        <p:spPr>
          <a:xfrm>
            <a:off x="912650" y="3185538"/>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geo-code</a:t>
            </a:r>
            <a:endParaRPr lang="en-US" sz="700" dirty="0">
              <a:solidFill>
                <a:schemeClr val="accent2">
                  <a:lumMod val="75000"/>
                </a:schemeClr>
              </a:solidFill>
            </a:endParaRPr>
          </a:p>
        </p:txBody>
      </p:sp>
      <p:sp>
        <p:nvSpPr>
          <p:cNvPr id="14" name="Pentagon 13"/>
          <p:cNvSpPr/>
          <p:nvPr/>
        </p:nvSpPr>
        <p:spPr>
          <a:xfrm>
            <a:off x="912650" y="4524469"/>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geo-code</a:t>
            </a:r>
            <a:endParaRPr lang="en-US" sz="700" dirty="0">
              <a:solidFill>
                <a:schemeClr val="accent2">
                  <a:lumMod val="75000"/>
                </a:schemeClr>
              </a:solidFill>
            </a:endParaRPr>
          </a:p>
        </p:txBody>
      </p:sp>
      <p:sp>
        <p:nvSpPr>
          <p:cNvPr id="15" name="Pentagon 14"/>
          <p:cNvSpPr/>
          <p:nvPr/>
        </p:nvSpPr>
        <p:spPr>
          <a:xfrm>
            <a:off x="912650" y="4879315"/>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geo-code</a:t>
            </a:r>
            <a:endParaRPr lang="en-US" sz="700" dirty="0">
              <a:solidFill>
                <a:schemeClr val="accent2">
                  <a:lumMod val="75000"/>
                </a:schemeClr>
              </a:solidFill>
            </a:endParaRPr>
          </a:p>
        </p:txBody>
      </p:sp>
      <p:sp>
        <p:nvSpPr>
          <p:cNvPr id="16" name="Pentagon 15"/>
          <p:cNvSpPr/>
          <p:nvPr/>
        </p:nvSpPr>
        <p:spPr>
          <a:xfrm>
            <a:off x="912650" y="5234161"/>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geo-code</a:t>
            </a:r>
            <a:endParaRPr lang="en-US" sz="700" dirty="0">
              <a:solidFill>
                <a:schemeClr val="accent2">
                  <a:lumMod val="75000"/>
                </a:schemeClr>
              </a:solidFill>
            </a:endParaRPr>
          </a:p>
        </p:txBody>
      </p:sp>
      <p:sp>
        <p:nvSpPr>
          <p:cNvPr id="17" name="Pentagon 16"/>
          <p:cNvSpPr/>
          <p:nvPr/>
        </p:nvSpPr>
        <p:spPr>
          <a:xfrm>
            <a:off x="912650" y="5589007"/>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geo-code</a:t>
            </a:r>
            <a:endParaRPr lang="en-US" sz="700" dirty="0">
              <a:solidFill>
                <a:schemeClr val="accent2">
                  <a:lumMod val="75000"/>
                </a:schemeClr>
              </a:solidFill>
            </a:endParaRPr>
          </a:p>
        </p:txBody>
      </p:sp>
      <p:sp>
        <p:nvSpPr>
          <p:cNvPr id="18" name="Pentagon 17"/>
          <p:cNvSpPr/>
          <p:nvPr/>
        </p:nvSpPr>
        <p:spPr>
          <a:xfrm>
            <a:off x="912650" y="5943853"/>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geo-code</a:t>
            </a:r>
            <a:endParaRPr lang="en-US" sz="700" dirty="0">
              <a:solidFill>
                <a:schemeClr val="accent2">
                  <a:lumMod val="75000"/>
                </a:schemeClr>
              </a:solidFill>
            </a:endParaRPr>
          </a:p>
        </p:txBody>
      </p:sp>
      <p:grpSp>
        <p:nvGrpSpPr>
          <p:cNvPr id="19" name="Group 18"/>
          <p:cNvGrpSpPr/>
          <p:nvPr/>
        </p:nvGrpSpPr>
        <p:grpSpPr>
          <a:xfrm>
            <a:off x="644832" y="1563706"/>
            <a:ext cx="270664" cy="4535595"/>
            <a:chOff x="3211980" y="1911796"/>
            <a:chExt cx="270664" cy="4535595"/>
          </a:xfrm>
        </p:grpSpPr>
        <p:cxnSp>
          <p:nvCxnSpPr>
            <p:cNvPr id="20" name="Straight Arrow Connector 19"/>
            <p:cNvCxnSpPr/>
            <p:nvPr/>
          </p:nvCxnSpPr>
          <p:spPr>
            <a:xfrm>
              <a:off x="3211980" y="1911796"/>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211980" y="2265950"/>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211980" y="260740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211980" y="2967908"/>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11980" y="3322062"/>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211980" y="3669866"/>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3211980" y="502412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211980" y="5378278"/>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211980" y="5732432"/>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3211980" y="6086586"/>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3211980" y="6440740"/>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1" name="5-Point Star 30"/>
          <p:cNvSpPr/>
          <p:nvPr/>
        </p:nvSpPr>
        <p:spPr>
          <a:xfrm>
            <a:off x="1047580" y="3590932"/>
            <a:ext cx="135338" cy="135338"/>
          </a:xfrm>
          <a:prstGeom prst="star5">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accent2">
                  <a:lumMod val="75000"/>
                </a:schemeClr>
              </a:solidFill>
            </a:endParaRPr>
          </a:p>
        </p:txBody>
      </p:sp>
      <p:sp>
        <p:nvSpPr>
          <p:cNvPr id="32" name="5-Point Star 31"/>
          <p:cNvSpPr/>
          <p:nvPr/>
        </p:nvSpPr>
        <p:spPr>
          <a:xfrm>
            <a:off x="1047580" y="3812447"/>
            <a:ext cx="135338" cy="135338"/>
          </a:xfrm>
          <a:prstGeom prst="star5">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accent2">
                  <a:lumMod val="75000"/>
                </a:schemeClr>
              </a:solidFill>
            </a:endParaRPr>
          </a:p>
        </p:txBody>
      </p:sp>
      <p:sp>
        <p:nvSpPr>
          <p:cNvPr id="33" name="5-Point Star 32"/>
          <p:cNvSpPr/>
          <p:nvPr/>
        </p:nvSpPr>
        <p:spPr>
          <a:xfrm>
            <a:off x="1047580" y="4033962"/>
            <a:ext cx="135338" cy="135338"/>
          </a:xfrm>
          <a:prstGeom prst="star5">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accent2">
                  <a:lumMod val="75000"/>
                </a:schemeClr>
              </a:solidFill>
            </a:endParaRPr>
          </a:p>
        </p:txBody>
      </p:sp>
      <p:sp>
        <p:nvSpPr>
          <p:cNvPr id="34" name="5-Point Star 33"/>
          <p:cNvSpPr/>
          <p:nvPr/>
        </p:nvSpPr>
        <p:spPr>
          <a:xfrm>
            <a:off x="1047580" y="4236969"/>
            <a:ext cx="135338" cy="135338"/>
          </a:xfrm>
          <a:prstGeom prst="star5">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accent2">
                  <a:lumMod val="75000"/>
                </a:schemeClr>
              </a:solidFill>
            </a:endParaRPr>
          </a:p>
        </p:txBody>
      </p:sp>
      <p:sp>
        <p:nvSpPr>
          <p:cNvPr id="35" name="Can 34"/>
          <p:cNvSpPr/>
          <p:nvPr/>
        </p:nvSpPr>
        <p:spPr>
          <a:xfrm>
            <a:off x="1707429" y="1407546"/>
            <a:ext cx="412213" cy="301909"/>
          </a:xfrm>
          <a:prstGeom prst="can">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bg1">
                    <a:lumMod val="85000"/>
                  </a:schemeClr>
                </a:solidFill>
              </a:rPr>
              <a:t>I</a:t>
            </a:r>
            <a:r>
              <a:rPr lang="en-US" sz="700" baseline="-25000" dirty="0" smtClean="0">
                <a:solidFill>
                  <a:schemeClr val="bg1">
                    <a:lumMod val="85000"/>
                  </a:schemeClr>
                </a:solidFill>
              </a:rPr>
              <a:t>12</a:t>
            </a:r>
            <a:r>
              <a:rPr lang="en-US" sz="700" dirty="0" smtClean="0">
                <a:solidFill>
                  <a:schemeClr val="bg1">
                    <a:lumMod val="85000"/>
                  </a:schemeClr>
                </a:solidFill>
              </a:rPr>
              <a:t>,A</a:t>
            </a:r>
            <a:r>
              <a:rPr lang="en-US" sz="700" baseline="-25000" dirty="0" smtClean="0">
                <a:solidFill>
                  <a:schemeClr val="bg1">
                    <a:lumMod val="85000"/>
                  </a:schemeClr>
                </a:solidFill>
              </a:rPr>
              <a:t>12</a:t>
            </a:r>
            <a:endParaRPr lang="en-US" sz="700" dirty="0">
              <a:solidFill>
                <a:schemeClr val="bg1">
                  <a:lumMod val="85000"/>
                </a:schemeClr>
              </a:solidFill>
            </a:endParaRPr>
          </a:p>
        </p:txBody>
      </p:sp>
      <p:grpSp>
        <p:nvGrpSpPr>
          <p:cNvPr id="36" name="Group 35"/>
          <p:cNvGrpSpPr/>
          <p:nvPr/>
        </p:nvGrpSpPr>
        <p:grpSpPr>
          <a:xfrm>
            <a:off x="1454516" y="1551007"/>
            <a:ext cx="270664" cy="4539828"/>
            <a:chOff x="3211980" y="1899097"/>
            <a:chExt cx="270664" cy="4539828"/>
          </a:xfrm>
        </p:grpSpPr>
        <p:cxnSp>
          <p:nvCxnSpPr>
            <p:cNvPr id="37" name="Straight Arrow Connector 36"/>
            <p:cNvCxnSpPr/>
            <p:nvPr/>
          </p:nvCxnSpPr>
          <p:spPr>
            <a:xfrm>
              <a:off x="3211980" y="1899097"/>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211980" y="225748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3211980" y="260740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3211980" y="2963675"/>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3211980" y="3317829"/>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3211980" y="3674099"/>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3211980" y="5011425"/>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3211980" y="5365579"/>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3211980" y="5723966"/>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3211980" y="6073887"/>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3211980" y="643227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48" name="Can 47"/>
          <p:cNvSpPr/>
          <p:nvPr/>
        </p:nvSpPr>
        <p:spPr>
          <a:xfrm>
            <a:off x="1707429" y="1751502"/>
            <a:ext cx="412213" cy="301909"/>
          </a:xfrm>
          <a:prstGeom prst="can">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bg1">
                    <a:lumMod val="85000"/>
                  </a:schemeClr>
                </a:solidFill>
              </a:rPr>
              <a:t>I</a:t>
            </a:r>
            <a:r>
              <a:rPr lang="en-US" sz="700" baseline="-25000" dirty="0" smtClean="0">
                <a:solidFill>
                  <a:schemeClr val="bg1">
                    <a:lumMod val="85000"/>
                  </a:schemeClr>
                </a:solidFill>
              </a:rPr>
              <a:t>13</a:t>
            </a:r>
            <a:r>
              <a:rPr lang="en-US" sz="700" dirty="0" smtClean="0">
                <a:solidFill>
                  <a:schemeClr val="bg1">
                    <a:lumMod val="85000"/>
                  </a:schemeClr>
                </a:solidFill>
              </a:rPr>
              <a:t>,A</a:t>
            </a:r>
            <a:r>
              <a:rPr lang="en-US" sz="700" baseline="-25000" dirty="0" smtClean="0">
                <a:solidFill>
                  <a:schemeClr val="bg1">
                    <a:lumMod val="85000"/>
                  </a:schemeClr>
                </a:solidFill>
              </a:rPr>
              <a:t>13</a:t>
            </a:r>
            <a:endParaRPr lang="en-US" sz="700" dirty="0">
              <a:solidFill>
                <a:schemeClr val="bg1">
                  <a:lumMod val="85000"/>
                </a:schemeClr>
              </a:solidFill>
            </a:endParaRPr>
          </a:p>
        </p:txBody>
      </p:sp>
      <p:sp>
        <p:nvSpPr>
          <p:cNvPr id="49" name="Can 48"/>
          <p:cNvSpPr/>
          <p:nvPr/>
        </p:nvSpPr>
        <p:spPr>
          <a:xfrm>
            <a:off x="1707429" y="2103923"/>
            <a:ext cx="412213" cy="301909"/>
          </a:xfrm>
          <a:prstGeom prst="can">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bg1">
                    <a:lumMod val="85000"/>
                  </a:schemeClr>
                </a:solidFill>
              </a:rPr>
              <a:t>I</a:t>
            </a:r>
            <a:r>
              <a:rPr lang="en-US" sz="700" baseline="-25000" dirty="0" smtClean="0">
                <a:solidFill>
                  <a:schemeClr val="bg1">
                    <a:lumMod val="85000"/>
                  </a:schemeClr>
                </a:solidFill>
              </a:rPr>
              <a:t>24</a:t>
            </a:r>
            <a:r>
              <a:rPr lang="en-US" sz="700" dirty="0" smtClean="0">
                <a:solidFill>
                  <a:schemeClr val="bg1">
                    <a:lumMod val="85000"/>
                  </a:schemeClr>
                </a:solidFill>
              </a:rPr>
              <a:t>,A</a:t>
            </a:r>
            <a:r>
              <a:rPr lang="en-US" sz="700" baseline="-25000" dirty="0" smtClean="0">
                <a:solidFill>
                  <a:schemeClr val="bg1">
                    <a:lumMod val="85000"/>
                  </a:schemeClr>
                </a:solidFill>
              </a:rPr>
              <a:t>24</a:t>
            </a:r>
            <a:endParaRPr lang="en-US" sz="700" dirty="0">
              <a:solidFill>
                <a:schemeClr val="bg1">
                  <a:lumMod val="85000"/>
                </a:schemeClr>
              </a:solidFill>
            </a:endParaRPr>
          </a:p>
        </p:txBody>
      </p:sp>
      <p:sp>
        <p:nvSpPr>
          <p:cNvPr id="50" name="Can 49"/>
          <p:cNvSpPr/>
          <p:nvPr/>
        </p:nvSpPr>
        <p:spPr>
          <a:xfrm>
            <a:off x="1707429" y="2464811"/>
            <a:ext cx="412213" cy="301909"/>
          </a:xfrm>
          <a:prstGeom prst="can">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bg1">
                    <a:lumMod val="85000"/>
                  </a:schemeClr>
                </a:solidFill>
              </a:rPr>
              <a:t>I</a:t>
            </a:r>
            <a:r>
              <a:rPr lang="en-US" sz="700" baseline="-25000" dirty="0" smtClean="0">
                <a:solidFill>
                  <a:schemeClr val="bg1">
                    <a:lumMod val="85000"/>
                  </a:schemeClr>
                </a:solidFill>
              </a:rPr>
              <a:t>34</a:t>
            </a:r>
            <a:r>
              <a:rPr lang="en-US" sz="700" dirty="0" smtClean="0">
                <a:solidFill>
                  <a:schemeClr val="bg1">
                    <a:lumMod val="85000"/>
                  </a:schemeClr>
                </a:solidFill>
              </a:rPr>
              <a:t>,A</a:t>
            </a:r>
            <a:r>
              <a:rPr lang="en-US" sz="700" baseline="-25000" dirty="0" smtClean="0">
                <a:solidFill>
                  <a:schemeClr val="bg1">
                    <a:lumMod val="85000"/>
                  </a:schemeClr>
                </a:solidFill>
              </a:rPr>
              <a:t>34</a:t>
            </a:r>
            <a:endParaRPr lang="en-US" sz="700" dirty="0">
              <a:solidFill>
                <a:schemeClr val="bg1">
                  <a:lumMod val="85000"/>
                </a:schemeClr>
              </a:solidFill>
            </a:endParaRPr>
          </a:p>
        </p:txBody>
      </p:sp>
      <p:sp>
        <p:nvSpPr>
          <p:cNvPr id="51" name="Can 50"/>
          <p:cNvSpPr/>
          <p:nvPr/>
        </p:nvSpPr>
        <p:spPr>
          <a:xfrm>
            <a:off x="1707429" y="2817232"/>
            <a:ext cx="412213" cy="301909"/>
          </a:xfrm>
          <a:prstGeom prst="can">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bg1">
                    <a:lumMod val="85000"/>
                  </a:schemeClr>
                </a:solidFill>
              </a:rPr>
              <a:t>I</a:t>
            </a:r>
            <a:r>
              <a:rPr lang="en-US" sz="700" baseline="-25000" dirty="0" smtClean="0">
                <a:solidFill>
                  <a:schemeClr val="bg1">
                    <a:lumMod val="85000"/>
                  </a:schemeClr>
                </a:solidFill>
              </a:rPr>
              <a:t>35</a:t>
            </a:r>
            <a:r>
              <a:rPr lang="en-US" sz="700" dirty="0" smtClean="0">
                <a:solidFill>
                  <a:schemeClr val="bg1">
                    <a:lumMod val="85000"/>
                  </a:schemeClr>
                </a:solidFill>
              </a:rPr>
              <a:t>,A</a:t>
            </a:r>
            <a:r>
              <a:rPr lang="en-US" sz="700" baseline="-25000" dirty="0" smtClean="0">
                <a:solidFill>
                  <a:schemeClr val="bg1">
                    <a:lumMod val="85000"/>
                  </a:schemeClr>
                </a:solidFill>
              </a:rPr>
              <a:t>35</a:t>
            </a:r>
            <a:endParaRPr lang="en-US" sz="700" dirty="0">
              <a:solidFill>
                <a:schemeClr val="bg1">
                  <a:lumMod val="85000"/>
                </a:schemeClr>
              </a:solidFill>
            </a:endParaRPr>
          </a:p>
        </p:txBody>
      </p:sp>
      <p:sp>
        <p:nvSpPr>
          <p:cNvPr id="52" name="Can 51"/>
          <p:cNvSpPr/>
          <p:nvPr/>
        </p:nvSpPr>
        <p:spPr>
          <a:xfrm>
            <a:off x="1707429" y="3169653"/>
            <a:ext cx="412213" cy="301909"/>
          </a:xfrm>
          <a:prstGeom prst="can">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bg1">
                    <a:lumMod val="85000"/>
                  </a:schemeClr>
                </a:solidFill>
              </a:rPr>
              <a:t>I</a:t>
            </a:r>
            <a:r>
              <a:rPr lang="en-US" sz="700" baseline="-25000" dirty="0" smtClean="0">
                <a:solidFill>
                  <a:schemeClr val="bg1">
                    <a:lumMod val="85000"/>
                  </a:schemeClr>
                </a:solidFill>
              </a:rPr>
              <a:t>46</a:t>
            </a:r>
            <a:r>
              <a:rPr lang="en-US" sz="700" dirty="0" smtClean="0">
                <a:solidFill>
                  <a:schemeClr val="bg1">
                    <a:lumMod val="85000"/>
                  </a:schemeClr>
                </a:solidFill>
              </a:rPr>
              <a:t>,A</a:t>
            </a:r>
            <a:r>
              <a:rPr lang="en-US" sz="700" baseline="-25000" dirty="0" smtClean="0">
                <a:solidFill>
                  <a:schemeClr val="bg1">
                    <a:lumMod val="85000"/>
                  </a:schemeClr>
                </a:solidFill>
              </a:rPr>
              <a:t>46</a:t>
            </a:r>
            <a:endParaRPr lang="en-US" sz="700" dirty="0">
              <a:solidFill>
                <a:schemeClr val="bg1">
                  <a:lumMod val="85000"/>
                </a:schemeClr>
              </a:solidFill>
            </a:endParaRPr>
          </a:p>
        </p:txBody>
      </p:sp>
      <p:sp>
        <p:nvSpPr>
          <p:cNvPr id="53" name="Can 52"/>
          <p:cNvSpPr/>
          <p:nvPr/>
        </p:nvSpPr>
        <p:spPr>
          <a:xfrm>
            <a:off x="1725181" y="4515238"/>
            <a:ext cx="412213" cy="301909"/>
          </a:xfrm>
          <a:prstGeom prst="can">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err="1" smtClean="0">
                <a:solidFill>
                  <a:schemeClr val="bg1">
                    <a:lumMod val="85000"/>
                  </a:schemeClr>
                </a:solidFill>
              </a:rPr>
              <a:t>I</a:t>
            </a:r>
            <a:r>
              <a:rPr lang="en-US" sz="700" baseline="-25000" dirty="0" err="1" smtClean="0">
                <a:solidFill>
                  <a:schemeClr val="bg1">
                    <a:lumMod val="85000"/>
                  </a:schemeClr>
                </a:solidFill>
              </a:rPr>
              <a:t>tu,</a:t>
            </a:r>
            <a:r>
              <a:rPr lang="en-US" sz="700" dirty="0" err="1" smtClean="0">
                <a:solidFill>
                  <a:schemeClr val="bg1">
                    <a:lumMod val="85000"/>
                  </a:schemeClr>
                </a:solidFill>
              </a:rPr>
              <a:t>A</a:t>
            </a:r>
            <a:r>
              <a:rPr lang="en-US" sz="700" baseline="-25000" dirty="0" err="1" smtClean="0">
                <a:solidFill>
                  <a:schemeClr val="bg1">
                    <a:lumMod val="85000"/>
                  </a:schemeClr>
                </a:solidFill>
              </a:rPr>
              <a:t>tu</a:t>
            </a:r>
            <a:endParaRPr lang="en-US" sz="700" dirty="0">
              <a:solidFill>
                <a:schemeClr val="bg1">
                  <a:lumMod val="85000"/>
                </a:schemeClr>
              </a:solidFill>
            </a:endParaRPr>
          </a:p>
        </p:txBody>
      </p:sp>
      <p:sp>
        <p:nvSpPr>
          <p:cNvPr id="54" name="Can 53"/>
          <p:cNvSpPr/>
          <p:nvPr/>
        </p:nvSpPr>
        <p:spPr>
          <a:xfrm>
            <a:off x="1725181" y="4876126"/>
            <a:ext cx="412213" cy="301909"/>
          </a:xfrm>
          <a:prstGeom prst="can">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smtClean="0">
                <a:solidFill>
                  <a:schemeClr val="bg1">
                    <a:lumMod val="85000"/>
                  </a:schemeClr>
                </a:solidFill>
              </a:rPr>
              <a:t>I</a:t>
            </a:r>
            <a:r>
              <a:rPr lang="en-US" sz="600" baseline="-25000" dirty="0" smtClean="0">
                <a:solidFill>
                  <a:schemeClr val="bg1">
                    <a:lumMod val="85000"/>
                  </a:schemeClr>
                </a:solidFill>
              </a:rPr>
              <a:t>t’u’</a:t>
            </a:r>
            <a:r>
              <a:rPr lang="en-US" sz="600" dirty="0" smtClean="0">
                <a:solidFill>
                  <a:schemeClr val="bg1">
                    <a:lumMod val="85000"/>
                  </a:schemeClr>
                </a:solidFill>
              </a:rPr>
              <a:t>,</a:t>
            </a:r>
            <a:r>
              <a:rPr lang="en-US" sz="600" dirty="0" err="1" smtClean="0">
                <a:solidFill>
                  <a:schemeClr val="bg1">
                    <a:lumMod val="85000"/>
                  </a:schemeClr>
                </a:solidFill>
              </a:rPr>
              <a:t>A</a:t>
            </a:r>
            <a:r>
              <a:rPr lang="en-US" sz="600" baseline="-25000" dirty="0" err="1" smtClean="0">
                <a:solidFill>
                  <a:schemeClr val="bg1">
                    <a:lumMod val="85000"/>
                  </a:schemeClr>
                </a:solidFill>
              </a:rPr>
              <a:t>t’u</a:t>
            </a:r>
            <a:r>
              <a:rPr lang="en-US" sz="600" baseline="-25000" dirty="0" smtClean="0">
                <a:solidFill>
                  <a:schemeClr val="bg1">
                    <a:lumMod val="85000"/>
                  </a:schemeClr>
                </a:solidFill>
              </a:rPr>
              <a:t>’</a:t>
            </a:r>
            <a:endParaRPr lang="en-US" sz="600" dirty="0">
              <a:solidFill>
                <a:schemeClr val="bg1">
                  <a:lumMod val="85000"/>
                </a:schemeClr>
              </a:solidFill>
            </a:endParaRPr>
          </a:p>
        </p:txBody>
      </p:sp>
      <p:sp>
        <p:nvSpPr>
          <p:cNvPr id="55" name="Can 54"/>
          <p:cNvSpPr/>
          <p:nvPr/>
        </p:nvSpPr>
        <p:spPr>
          <a:xfrm>
            <a:off x="1725181" y="5228547"/>
            <a:ext cx="412213" cy="301909"/>
          </a:xfrm>
          <a:prstGeom prst="can">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bg1">
                    <a:lumMod val="85000"/>
                  </a:schemeClr>
                </a:solidFill>
              </a:rPr>
              <a:t>I</a:t>
            </a:r>
            <a:r>
              <a:rPr lang="en-US" sz="700" baseline="-25000" dirty="0" smtClean="0">
                <a:solidFill>
                  <a:schemeClr val="bg1">
                    <a:lumMod val="85000"/>
                  </a:schemeClr>
                </a:solidFill>
              </a:rPr>
              <a:t>’’</a:t>
            </a:r>
            <a:r>
              <a:rPr lang="en-US" sz="700" dirty="0" smtClean="0">
                <a:solidFill>
                  <a:schemeClr val="bg1">
                    <a:lumMod val="85000"/>
                  </a:schemeClr>
                </a:solidFill>
              </a:rPr>
              <a:t>,A</a:t>
            </a:r>
            <a:r>
              <a:rPr lang="en-US" sz="700" baseline="-25000" dirty="0" smtClean="0">
                <a:solidFill>
                  <a:schemeClr val="bg1">
                    <a:lumMod val="85000"/>
                  </a:schemeClr>
                </a:solidFill>
              </a:rPr>
              <a:t>’’</a:t>
            </a:r>
            <a:endParaRPr lang="en-US" sz="700" dirty="0">
              <a:solidFill>
                <a:schemeClr val="bg1">
                  <a:lumMod val="85000"/>
                </a:schemeClr>
              </a:solidFill>
            </a:endParaRPr>
          </a:p>
        </p:txBody>
      </p:sp>
      <p:sp>
        <p:nvSpPr>
          <p:cNvPr id="56" name="Can 55"/>
          <p:cNvSpPr/>
          <p:nvPr/>
        </p:nvSpPr>
        <p:spPr>
          <a:xfrm>
            <a:off x="1725181" y="5580968"/>
            <a:ext cx="412213" cy="301909"/>
          </a:xfrm>
          <a:prstGeom prst="can">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bg1">
                    <a:lumMod val="85000"/>
                  </a:schemeClr>
                </a:solidFill>
              </a:rPr>
              <a:t>I</a:t>
            </a:r>
            <a:r>
              <a:rPr lang="en-US" sz="700" baseline="-25000" dirty="0" smtClean="0">
                <a:solidFill>
                  <a:schemeClr val="bg1">
                    <a:lumMod val="85000"/>
                  </a:schemeClr>
                </a:solidFill>
              </a:rPr>
              <a:t>’’’</a:t>
            </a:r>
            <a:r>
              <a:rPr lang="en-US" sz="700" dirty="0" smtClean="0">
                <a:solidFill>
                  <a:schemeClr val="bg1">
                    <a:lumMod val="85000"/>
                  </a:schemeClr>
                </a:solidFill>
              </a:rPr>
              <a:t>,A</a:t>
            </a:r>
            <a:r>
              <a:rPr lang="en-US" sz="700" baseline="-25000" dirty="0" smtClean="0">
                <a:solidFill>
                  <a:schemeClr val="bg1">
                    <a:lumMod val="85000"/>
                  </a:schemeClr>
                </a:solidFill>
              </a:rPr>
              <a:t>’’’</a:t>
            </a:r>
            <a:endParaRPr lang="en-US" sz="700" dirty="0">
              <a:solidFill>
                <a:schemeClr val="bg1">
                  <a:lumMod val="85000"/>
                </a:schemeClr>
              </a:solidFill>
            </a:endParaRPr>
          </a:p>
        </p:txBody>
      </p:sp>
      <p:sp>
        <p:nvSpPr>
          <p:cNvPr id="57" name="Can 56"/>
          <p:cNvSpPr/>
          <p:nvPr/>
        </p:nvSpPr>
        <p:spPr>
          <a:xfrm>
            <a:off x="1725181" y="5933389"/>
            <a:ext cx="412213" cy="301909"/>
          </a:xfrm>
          <a:prstGeom prst="can">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bg1">
                    <a:lumMod val="85000"/>
                  </a:schemeClr>
                </a:solidFill>
              </a:rPr>
              <a:t>I</a:t>
            </a:r>
            <a:r>
              <a:rPr lang="en-US" sz="700" baseline="-25000" dirty="0" smtClean="0">
                <a:solidFill>
                  <a:schemeClr val="bg1">
                    <a:lumMod val="85000"/>
                  </a:schemeClr>
                </a:solidFill>
              </a:rPr>
              <a:t>’’’’</a:t>
            </a:r>
            <a:r>
              <a:rPr lang="en-US" sz="700" dirty="0" smtClean="0">
                <a:solidFill>
                  <a:schemeClr val="bg1">
                    <a:lumMod val="85000"/>
                  </a:schemeClr>
                </a:solidFill>
              </a:rPr>
              <a:t>,A</a:t>
            </a:r>
            <a:r>
              <a:rPr lang="en-US" sz="700" baseline="-25000" dirty="0" smtClean="0">
                <a:solidFill>
                  <a:schemeClr val="bg1">
                    <a:lumMod val="85000"/>
                  </a:schemeClr>
                </a:solidFill>
              </a:rPr>
              <a:t>’’’’</a:t>
            </a:r>
            <a:endParaRPr lang="en-US" sz="700" dirty="0">
              <a:solidFill>
                <a:schemeClr val="bg1">
                  <a:lumMod val="85000"/>
                </a:schemeClr>
              </a:solidFill>
            </a:endParaRPr>
          </a:p>
        </p:txBody>
      </p:sp>
      <p:sp>
        <p:nvSpPr>
          <p:cNvPr id="58" name="5-Point Star 57"/>
          <p:cNvSpPr/>
          <p:nvPr/>
        </p:nvSpPr>
        <p:spPr>
          <a:xfrm>
            <a:off x="1847680" y="3579030"/>
            <a:ext cx="135338" cy="135338"/>
          </a:xfrm>
          <a:prstGeom prst="star5">
            <a:avLst/>
          </a:prstGeom>
          <a:solidFill>
            <a:srgbClr val="E46C0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59" name="5-Point Star 58"/>
          <p:cNvSpPr/>
          <p:nvPr/>
        </p:nvSpPr>
        <p:spPr>
          <a:xfrm>
            <a:off x="1847680" y="3800545"/>
            <a:ext cx="135338" cy="135338"/>
          </a:xfrm>
          <a:prstGeom prst="star5">
            <a:avLst/>
          </a:prstGeom>
          <a:solidFill>
            <a:srgbClr val="E46C0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60" name="5-Point Star 59"/>
          <p:cNvSpPr/>
          <p:nvPr/>
        </p:nvSpPr>
        <p:spPr>
          <a:xfrm>
            <a:off x="1847680" y="4022060"/>
            <a:ext cx="135338" cy="135338"/>
          </a:xfrm>
          <a:prstGeom prst="star5">
            <a:avLst/>
          </a:prstGeom>
          <a:solidFill>
            <a:srgbClr val="E46C0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61" name="5-Point Star 60"/>
          <p:cNvSpPr/>
          <p:nvPr/>
        </p:nvSpPr>
        <p:spPr>
          <a:xfrm>
            <a:off x="1847680" y="4225067"/>
            <a:ext cx="135338" cy="135338"/>
          </a:xfrm>
          <a:prstGeom prst="star5">
            <a:avLst/>
          </a:prstGeom>
          <a:solidFill>
            <a:srgbClr val="E46C0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62" name="TextBox 61"/>
          <p:cNvSpPr txBox="1"/>
          <p:nvPr/>
        </p:nvSpPr>
        <p:spPr>
          <a:xfrm>
            <a:off x="1729149" y="1320796"/>
            <a:ext cx="415248" cy="215444"/>
          </a:xfrm>
          <a:prstGeom prst="rect">
            <a:avLst/>
          </a:prstGeom>
          <a:noFill/>
        </p:spPr>
        <p:txBody>
          <a:bodyPr wrap="none" rtlCol="0">
            <a:spAutoFit/>
          </a:bodyPr>
          <a:lstStyle/>
          <a:p>
            <a:r>
              <a:rPr lang="en-US" sz="800" dirty="0" err="1" smtClean="0">
                <a:solidFill>
                  <a:srgbClr val="953735"/>
                </a:solidFill>
              </a:rPr>
              <a:t>tc,uw</a:t>
            </a:r>
            <a:endParaRPr lang="en-US" sz="800" dirty="0">
              <a:solidFill>
                <a:srgbClr val="953735"/>
              </a:solidFill>
            </a:endParaRPr>
          </a:p>
        </p:txBody>
      </p:sp>
      <p:sp>
        <p:nvSpPr>
          <p:cNvPr id="63" name="TextBox 62"/>
          <p:cNvSpPr txBox="1"/>
          <p:nvPr/>
        </p:nvSpPr>
        <p:spPr>
          <a:xfrm>
            <a:off x="1731398" y="1668907"/>
            <a:ext cx="415248" cy="215444"/>
          </a:xfrm>
          <a:prstGeom prst="rect">
            <a:avLst/>
          </a:prstGeom>
          <a:noFill/>
        </p:spPr>
        <p:txBody>
          <a:bodyPr wrap="none" rtlCol="0">
            <a:spAutoFit/>
          </a:bodyPr>
          <a:lstStyle/>
          <a:p>
            <a:r>
              <a:rPr lang="en-US" sz="800" dirty="0" err="1" smtClean="0">
                <a:solidFill>
                  <a:srgbClr val="953735"/>
                </a:solidFill>
              </a:rPr>
              <a:t>tc,uw</a:t>
            </a:r>
            <a:endParaRPr lang="en-US" sz="800" dirty="0">
              <a:solidFill>
                <a:srgbClr val="953735"/>
              </a:solidFill>
            </a:endParaRPr>
          </a:p>
        </p:txBody>
      </p:sp>
      <p:sp>
        <p:nvSpPr>
          <p:cNvPr id="64" name="TextBox 63"/>
          <p:cNvSpPr txBox="1"/>
          <p:nvPr/>
        </p:nvSpPr>
        <p:spPr>
          <a:xfrm>
            <a:off x="1729414" y="2021251"/>
            <a:ext cx="415248" cy="215444"/>
          </a:xfrm>
          <a:prstGeom prst="rect">
            <a:avLst/>
          </a:prstGeom>
          <a:noFill/>
        </p:spPr>
        <p:txBody>
          <a:bodyPr wrap="none" rtlCol="0">
            <a:spAutoFit/>
          </a:bodyPr>
          <a:lstStyle/>
          <a:p>
            <a:r>
              <a:rPr lang="en-US" sz="800" dirty="0" err="1" smtClean="0">
                <a:solidFill>
                  <a:srgbClr val="953735"/>
                </a:solidFill>
              </a:rPr>
              <a:t>tc,uw</a:t>
            </a:r>
            <a:endParaRPr lang="en-US" sz="800" dirty="0">
              <a:solidFill>
                <a:srgbClr val="953735"/>
              </a:solidFill>
            </a:endParaRPr>
          </a:p>
        </p:txBody>
      </p:sp>
      <p:sp>
        <p:nvSpPr>
          <p:cNvPr id="65" name="TextBox 64"/>
          <p:cNvSpPr txBox="1"/>
          <p:nvPr/>
        </p:nvSpPr>
        <p:spPr>
          <a:xfrm>
            <a:off x="1731663" y="2377828"/>
            <a:ext cx="415248" cy="215444"/>
          </a:xfrm>
          <a:prstGeom prst="rect">
            <a:avLst/>
          </a:prstGeom>
          <a:noFill/>
        </p:spPr>
        <p:txBody>
          <a:bodyPr wrap="none" rtlCol="0">
            <a:spAutoFit/>
          </a:bodyPr>
          <a:lstStyle/>
          <a:p>
            <a:r>
              <a:rPr lang="en-US" sz="800" dirty="0" err="1" smtClean="0">
                <a:solidFill>
                  <a:srgbClr val="953735"/>
                </a:solidFill>
              </a:rPr>
              <a:t>tc,uw</a:t>
            </a:r>
            <a:endParaRPr lang="en-US" sz="800" dirty="0">
              <a:solidFill>
                <a:srgbClr val="953735"/>
              </a:solidFill>
            </a:endParaRPr>
          </a:p>
        </p:txBody>
      </p:sp>
      <p:sp>
        <p:nvSpPr>
          <p:cNvPr id="66" name="TextBox 65"/>
          <p:cNvSpPr txBox="1"/>
          <p:nvPr/>
        </p:nvSpPr>
        <p:spPr>
          <a:xfrm>
            <a:off x="1733912" y="2730172"/>
            <a:ext cx="415248" cy="215444"/>
          </a:xfrm>
          <a:prstGeom prst="rect">
            <a:avLst/>
          </a:prstGeom>
          <a:noFill/>
        </p:spPr>
        <p:txBody>
          <a:bodyPr wrap="none" rtlCol="0">
            <a:spAutoFit/>
          </a:bodyPr>
          <a:lstStyle/>
          <a:p>
            <a:r>
              <a:rPr lang="en-US" sz="800" dirty="0" err="1" smtClean="0">
                <a:solidFill>
                  <a:srgbClr val="953735"/>
                </a:solidFill>
              </a:rPr>
              <a:t>tc,uw</a:t>
            </a:r>
            <a:endParaRPr lang="en-US" sz="800" dirty="0">
              <a:solidFill>
                <a:srgbClr val="953735"/>
              </a:solidFill>
            </a:endParaRPr>
          </a:p>
        </p:txBody>
      </p:sp>
      <p:sp>
        <p:nvSpPr>
          <p:cNvPr id="67" name="TextBox 66"/>
          <p:cNvSpPr txBox="1"/>
          <p:nvPr/>
        </p:nvSpPr>
        <p:spPr>
          <a:xfrm>
            <a:off x="1731928" y="3086749"/>
            <a:ext cx="415248" cy="215444"/>
          </a:xfrm>
          <a:prstGeom prst="rect">
            <a:avLst/>
          </a:prstGeom>
          <a:noFill/>
        </p:spPr>
        <p:txBody>
          <a:bodyPr wrap="none" rtlCol="0">
            <a:spAutoFit/>
          </a:bodyPr>
          <a:lstStyle/>
          <a:p>
            <a:r>
              <a:rPr lang="en-US" sz="800" dirty="0" err="1" smtClean="0">
                <a:solidFill>
                  <a:srgbClr val="953735"/>
                </a:solidFill>
              </a:rPr>
              <a:t>tc,uw</a:t>
            </a:r>
            <a:endParaRPr lang="en-US" sz="800" dirty="0">
              <a:solidFill>
                <a:srgbClr val="953735"/>
              </a:solidFill>
            </a:endParaRPr>
          </a:p>
        </p:txBody>
      </p:sp>
      <p:sp>
        <p:nvSpPr>
          <p:cNvPr id="68" name="TextBox 67"/>
          <p:cNvSpPr txBox="1"/>
          <p:nvPr/>
        </p:nvSpPr>
        <p:spPr>
          <a:xfrm>
            <a:off x="1741848" y="4429444"/>
            <a:ext cx="415248" cy="215444"/>
          </a:xfrm>
          <a:prstGeom prst="rect">
            <a:avLst/>
          </a:prstGeom>
          <a:noFill/>
        </p:spPr>
        <p:txBody>
          <a:bodyPr wrap="none" rtlCol="0">
            <a:spAutoFit/>
          </a:bodyPr>
          <a:lstStyle/>
          <a:p>
            <a:r>
              <a:rPr lang="en-US" sz="800" dirty="0" err="1" smtClean="0">
                <a:solidFill>
                  <a:srgbClr val="953735"/>
                </a:solidFill>
              </a:rPr>
              <a:t>tc,uw</a:t>
            </a:r>
            <a:endParaRPr lang="en-US" sz="800" dirty="0">
              <a:solidFill>
                <a:srgbClr val="953735"/>
              </a:solidFill>
            </a:endParaRPr>
          </a:p>
        </p:txBody>
      </p:sp>
      <p:sp>
        <p:nvSpPr>
          <p:cNvPr id="69" name="TextBox 68"/>
          <p:cNvSpPr txBox="1"/>
          <p:nvPr/>
        </p:nvSpPr>
        <p:spPr>
          <a:xfrm>
            <a:off x="1746081" y="4792448"/>
            <a:ext cx="415248" cy="215444"/>
          </a:xfrm>
          <a:prstGeom prst="rect">
            <a:avLst/>
          </a:prstGeom>
          <a:noFill/>
        </p:spPr>
        <p:txBody>
          <a:bodyPr wrap="none" rtlCol="0">
            <a:spAutoFit/>
          </a:bodyPr>
          <a:lstStyle/>
          <a:p>
            <a:r>
              <a:rPr lang="en-US" sz="800" dirty="0" err="1" smtClean="0">
                <a:solidFill>
                  <a:srgbClr val="953735"/>
                </a:solidFill>
              </a:rPr>
              <a:t>tc,uw</a:t>
            </a:r>
            <a:endParaRPr lang="en-US" sz="800" dirty="0">
              <a:solidFill>
                <a:srgbClr val="953735"/>
              </a:solidFill>
            </a:endParaRPr>
          </a:p>
        </p:txBody>
      </p:sp>
      <p:sp>
        <p:nvSpPr>
          <p:cNvPr id="70" name="TextBox 69"/>
          <p:cNvSpPr txBox="1"/>
          <p:nvPr/>
        </p:nvSpPr>
        <p:spPr>
          <a:xfrm>
            <a:off x="1750314" y="5146986"/>
            <a:ext cx="415248" cy="215444"/>
          </a:xfrm>
          <a:prstGeom prst="rect">
            <a:avLst/>
          </a:prstGeom>
          <a:noFill/>
        </p:spPr>
        <p:txBody>
          <a:bodyPr wrap="none" rtlCol="0">
            <a:spAutoFit/>
          </a:bodyPr>
          <a:lstStyle/>
          <a:p>
            <a:r>
              <a:rPr lang="en-US" sz="800" dirty="0" err="1" smtClean="0">
                <a:solidFill>
                  <a:srgbClr val="953735"/>
                </a:solidFill>
              </a:rPr>
              <a:t>tc,uw</a:t>
            </a:r>
            <a:endParaRPr lang="en-US" sz="800" dirty="0">
              <a:solidFill>
                <a:srgbClr val="953735"/>
              </a:solidFill>
            </a:endParaRPr>
          </a:p>
        </p:txBody>
      </p:sp>
      <p:sp>
        <p:nvSpPr>
          <p:cNvPr id="71" name="TextBox 70"/>
          <p:cNvSpPr txBox="1"/>
          <p:nvPr/>
        </p:nvSpPr>
        <p:spPr>
          <a:xfrm>
            <a:off x="1746081" y="5493058"/>
            <a:ext cx="415248" cy="215444"/>
          </a:xfrm>
          <a:prstGeom prst="rect">
            <a:avLst/>
          </a:prstGeom>
          <a:noFill/>
        </p:spPr>
        <p:txBody>
          <a:bodyPr wrap="none" rtlCol="0">
            <a:spAutoFit/>
          </a:bodyPr>
          <a:lstStyle/>
          <a:p>
            <a:r>
              <a:rPr lang="en-US" sz="800" dirty="0" err="1" smtClean="0">
                <a:solidFill>
                  <a:srgbClr val="953735"/>
                </a:solidFill>
              </a:rPr>
              <a:t>tc,uw</a:t>
            </a:r>
            <a:endParaRPr lang="en-US" sz="800" dirty="0">
              <a:solidFill>
                <a:srgbClr val="953735"/>
              </a:solidFill>
            </a:endParaRPr>
          </a:p>
        </p:txBody>
      </p:sp>
      <p:sp>
        <p:nvSpPr>
          <p:cNvPr id="72" name="TextBox 71"/>
          <p:cNvSpPr txBox="1"/>
          <p:nvPr/>
        </p:nvSpPr>
        <p:spPr>
          <a:xfrm>
            <a:off x="1746081" y="5851829"/>
            <a:ext cx="415248" cy="215444"/>
          </a:xfrm>
          <a:prstGeom prst="rect">
            <a:avLst/>
          </a:prstGeom>
          <a:noFill/>
        </p:spPr>
        <p:txBody>
          <a:bodyPr wrap="none" rtlCol="0">
            <a:spAutoFit/>
          </a:bodyPr>
          <a:lstStyle/>
          <a:p>
            <a:r>
              <a:rPr lang="en-US" sz="800" dirty="0" err="1" smtClean="0">
                <a:solidFill>
                  <a:srgbClr val="953735"/>
                </a:solidFill>
              </a:rPr>
              <a:t>tc,uw</a:t>
            </a:r>
            <a:endParaRPr lang="en-US" sz="800" dirty="0">
              <a:solidFill>
                <a:srgbClr val="953735"/>
              </a:solidFill>
            </a:endParaRPr>
          </a:p>
        </p:txBody>
      </p:sp>
      <p:cxnSp>
        <p:nvCxnSpPr>
          <p:cNvPr id="73" name="Straight Arrow Connector 72"/>
          <p:cNvCxnSpPr/>
          <p:nvPr/>
        </p:nvCxnSpPr>
        <p:spPr>
          <a:xfrm>
            <a:off x="2119641" y="1559473"/>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2119641" y="1917860"/>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2119641" y="2267780"/>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2119641" y="2624051"/>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2119641" y="2978205"/>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2119641" y="3334475"/>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2119641" y="4671801"/>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2119641" y="5025955"/>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a:off x="2119641" y="5384342"/>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2119641" y="5734263"/>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a:off x="2119641" y="6092650"/>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4" name="Can 83"/>
          <p:cNvSpPr/>
          <p:nvPr/>
        </p:nvSpPr>
        <p:spPr>
          <a:xfrm>
            <a:off x="232619" y="1425312"/>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12</a:t>
            </a:r>
            <a:r>
              <a:rPr lang="en-US" sz="700" dirty="0" smtClean="0">
                <a:solidFill>
                  <a:srgbClr val="953735"/>
                </a:solidFill>
              </a:rPr>
              <a:t>,A</a:t>
            </a:r>
            <a:r>
              <a:rPr lang="en-US" sz="700" baseline="-25000" dirty="0" smtClean="0">
                <a:solidFill>
                  <a:srgbClr val="953735"/>
                </a:solidFill>
              </a:rPr>
              <a:t>12</a:t>
            </a:r>
            <a:endParaRPr lang="en-US" sz="700" dirty="0">
              <a:solidFill>
                <a:srgbClr val="953735"/>
              </a:solidFill>
            </a:endParaRPr>
          </a:p>
        </p:txBody>
      </p:sp>
      <p:sp>
        <p:nvSpPr>
          <p:cNvPr id="85" name="Can 84"/>
          <p:cNvSpPr/>
          <p:nvPr/>
        </p:nvSpPr>
        <p:spPr>
          <a:xfrm>
            <a:off x="232619" y="1769268"/>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13</a:t>
            </a:r>
            <a:r>
              <a:rPr lang="en-US" sz="700" dirty="0" smtClean="0">
                <a:solidFill>
                  <a:srgbClr val="953735"/>
                </a:solidFill>
              </a:rPr>
              <a:t>,A</a:t>
            </a:r>
            <a:r>
              <a:rPr lang="en-US" sz="700" baseline="-25000" dirty="0" smtClean="0">
                <a:solidFill>
                  <a:srgbClr val="953735"/>
                </a:solidFill>
              </a:rPr>
              <a:t>13</a:t>
            </a:r>
            <a:endParaRPr lang="en-US" sz="700" dirty="0">
              <a:solidFill>
                <a:srgbClr val="953735"/>
              </a:solidFill>
            </a:endParaRPr>
          </a:p>
        </p:txBody>
      </p:sp>
      <p:sp>
        <p:nvSpPr>
          <p:cNvPr id="86" name="Can 85"/>
          <p:cNvSpPr/>
          <p:nvPr/>
        </p:nvSpPr>
        <p:spPr>
          <a:xfrm>
            <a:off x="232619" y="2121689"/>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24</a:t>
            </a:r>
            <a:r>
              <a:rPr lang="en-US" sz="700" dirty="0" smtClean="0">
                <a:solidFill>
                  <a:srgbClr val="953735"/>
                </a:solidFill>
              </a:rPr>
              <a:t>,A</a:t>
            </a:r>
            <a:r>
              <a:rPr lang="en-US" sz="700" baseline="-25000" dirty="0" smtClean="0">
                <a:solidFill>
                  <a:srgbClr val="953735"/>
                </a:solidFill>
              </a:rPr>
              <a:t>24</a:t>
            </a:r>
            <a:endParaRPr lang="en-US" sz="700" dirty="0">
              <a:solidFill>
                <a:srgbClr val="953735"/>
              </a:solidFill>
            </a:endParaRPr>
          </a:p>
        </p:txBody>
      </p:sp>
      <p:sp>
        <p:nvSpPr>
          <p:cNvPr id="87" name="Can 86"/>
          <p:cNvSpPr/>
          <p:nvPr/>
        </p:nvSpPr>
        <p:spPr>
          <a:xfrm>
            <a:off x="232619" y="2482577"/>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34</a:t>
            </a:r>
            <a:r>
              <a:rPr lang="en-US" sz="700" dirty="0" smtClean="0">
                <a:solidFill>
                  <a:srgbClr val="953735"/>
                </a:solidFill>
              </a:rPr>
              <a:t>,A</a:t>
            </a:r>
            <a:r>
              <a:rPr lang="en-US" sz="700" baseline="-25000" dirty="0" smtClean="0">
                <a:solidFill>
                  <a:srgbClr val="953735"/>
                </a:solidFill>
              </a:rPr>
              <a:t>34</a:t>
            </a:r>
            <a:endParaRPr lang="en-US" sz="700" dirty="0">
              <a:solidFill>
                <a:srgbClr val="953735"/>
              </a:solidFill>
            </a:endParaRPr>
          </a:p>
        </p:txBody>
      </p:sp>
      <p:sp>
        <p:nvSpPr>
          <p:cNvPr id="88" name="Can 87"/>
          <p:cNvSpPr/>
          <p:nvPr/>
        </p:nvSpPr>
        <p:spPr>
          <a:xfrm>
            <a:off x="232619" y="2834998"/>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35</a:t>
            </a:r>
            <a:r>
              <a:rPr lang="en-US" sz="700" dirty="0" smtClean="0">
                <a:solidFill>
                  <a:srgbClr val="953735"/>
                </a:solidFill>
              </a:rPr>
              <a:t>,A</a:t>
            </a:r>
            <a:r>
              <a:rPr lang="en-US" sz="700" baseline="-25000" dirty="0" smtClean="0">
                <a:solidFill>
                  <a:srgbClr val="953735"/>
                </a:solidFill>
              </a:rPr>
              <a:t>35</a:t>
            </a:r>
            <a:endParaRPr lang="en-US" sz="700" dirty="0">
              <a:solidFill>
                <a:srgbClr val="953735"/>
              </a:solidFill>
            </a:endParaRPr>
          </a:p>
        </p:txBody>
      </p:sp>
      <p:sp>
        <p:nvSpPr>
          <p:cNvPr id="89" name="Can 88"/>
          <p:cNvSpPr/>
          <p:nvPr/>
        </p:nvSpPr>
        <p:spPr>
          <a:xfrm>
            <a:off x="232619" y="3187419"/>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46</a:t>
            </a:r>
            <a:r>
              <a:rPr lang="en-US" sz="700" dirty="0" smtClean="0">
                <a:solidFill>
                  <a:srgbClr val="953735"/>
                </a:solidFill>
              </a:rPr>
              <a:t>,A</a:t>
            </a:r>
            <a:r>
              <a:rPr lang="en-US" sz="700" baseline="-25000" dirty="0" smtClean="0">
                <a:solidFill>
                  <a:srgbClr val="953735"/>
                </a:solidFill>
              </a:rPr>
              <a:t>46</a:t>
            </a:r>
            <a:endParaRPr lang="en-US" sz="700" dirty="0">
              <a:solidFill>
                <a:srgbClr val="953735"/>
              </a:solidFill>
            </a:endParaRPr>
          </a:p>
        </p:txBody>
      </p:sp>
      <p:sp>
        <p:nvSpPr>
          <p:cNvPr id="90" name="Can 89"/>
          <p:cNvSpPr/>
          <p:nvPr/>
        </p:nvSpPr>
        <p:spPr>
          <a:xfrm>
            <a:off x="250371" y="4533004"/>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err="1" smtClean="0">
                <a:solidFill>
                  <a:srgbClr val="953735"/>
                </a:solidFill>
              </a:rPr>
              <a:t>I</a:t>
            </a:r>
            <a:r>
              <a:rPr lang="en-US" sz="700" baseline="-25000" dirty="0" err="1" smtClean="0">
                <a:solidFill>
                  <a:srgbClr val="953735"/>
                </a:solidFill>
              </a:rPr>
              <a:t>tu,</a:t>
            </a:r>
            <a:r>
              <a:rPr lang="en-US" sz="700" dirty="0" err="1" smtClean="0">
                <a:solidFill>
                  <a:srgbClr val="953735"/>
                </a:solidFill>
              </a:rPr>
              <a:t>A</a:t>
            </a:r>
            <a:r>
              <a:rPr lang="en-US" sz="700" baseline="-25000" dirty="0" err="1" smtClean="0">
                <a:solidFill>
                  <a:srgbClr val="953735"/>
                </a:solidFill>
              </a:rPr>
              <a:t>tu</a:t>
            </a:r>
            <a:endParaRPr lang="en-US" sz="700" dirty="0">
              <a:solidFill>
                <a:srgbClr val="953735"/>
              </a:solidFill>
            </a:endParaRPr>
          </a:p>
        </p:txBody>
      </p:sp>
      <p:sp>
        <p:nvSpPr>
          <p:cNvPr id="91" name="Can 90"/>
          <p:cNvSpPr/>
          <p:nvPr/>
        </p:nvSpPr>
        <p:spPr>
          <a:xfrm>
            <a:off x="250371" y="4893892"/>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smtClean="0">
                <a:solidFill>
                  <a:srgbClr val="953735"/>
                </a:solidFill>
              </a:rPr>
              <a:t>I</a:t>
            </a:r>
            <a:r>
              <a:rPr lang="en-US" sz="600" baseline="-25000" dirty="0" smtClean="0">
                <a:solidFill>
                  <a:srgbClr val="953735"/>
                </a:solidFill>
              </a:rPr>
              <a:t>t’u’</a:t>
            </a:r>
            <a:r>
              <a:rPr lang="en-US" sz="600" dirty="0" smtClean="0">
                <a:solidFill>
                  <a:srgbClr val="953735"/>
                </a:solidFill>
              </a:rPr>
              <a:t>,</a:t>
            </a:r>
            <a:r>
              <a:rPr lang="en-US" sz="600" dirty="0" err="1" smtClean="0">
                <a:solidFill>
                  <a:srgbClr val="953735"/>
                </a:solidFill>
              </a:rPr>
              <a:t>A</a:t>
            </a:r>
            <a:r>
              <a:rPr lang="en-US" sz="600" baseline="-25000" dirty="0" err="1" smtClean="0">
                <a:solidFill>
                  <a:srgbClr val="953735"/>
                </a:solidFill>
              </a:rPr>
              <a:t>t’u</a:t>
            </a:r>
            <a:r>
              <a:rPr lang="en-US" sz="600" baseline="-25000" dirty="0" smtClean="0">
                <a:solidFill>
                  <a:srgbClr val="953735"/>
                </a:solidFill>
              </a:rPr>
              <a:t>’</a:t>
            </a:r>
            <a:endParaRPr lang="en-US" sz="600" dirty="0">
              <a:solidFill>
                <a:srgbClr val="953735"/>
              </a:solidFill>
            </a:endParaRPr>
          </a:p>
        </p:txBody>
      </p:sp>
      <p:sp>
        <p:nvSpPr>
          <p:cNvPr id="92" name="Can 91"/>
          <p:cNvSpPr/>
          <p:nvPr/>
        </p:nvSpPr>
        <p:spPr>
          <a:xfrm>
            <a:off x="250371" y="5246313"/>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a:t>
            </a:r>
            <a:r>
              <a:rPr lang="en-US" sz="700" dirty="0" smtClean="0">
                <a:solidFill>
                  <a:srgbClr val="953735"/>
                </a:solidFill>
              </a:rPr>
              <a:t>,A</a:t>
            </a:r>
            <a:r>
              <a:rPr lang="en-US" sz="700" baseline="-25000" dirty="0" smtClean="0">
                <a:solidFill>
                  <a:srgbClr val="953735"/>
                </a:solidFill>
              </a:rPr>
              <a:t>’’</a:t>
            </a:r>
            <a:endParaRPr lang="en-US" sz="700" dirty="0">
              <a:solidFill>
                <a:srgbClr val="953735"/>
              </a:solidFill>
            </a:endParaRPr>
          </a:p>
        </p:txBody>
      </p:sp>
      <p:sp>
        <p:nvSpPr>
          <p:cNvPr id="93" name="Can 92"/>
          <p:cNvSpPr/>
          <p:nvPr/>
        </p:nvSpPr>
        <p:spPr>
          <a:xfrm>
            <a:off x="250371" y="5598734"/>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a:t>
            </a:r>
            <a:r>
              <a:rPr lang="en-US" sz="700" dirty="0" smtClean="0">
                <a:solidFill>
                  <a:srgbClr val="953735"/>
                </a:solidFill>
              </a:rPr>
              <a:t>,A</a:t>
            </a:r>
            <a:r>
              <a:rPr lang="en-US" sz="700" baseline="-25000" dirty="0" smtClean="0">
                <a:solidFill>
                  <a:srgbClr val="953735"/>
                </a:solidFill>
              </a:rPr>
              <a:t>’’’</a:t>
            </a:r>
            <a:endParaRPr lang="en-US" sz="700" dirty="0">
              <a:solidFill>
                <a:srgbClr val="953735"/>
              </a:solidFill>
            </a:endParaRPr>
          </a:p>
        </p:txBody>
      </p:sp>
      <p:sp>
        <p:nvSpPr>
          <p:cNvPr id="94" name="Can 93"/>
          <p:cNvSpPr/>
          <p:nvPr/>
        </p:nvSpPr>
        <p:spPr>
          <a:xfrm>
            <a:off x="250371" y="5951155"/>
            <a:ext cx="412213" cy="301909"/>
          </a:xfrm>
          <a:prstGeom prst="can">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rgbClr val="953735"/>
                </a:solidFill>
              </a:rPr>
              <a:t>I</a:t>
            </a:r>
            <a:r>
              <a:rPr lang="en-US" sz="700" baseline="-25000" dirty="0" smtClean="0">
                <a:solidFill>
                  <a:srgbClr val="953735"/>
                </a:solidFill>
              </a:rPr>
              <a:t>’’’’</a:t>
            </a:r>
            <a:r>
              <a:rPr lang="en-US" sz="700" dirty="0" smtClean="0">
                <a:solidFill>
                  <a:srgbClr val="953735"/>
                </a:solidFill>
              </a:rPr>
              <a:t>,A</a:t>
            </a:r>
            <a:r>
              <a:rPr lang="en-US" sz="700" baseline="-25000" dirty="0" smtClean="0">
                <a:solidFill>
                  <a:srgbClr val="953735"/>
                </a:solidFill>
              </a:rPr>
              <a:t>’’’’</a:t>
            </a:r>
            <a:endParaRPr lang="en-US" sz="700" dirty="0">
              <a:solidFill>
                <a:srgbClr val="953735"/>
              </a:solidFill>
            </a:endParaRPr>
          </a:p>
        </p:txBody>
      </p:sp>
      <p:sp>
        <p:nvSpPr>
          <p:cNvPr id="95" name="5-Point Star 94"/>
          <p:cNvSpPr/>
          <p:nvPr/>
        </p:nvSpPr>
        <p:spPr>
          <a:xfrm>
            <a:off x="372870" y="3596796"/>
            <a:ext cx="135338" cy="135338"/>
          </a:xfrm>
          <a:prstGeom prst="star5">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96" name="5-Point Star 95"/>
          <p:cNvSpPr/>
          <p:nvPr/>
        </p:nvSpPr>
        <p:spPr>
          <a:xfrm>
            <a:off x="372870" y="3818311"/>
            <a:ext cx="135338" cy="135338"/>
          </a:xfrm>
          <a:prstGeom prst="star5">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97" name="5-Point Star 96"/>
          <p:cNvSpPr/>
          <p:nvPr/>
        </p:nvSpPr>
        <p:spPr>
          <a:xfrm>
            <a:off x="372870" y="4039826"/>
            <a:ext cx="135338" cy="135338"/>
          </a:xfrm>
          <a:prstGeom prst="star5">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98" name="5-Point Star 97"/>
          <p:cNvSpPr/>
          <p:nvPr/>
        </p:nvSpPr>
        <p:spPr>
          <a:xfrm>
            <a:off x="372870" y="4242833"/>
            <a:ext cx="135338" cy="135338"/>
          </a:xfrm>
          <a:prstGeom prst="star5">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99" name="TextBox 98"/>
          <p:cNvSpPr txBox="1"/>
          <p:nvPr/>
        </p:nvSpPr>
        <p:spPr>
          <a:xfrm>
            <a:off x="322075" y="1338562"/>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100" name="TextBox 99"/>
          <p:cNvSpPr txBox="1"/>
          <p:nvPr/>
        </p:nvSpPr>
        <p:spPr>
          <a:xfrm>
            <a:off x="324324" y="1686673"/>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101" name="TextBox 100"/>
          <p:cNvSpPr txBox="1"/>
          <p:nvPr/>
        </p:nvSpPr>
        <p:spPr>
          <a:xfrm>
            <a:off x="322340" y="2039017"/>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102" name="TextBox 101"/>
          <p:cNvSpPr txBox="1"/>
          <p:nvPr/>
        </p:nvSpPr>
        <p:spPr>
          <a:xfrm>
            <a:off x="324589" y="2395594"/>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103" name="TextBox 102"/>
          <p:cNvSpPr txBox="1"/>
          <p:nvPr/>
        </p:nvSpPr>
        <p:spPr>
          <a:xfrm>
            <a:off x="326838" y="2747938"/>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104" name="TextBox 103"/>
          <p:cNvSpPr txBox="1"/>
          <p:nvPr/>
        </p:nvSpPr>
        <p:spPr>
          <a:xfrm>
            <a:off x="324854" y="3104515"/>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105" name="TextBox 104"/>
          <p:cNvSpPr txBox="1"/>
          <p:nvPr/>
        </p:nvSpPr>
        <p:spPr>
          <a:xfrm>
            <a:off x="334774" y="4447210"/>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106" name="TextBox 105"/>
          <p:cNvSpPr txBox="1"/>
          <p:nvPr/>
        </p:nvSpPr>
        <p:spPr>
          <a:xfrm>
            <a:off x="339007" y="4810214"/>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107" name="TextBox 106"/>
          <p:cNvSpPr txBox="1"/>
          <p:nvPr/>
        </p:nvSpPr>
        <p:spPr>
          <a:xfrm>
            <a:off x="343240" y="5164752"/>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108" name="TextBox 107"/>
          <p:cNvSpPr txBox="1"/>
          <p:nvPr/>
        </p:nvSpPr>
        <p:spPr>
          <a:xfrm>
            <a:off x="339007" y="5510824"/>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109" name="TextBox 108"/>
          <p:cNvSpPr txBox="1"/>
          <p:nvPr/>
        </p:nvSpPr>
        <p:spPr>
          <a:xfrm>
            <a:off x="339007" y="5869595"/>
            <a:ext cx="341911" cy="215444"/>
          </a:xfrm>
          <a:prstGeom prst="rect">
            <a:avLst/>
          </a:prstGeom>
          <a:noFill/>
        </p:spPr>
        <p:txBody>
          <a:bodyPr wrap="none" rtlCol="0">
            <a:spAutoFit/>
          </a:bodyPr>
          <a:lstStyle/>
          <a:p>
            <a:r>
              <a:rPr lang="en-US" sz="800" dirty="0" err="1" smtClean="0">
                <a:solidFill>
                  <a:srgbClr val="953735"/>
                </a:solidFill>
              </a:rPr>
              <a:t>tc,u</a:t>
            </a:r>
            <a:endParaRPr lang="en-US" sz="800" dirty="0">
              <a:solidFill>
                <a:srgbClr val="953735"/>
              </a:solidFill>
            </a:endParaRPr>
          </a:p>
        </p:txBody>
      </p:sp>
      <p:sp>
        <p:nvSpPr>
          <p:cNvPr id="110" name="TextBox 109"/>
          <p:cNvSpPr txBox="1"/>
          <p:nvPr/>
        </p:nvSpPr>
        <p:spPr>
          <a:xfrm>
            <a:off x="114083" y="955166"/>
            <a:ext cx="756231" cy="307777"/>
          </a:xfrm>
          <a:prstGeom prst="rect">
            <a:avLst/>
          </a:prstGeom>
          <a:noFill/>
        </p:spPr>
        <p:txBody>
          <a:bodyPr wrap="square" rtlCol="0">
            <a:spAutoFit/>
          </a:bodyPr>
          <a:lstStyle/>
          <a:p>
            <a:r>
              <a:rPr lang="en-US" sz="700" dirty="0" smtClean="0"/>
              <a:t>Repeated from previous page</a:t>
            </a:r>
            <a:endParaRPr lang="en-US" sz="700" dirty="0"/>
          </a:p>
        </p:txBody>
      </p:sp>
      <p:sp>
        <p:nvSpPr>
          <p:cNvPr id="111" name="Rectangle 110"/>
          <p:cNvSpPr/>
          <p:nvPr/>
        </p:nvSpPr>
        <p:spPr>
          <a:xfrm>
            <a:off x="2388891" y="1298436"/>
            <a:ext cx="1051424" cy="513941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1200" u="sng" dirty="0" err="1" smtClean="0">
                <a:solidFill>
                  <a:schemeClr val="accent3">
                    <a:lumMod val="50000"/>
                  </a:schemeClr>
                </a:solidFill>
              </a:rPr>
              <a:t>GIAnT</a:t>
            </a:r>
            <a:r>
              <a:rPr lang="en-US" sz="1200" u="sng" dirty="0" smtClean="0">
                <a:solidFill>
                  <a:schemeClr val="accent3">
                    <a:lumMod val="50000"/>
                  </a:schemeClr>
                </a:solidFill>
              </a:rPr>
              <a:t> Time Series Processing</a:t>
            </a:r>
          </a:p>
          <a:p>
            <a:endParaRPr lang="en-US" sz="1200" dirty="0" smtClean="0">
              <a:solidFill>
                <a:schemeClr val="accent3">
                  <a:lumMod val="50000"/>
                </a:schemeClr>
              </a:solidFill>
            </a:endParaRPr>
          </a:p>
          <a:p>
            <a:endParaRPr lang="en-US" sz="1200" dirty="0">
              <a:solidFill>
                <a:schemeClr val="accent3">
                  <a:lumMod val="50000"/>
                </a:schemeClr>
              </a:solidFill>
            </a:endParaRPr>
          </a:p>
          <a:p>
            <a:endParaRPr lang="en-US" sz="1200" dirty="0" smtClean="0">
              <a:solidFill>
                <a:schemeClr val="accent3">
                  <a:lumMod val="50000"/>
                </a:schemeClr>
              </a:solidFill>
            </a:endParaRPr>
          </a:p>
          <a:p>
            <a:endParaRPr lang="en-US" sz="1200" dirty="0" smtClean="0">
              <a:solidFill>
                <a:schemeClr val="accent3">
                  <a:lumMod val="50000"/>
                </a:schemeClr>
              </a:solidFill>
            </a:endParaRPr>
          </a:p>
          <a:p>
            <a:endParaRPr lang="en-US" sz="1200" dirty="0">
              <a:solidFill>
                <a:schemeClr val="accent3">
                  <a:lumMod val="50000"/>
                </a:schemeClr>
              </a:solidFill>
            </a:endParaRPr>
          </a:p>
          <a:p>
            <a:endParaRPr lang="en-US" sz="1200" dirty="0" smtClean="0">
              <a:solidFill>
                <a:schemeClr val="accent3">
                  <a:lumMod val="50000"/>
                </a:schemeClr>
              </a:solidFill>
            </a:endParaRPr>
          </a:p>
          <a:p>
            <a:endParaRPr lang="en-US" sz="1200" dirty="0">
              <a:solidFill>
                <a:schemeClr val="accent3">
                  <a:lumMod val="50000"/>
                </a:schemeClr>
              </a:solidFill>
            </a:endParaRPr>
          </a:p>
          <a:p>
            <a:endParaRPr lang="en-US" sz="1200" dirty="0" smtClean="0">
              <a:solidFill>
                <a:schemeClr val="accent3">
                  <a:lumMod val="50000"/>
                </a:schemeClr>
              </a:solidFill>
            </a:endParaRPr>
          </a:p>
          <a:p>
            <a:endParaRPr lang="en-US" sz="1200" dirty="0" smtClean="0">
              <a:solidFill>
                <a:schemeClr val="accent3">
                  <a:lumMod val="50000"/>
                </a:schemeClr>
              </a:solidFill>
            </a:endParaRPr>
          </a:p>
          <a:p>
            <a:r>
              <a:rPr lang="en-US" sz="1200" dirty="0" smtClean="0">
                <a:solidFill>
                  <a:schemeClr val="accent3">
                    <a:lumMod val="50000"/>
                  </a:schemeClr>
                </a:solidFill>
              </a:rPr>
              <a:t>SBAS or</a:t>
            </a:r>
          </a:p>
          <a:p>
            <a:r>
              <a:rPr lang="en-US" sz="1200" dirty="0" smtClean="0">
                <a:solidFill>
                  <a:schemeClr val="accent3">
                    <a:lumMod val="50000"/>
                  </a:schemeClr>
                </a:solidFill>
              </a:rPr>
              <a:t>NSBAS or</a:t>
            </a:r>
          </a:p>
          <a:p>
            <a:r>
              <a:rPr lang="en-US" sz="1200" dirty="0" smtClean="0">
                <a:solidFill>
                  <a:schemeClr val="accent3">
                    <a:lumMod val="50000"/>
                  </a:schemeClr>
                </a:solidFill>
              </a:rPr>
              <a:t>MInTS</a:t>
            </a:r>
          </a:p>
          <a:p>
            <a:endParaRPr lang="en-US" sz="1200" dirty="0" smtClean="0">
              <a:solidFill>
                <a:schemeClr val="accent3">
                  <a:lumMod val="50000"/>
                </a:schemeClr>
              </a:solidFill>
            </a:endParaRPr>
          </a:p>
        </p:txBody>
      </p:sp>
      <p:cxnSp>
        <p:nvCxnSpPr>
          <p:cNvPr id="112" name="Straight Arrow Connector 111"/>
          <p:cNvCxnSpPr/>
          <p:nvPr/>
        </p:nvCxnSpPr>
        <p:spPr>
          <a:xfrm>
            <a:off x="3450073" y="3851347"/>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3" name="Can 112"/>
          <p:cNvSpPr/>
          <p:nvPr/>
        </p:nvSpPr>
        <p:spPr>
          <a:xfrm>
            <a:off x="3723712" y="3250892"/>
            <a:ext cx="492688" cy="1203616"/>
          </a:xfrm>
          <a:prstGeom prst="can">
            <a:avLst/>
          </a:prstGeom>
          <a:gradFill flip="none" rotWithShape="1">
            <a:gsLst>
              <a:gs pos="0">
                <a:schemeClr val="accent6">
                  <a:lumMod val="75000"/>
                </a:scheme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err="1" smtClean="0">
                <a:solidFill>
                  <a:schemeClr val="tx1"/>
                </a:solidFill>
              </a:rPr>
              <a:t>T</a:t>
            </a:r>
            <a:r>
              <a:rPr lang="en-US" sz="800" baseline="-25000" dirty="0" err="1" smtClean="0">
                <a:solidFill>
                  <a:schemeClr val="tx1"/>
                </a:solidFill>
              </a:rPr>
              <a:t>n</a:t>
            </a:r>
            <a:r>
              <a:rPr lang="en-US" sz="800" dirty="0" err="1" smtClean="0">
                <a:solidFill>
                  <a:schemeClr val="tx1"/>
                </a:solidFill>
              </a:rPr>
              <a:t>FS</a:t>
            </a:r>
            <a:r>
              <a:rPr lang="en-US" sz="800" baseline="-25000" dirty="0" err="1" smtClean="0">
                <a:solidFill>
                  <a:schemeClr val="tx1"/>
                </a:solidFill>
              </a:rPr>
              <a:t>m</a:t>
            </a:r>
            <a:endParaRPr lang="en-US" sz="800" baseline="-25000" dirty="0" smtClean="0">
              <a:solidFill>
                <a:schemeClr val="tx1"/>
              </a:solidFill>
            </a:endParaRPr>
          </a:p>
          <a:p>
            <a:pPr algn="ctr"/>
            <a:r>
              <a:rPr lang="en-US" sz="800" dirty="0" smtClean="0">
                <a:solidFill>
                  <a:schemeClr val="tx1"/>
                </a:solidFill>
              </a:rPr>
              <a:t>Time-series</a:t>
            </a:r>
            <a:endParaRPr lang="en-US" sz="800" dirty="0">
              <a:solidFill>
                <a:schemeClr val="tx1"/>
              </a:solidFill>
            </a:endParaRPr>
          </a:p>
        </p:txBody>
      </p:sp>
      <p:sp>
        <p:nvSpPr>
          <p:cNvPr id="114" name="Can 113"/>
          <p:cNvSpPr/>
          <p:nvPr/>
        </p:nvSpPr>
        <p:spPr>
          <a:xfrm>
            <a:off x="4523826" y="1052088"/>
            <a:ext cx="492688" cy="1203616"/>
          </a:xfrm>
          <a:prstGeom prst="can">
            <a:avLst/>
          </a:prstGeom>
          <a:gradFill flip="none" rotWithShape="1">
            <a:gsLst>
              <a:gs pos="0">
                <a:schemeClr val="accent6">
                  <a:lumMod val="75000"/>
                </a:scheme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chemeClr val="tx1"/>
                </a:solidFill>
              </a:rPr>
              <a:t>T</a:t>
            </a:r>
            <a:r>
              <a:rPr lang="en-US" sz="800" baseline="-25000" dirty="0" smtClean="0">
                <a:solidFill>
                  <a:schemeClr val="tx1"/>
                </a:solidFill>
              </a:rPr>
              <a:t>1</a:t>
            </a:r>
            <a:r>
              <a:rPr lang="en-US" sz="800" dirty="0" smtClean="0">
                <a:solidFill>
                  <a:schemeClr val="tx1"/>
                </a:solidFill>
              </a:rPr>
              <a:t>FS</a:t>
            </a:r>
            <a:r>
              <a:rPr lang="en-US" sz="800" baseline="-25000" dirty="0">
                <a:solidFill>
                  <a:schemeClr val="tx1"/>
                </a:solidFill>
              </a:rPr>
              <a:t>1</a:t>
            </a:r>
            <a:endParaRPr lang="en-US" sz="800" baseline="-25000" dirty="0" smtClean="0">
              <a:solidFill>
                <a:schemeClr val="tx1"/>
              </a:solidFill>
            </a:endParaRPr>
          </a:p>
          <a:p>
            <a:pPr algn="ctr"/>
            <a:r>
              <a:rPr lang="en-US" sz="800" dirty="0" smtClean="0">
                <a:solidFill>
                  <a:schemeClr val="tx1"/>
                </a:solidFill>
              </a:rPr>
              <a:t>Time-series</a:t>
            </a:r>
            <a:endParaRPr lang="en-US" sz="800" dirty="0">
              <a:solidFill>
                <a:schemeClr val="tx1"/>
              </a:solidFill>
            </a:endParaRPr>
          </a:p>
        </p:txBody>
      </p:sp>
      <p:sp>
        <p:nvSpPr>
          <p:cNvPr id="115" name="Can 114"/>
          <p:cNvSpPr/>
          <p:nvPr/>
        </p:nvSpPr>
        <p:spPr>
          <a:xfrm>
            <a:off x="4770170" y="1866719"/>
            <a:ext cx="492688" cy="1203616"/>
          </a:xfrm>
          <a:prstGeom prst="can">
            <a:avLst/>
          </a:prstGeom>
          <a:gradFill flip="none" rotWithShape="1">
            <a:gsLst>
              <a:gs pos="0">
                <a:schemeClr val="accent6">
                  <a:lumMod val="75000"/>
                </a:scheme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chemeClr val="tx1"/>
                </a:solidFill>
              </a:rPr>
              <a:t>T</a:t>
            </a:r>
            <a:r>
              <a:rPr lang="en-US" sz="800" baseline="-25000" dirty="0" smtClean="0">
                <a:solidFill>
                  <a:schemeClr val="tx1"/>
                </a:solidFill>
              </a:rPr>
              <a:t>1</a:t>
            </a:r>
            <a:r>
              <a:rPr lang="en-US" sz="800" dirty="0" smtClean="0">
                <a:solidFill>
                  <a:schemeClr val="tx1"/>
                </a:solidFill>
              </a:rPr>
              <a:t>FS</a:t>
            </a:r>
            <a:r>
              <a:rPr lang="en-US" sz="800" baseline="-25000" dirty="0">
                <a:solidFill>
                  <a:schemeClr val="tx1"/>
                </a:solidFill>
              </a:rPr>
              <a:t>2</a:t>
            </a:r>
            <a:endParaRPr lang="en-US" sz="800" baseline="-25000" dirty="0" smtClean="0">
              <a:solidFill>
                <a:schemeClr val="tx1"/>
              </a:solidFill>
            </a:endParaRPr>
          </a:p>
          <a:p>
            <a:pPr algn="ctr"/>
            <a:r>
              <a:rPr lang="en-US" sz="800" dirty="0" smtClean="0">
                <a:solidFill>
                  <a:schemeClr val="tx1"/>
                </a:solidFill>
              </a:rPr>
              <a:t>Time-series</a:t>
            </a:r>
            <a:endParaRPr lang="en-US" sz="800" dirty="0">
              <a:solidFill>
                <a:schemeClr val="tx1"/>
              </a:solidFill>
            </a:endParaRPr>
          </a:p>
        </p:txBody>
      </p:sp>
      <p:sp>
        <p:nvSpPr>
          <p:cNvPr id="116" name="Can 115"/>
          <p:cNvSpPr/>
          <p:nvPr/>
        </p:nvSpPr>
        <p:spPr>
          <a:xfrm>
            <a:off x="5068936" y="2700385"/>
            <a:ext cx="492688" cy="1203616"/>
          </a:xfrm>
          <a:prstGeom prst="can">
            <a:avLst/>
          </a:prstGeom>
          <a:gradFill flip="none" rotWithShape="1">
            <a:gsLst>
              <a:gs pos="0">
                <a:schemeClr val="accent6">
                  <a:lumMod val="75000"/>
                </a:scheme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chemeClr val="tx1"/>
                </a:solidFill>
              </a:rPr>
              <a:t>T</a:t>
            </a:r>
            <a:r>
              <a:rPr lang="en-US" sz="800" baseline="-25000" dirty="0" smtClean="0">
                <a:solidFill>
                  <a:schemeClr val="tx1"/>
                </a:solidFill>
              </a:rPr>
              <a:t>1</a:t>
            </a:r>
            <a:r>
              <a:rPr lang="en-US" sz="800" dirty="0" smtClean="0">
                <a:solidFill>
                  <a:schemeClr val="tx1"/>
                </a:solidFill>
              </a:rPr>
              <a:t>FS</a:t>
            </a:r>
            <a:r>
              <a:rPr lang="en-US" sz="800" baseline="-25000" dirty="0">
                <a:solidFill>
                  <a:schemeClr val="tx1"/>
                </a:solidFill>
              </a:rPr>
              <a:t>3</a:t>
            </a:r>
            <a:endParaRPr lang="en-US" sz="800" baseline="-25000" dirty="0" smtClean="0">
              <a:solidFill>
                <a:schemeClr val="tx1"/>
              </a:solidFill>
            </a:endParaRPr>
          </a:p>
          <a:p>
            <a:pPr algn="ctr"/>
            <a:r>
              <a:rPr lang="en-US" sz="800" dirty="0" smtClean="0">
                <a:solidFill>
                  <a:schemeClr val="tx1"/>
                </a:solidFill>
              </a:rPr>
              <a:t>Time-series</a:t>
            </a:r>
            <a:endParaRPr lang="en-US" sz="800" dirty="0">
              <a:solidFill>
                <a:schemeClr val="tx1"/>
              </a:solidFill>
            </a:endParaRPr>
          </a:p>
        </p:txBody>
      </p:sp>
      <p:sp>
        <p:nvSpPr>
          <p:cNvPr id="117" name="Can 116"/>
          <p:cNvSpPr/>
          <p:nvPr/>
        </p:nvSpPr>
        <p:spPr>
          <a:xfrm>
            <a:off x="4523826" y="3225195"/>
            <a:ext cx="492688" cy="1203616"/>
          </a:xfrm>
          <a:prstGeom prst="can">
            <a:avLst/>
          </a:prstGeom>
          <a:gradFill flip="none" rotWithShape="1">
            <a:gsLst>
              <a:gs pos="0">
                <a:schemeClr val="accent6">
                  <a:lumMod val="50000"/>
                </a:scheme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chemeClr val="tx1"/>
                </a:solidFill>
              </a:rPr>
              <a:t>T</a:t>
            </a:r>
            <a:r>
              <a:rPr lang="en-US" sz="800" baseline="-25000" dirty="0">
                <a:solidFill>
                  <a:schemeClr val="tx1"/>
                </a:solidFill>
              </a:rPr>
              <a:t>2</a:t>
            </a:r>
            <a:r>
              <a:rPr lang="en-US" sz="800" dirty="0" smtClean="0">
                <a:solidFill>
                  <a:schemeClr val="tx1"/>
                </a:solidFill>
              </a:rPr>
              <a:t>FS</a:t>
            </a:r>
            <a:r>
              <a:rPr lang="en-US" sz="800" baseline="-25000" dirty="0" smtClean="0">
                <a:solidFill>
                  <a:schemeClr val="tx1"/>
                </a:solidFill>
              </a:rPr>
              <a:t>1</a:t>
            </a:r>
          </a:p>
          <a:p>
            <a:pPr algn="ctr"/>
            <a:r>
              <a:rPr lang="en-US" sz="800" dirty="0" smtClean="0">
                <a:solidFill>
                  <a:schemeClr val="tx1"/>
                </a:solidFill>
              </a:rPr>
              <a:t>Time-series</a:t>
            </a:r>
            <a:endParaRPr lang="en-US" sz="800" dirty="0">
              <a:solidFill>
                <a:schemeClr val="tx1"/>
              </a:solidFill>
            </a:endParaRPr>
          </a:p>
        </p:txBody>
      </p:sp>
      <p:sp>
        <p:nvSpPr>
          <p:cNvPr id="118" name="Can 117"/>
          <p:cNvSpPr/>
          <p:nvPr/>
        </p:nvSpPr>
        <p:spPr>
          <a:xfrm>
            <a:off x="4770170" y="4039826"/>
            <a:ext cx="492688" cy="1203616"/>
          </a:xfrm>
          <a:prstGeom prst="can">
            <a:avLst/>
          </a:prstGeom>
          <a:gradFill flip="none" rotWithShape="1">
            <a:gsLst>
              <a:gs pos="0">
                <a:schemeClr val="accent6">
                  <a:lumMod val="50000"/>
                </a:scheme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chemeClr val="tx1"/>
                </a:solidFill>
              </a:rPr>
              <a:t>T</a:t>
            </a:r>
            <a:r>
              <a:rPr lang="en-US" sz="800" baseline="-25000" dirty="0">
                <a:solidFill>
                  <a:schemeClr val="tx1"/>
                </a:solidFill>
              </a:rPr>
              <a:t>2</a:t>
            </a:r>
            <a:r>
              <a:rPr lang="en-US" sz="800" dirty="0" smtClean="0">
                <a:solidFill>
                  <a:schemeClr val="tx1"/>
                </a:solidFill>
              </a:rPr>
              <a:t>FS</a:t>
            </a:r>
            <a:r>
              <a:rPr lang="en-US" sz="800" baseline="-25000" dirty="0" smtClean="0">
                <a:solidFill>
                  <a:schemeClr val="tx1"/>
                </a:solidFill>
              </a:rPr>
              <a:t>2</a:t>
            </a:r>
          </a:p>
          <a:p>
            <a:pPr algn="ctr"/>
            <a:r>
              <a:rPr lang="en-US" sz="800" dirty="0" smtClean="0">
                <a:solidFill>
                  <a:schemeClr val="tx1"/>
                </a:solidFill>
              </a:rPr>
              <a:t>Time-series</a:t>
            </a:r>
            <a:endParaRPr lang="en-US" sz="800" dirty="0">
              <a:solidFill>
                <a:schemeClr val="tx1"/>
              </a:solidFill>
            </a:endParaRPr>
          </a:p>
        </p:txBody>
      </p:sp>
      <p:sp>
        <p:nvSpPr>
          <p:cNvPr id="119" name="Can 118"/>
          <p:cNvSpPr/>
          <p:nvPr/>
        </p:nvSpPr>
        <p:spPr>
          <a:xfrm>
            <a:off x="5068936" y="4873492"/>
            <a:ext cx="492688" cy="1203616"/>
          </a:xfrm>
          <a:prstGeom prst="can">
            <a:avLst/>
          </a:prstGeom>
          <a:gradFill flip="none" rotWithShape="1">
            <a:gsLst>
              <a:gs pos="0">
                <a:schemeClr val="accent6">
                  <a:lumMod val="50000"/>
                </a:scheme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chemeClr val="tx1"/>
                </a:solidFill>
              </a:rPr>
              <a:t>T</a:t>
            </a:r>
            <a:r>
              <a:rPr lang="en-US" sz="800" baseline="-25000" dirty="0" smtClean="0">
                <a:solidFill>
                  <a:schemeClr val="tx1"/>
                </a:solidFill>
              </a:rPr>
              <a:t>3</a:t>
            </a:r>
            <a:r>
              <a:rPr lang="en-US" sz="800" dirty="0" smtClean="0">
                <a:solidFill>
                  <a:schemeClr val="tx1"/>
                </a:solidFill>
              </a:rPr>
              <a:t>FS</a:t>
            </a:r>
            <a:r>
              <a:rPr lang="en-US" sz="800" baseline="-25000" dirty="0" smtClean="0">
                <a:solidFill>
                  <a:schemeClr val="tx1"/>
                </a:solidFill>
              </a:rPr>
              <a:t>3</a:t>
            </a:r>
          </a:p>
          <a:p>
            <a:pPr algn="ctr"/>
            <a:r>
              <a:rPr lang="en-US" sz="800" dirty="0" smtClean="0">
                <a:solidFill>
                  <a:schemeClr val="tx1"/>
                </a:solidFill>
              </a:rPr>
              <a:t>Time-series</a:t>
            </a:r>
            <a:endParaRPr lang="en-US" sz="800" dirty="0">
              <a:solidFill>
                <a:schemeClr val="tx1"/>
              </a:solidFill>
            </a:endParaRPr>
          </a:p>
        </p:txBody>
      </p:sp>
      <p:sp>
        <p:nvSpPr>
          <p:cNvPr id="120" name="TextBox 119"/>
          <p:cNvSpPr txBox="1"/>
          <p:nvPr/>
        </p:nvSpPr>
        <p:spPr>
          <a:xfrm>
            <a:off x="4593664" y="6110013"/>
            <a:ext cx="1364476" cy="276999"/>
          </a:xfrm>
          <a:prstGeom prst="rect">
            <a:avLst/>
          </a:prstGeom>
          <a:noFill/>
        </p:spPr>
        <p:txBody>
          <a:bodyPr wrap="none" rtlCol="0">
            <a:spAutoFit/>
          </a:bodyPr>
          <a:lstStyle/>
          <a:p>
            <a:r>
              <a:rPr lang="en-US" sz="1200" dirty="0" smtClean="0"/>
              <a:t>… etc. for all tracks</a:t>
            </a:r>
            <a:endParaRPr lang="en-US" sz="1200" dirty="0"/>
          </a:p>
        </p:txBody>
      </p:sp>
      <p:sp>
        <p:nvSpPr>
          <p:cNvPr id="121" name="Pentagon 120"/>
          <p:cNvSpPr/>
          <p:nvPr/>
        </p:nvSpPr>
        <p:spPr>
          <a:xfrm>
            <a:off x="5704782" y="2117676"/>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mosaic</a:t>
            </a:r>
            <a:endParaRPr lang="en-US" sz="700" dirty="0">
              <a:solidFill>
                <a:schemeClr val="accent2">
                  <a:lumMod val="75000"/>
                </a:schemeClr>
              </a:solidFill>
            </a:endParaRPr>
          </a:p>
        </p:txBody>
      </p:sp>
      <p:cxnSp>
        <p:nvCxnSpPr>
          <p:cNvPr id="122" name="Straight Arrow Connector 121"/>
          <p:cNvCxnSpPr>
            <a:stCxn id="114" idx="4"/>
            <a:endCxn id="121" idx="1"/>
          </p:cNvCxnSpPr>
          <p:nvPr/>
        </p:nvCxnSpPr>
        <p:spPr>
          <a:xfrm>
            <a:off x="5016514" y="1653896"/>
            <a:ext cx="688268" cy="6005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a:stCxn id="115" idx="4"/>
            <a:endCxn id="121" idx="1"/>
          </p:cNvCxnSpPr>
          <p:nvPr/>
        </p:nvCxnSpPr>
        <p:spPr>
          <a:xfrm flipV="1">
            <a:off x="5262858" y="2254461"/>
            <a:ext cx="441924" cy="2140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a:stCxn id="116" idx="4"/>
            <a:endCxn id="121" idx="1"/>
          </p:cNvCxnSpPr>
          <p:nvPr/>
        </p:nvCxnSpPr>
        <p:spPr>
          <a:xfrm flipV="1">
            <a:off x="5561624" y="2254461"/>
            <a:ext cx="143158" cy="10477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5" name="Pentagon 124"/>
          <p:cNvSpPr/>
          <p:nvPr/>
        </p:nvSpPr>
        <p:spPr>
          <a:xfrm>
            <a:off x="5704782" y="4292659"/>
            <a:ext cx="541866" cy="273569"/>
          </a:xfrm>
          <a:prstGeom prst="homePlat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accent2">
                    <a:lumMod val="75000"/>
                  </a:schemeClr>
                </a:solidFill>
              </a:rPr>
              <a:t>mosaic</a:t>
            </a:r>
            <a:endParaRPr lang="en-US" sz="700" dirty="0">
              <a:solidFill>
                <a:schemeClr val="accent2">
                  <a:lumMod val="75000"/>
                </a:schemeClr>
              </a:solidFill>
            </a:endParaRPr>
          </a:p>
        </p:txBody>
      </p:sp>
      <p:cxnSp>
        <p:nvCxnSpPr>
          <p:cNvPr id="126" name="Straight Arrow Connector 125"/>
          <p:cNvCxnSpPr>
            <a:endCxn id="125" idx="1"/>
          </p:cNvCxnSpPr>
          <p:nvPr/>
        </p:nvCxnSpPr>
        <p:spPr>
          <a:xfrm>
            <a:off x="5016514" y="3828879"/>
            <a:ext cx="688268" cy="6005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a:endCxn id="125" idx="1"/>
          </p:cNvCxnSpPr>
          <p:nvPr/>
        </p:nvCxnSpPr>
        <p:spPr>
          <a:xfrm flipV="1">
            <a:off x="5262858" y="4429444"/>
            <a:ext cx="441924" cy="2140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a:endCxn id="125" idx="1"/>
          </p:cNvCxnSpPr>
          <p:nvPr/>
        </p:nvCxnSpPr>
        <p:spPr>
          <a:xfrm flipV="1">
            <a:off x="5561624" y="4429444"/>
            <a:ext cx="143158" cy="10477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a:off x="6246648" y="2259314"/>
            <a:ext cx="270664" cy="6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a:off x="6246648" y="4434207"/>
            <a:ext cx="52790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1" name="Can 130"/>
          <p:cNvSpPr/>
          <p:nvPr/>
        </p:nvSpPr>
        <p:spPr>
          <a:xfrm>
            <a:off x="6516336" y="1050845"/>
            <a:ext cx="492688" cy="2853156"/>
          </a:xfrm>
          <a:prstGeom prst="can">
            <a:avLst/>
          </a:prstGeom>
          <a:gradFill flip="none" rotWithShape="1">
            <a:gsLst>
              <a:gs pos="0">
                <a:schemeClr val="accent6">
                  <a:lumMod val="75000"/>
                </a:scheme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chemeClr val="tx1"/>
                </a:solidFill>
              </a:rPr>
              <a:t>T</a:t>
            </a:r>
            <a:r>
              <a:rPr lang="en-US" sz="800" baseline="-25000" dirty="0" smtClean="0">
                <a:solidFill>
                  <a:schemeClr val="tx1"/>
                </a:solidFill>
              </a:rPr>
              <a:t>1</a:t>
            </a:r>
          </a:p>
          <a:p>
            <a:pPr algn="ctr"/>
            <a:r>
              <a:rPr lang="en-US" sz="800" dirty="0" smtClean="0">
                <a:solidFill>
                  <a:schemeClr val="tx1"/>
                </a:solidFill>
              </a:rPr>
              <a:t>Time-series</a:t>
            </a:r>
            <a:endParaRPr lang="en-US" sz="800" dirty="0">
              <a:solidFill>
                <a:schemeClr val="tx1"/>
              </a:solidFill>
            </a:endParaRPr>
          </a:p>
        </p:txBody>
      </p:sp>
      <p:sp>
        <p:nvSpPr>
          <p:cNvPr id="132" name="Can 131"/>
          <p:cNvSpPr/>
          <p:nvPr/>
        </p:nvSpPr>
        <p:spPr>
          <a:xfrm>
            <a:off x="6774549" y="3256190"/>
            <a:ext cx="492688" cy="2763610"/>
          </a:xfrm>
          <a:prstGeom prst="can">
            <a:avLst/>
          </a:prstGeom>
          <a:gradFill flip="none" rotWithShape="1">
            <a:gsLst>
              <a:gs pos="0">
                <a:schemeClr val="accent6">
                  <a:lumMod val="50000"/>
                </a:scheme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chemeClr val="tx1"/>
                </a:solidFill>
              </a:rPr>
              <a:t>T</a:t>
            </a:r>
            <a:r>
              <a:rPr lang="en-US" sz="800" baseline="-25000" dirty="0" smtClean="0">
                <a:solidFill>
                  <a:schemeClr val="tx1"/>
                </a:solidFill>
              </a:rPr>
              <a:t>2</a:t>
            </a:r>
          </a:p>
          <a:p>
            <a:pPr algn="ctr"/>
            <a:r>
              <a:rPr lang="en-US" sz="800" dirty="0" smtClean="0">
                <a:solidFill>
                  <a:schemeClr val="tx1"/>
                </a:solidFill>
              </a:rPr>
              <a:t>Time-series</a:t>
            </a:r>
            <a:endParaRPr lang="en-US" sz="800" dirty="0">
              <a:solidFill>
                <a:schemeClr val="tx1"/>
              </a:solidFill>
            </a:endParaRPr>
          </a:p>
        </p:txBody>
      </p:sp>
      <p:sp>
        <p:nvSpPr>
          <p:cNvPr id="133" name="Rectangle 132"/>
          <p:cNvSpPr/>
          <p:nvPr/>
        </p:nvSpPr>
        <p:spPr>
          <a:xfrm>
            <a:off x="7642457" y="2391245"/>
            <a:ext cx="1051424" cy="2855068"/>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1200" u="sng" dirty="0" smtClean="0">
                <a:solidFill>
                  <a:schemeClr val="accent3">
                    <a:lumMod val="50000"/>
                  </a:schemeClr>
                </a:solidFill>
              </a:rPr>
              <a:t>Large-area</a:t>
            </a:r>
          </a:p>
          <a:p>
            <a:pPr algn="ctr"/>
            <a:r>
              <a:rPr lang="en-US" sz="1200" u="sng" dirty="0" smtClean="0">
                <a:solidFill>
                  <a:schemeClr val="accent3">
                    <a:lumMod val="50000"/>
                  </a:schemeClr>
                </a:solidFill>
              </a:rPr>
              <a:t>Mosaicking of time-series accounting for disparate incidence angles</a:t>
            </a:r>
            <a:endParaRPr lang="en-US" sz="1200" dirty="0" smtClean="0">
              <a:solidFill>
                <a:schemeClr val="accent3">
                  <a:lumMod val="50000"/>
                </a:schemeClr>
              </a:solidFill>
            </a:endParaRPr>
          </a:p>
          <a:p>
            <a:endParaRPr lang="en-US" sz="1200" dirty="0" smtClean="0">
              <a:solidFill>
                <a:schemeClr val="accent3">
                  <a:lumMod val="50000"/>
                </a:schemeClr>
              </a:solidFill>
            </a:endParaRPr>
          </a:p>
        </p:txBody>
      </p:sp>
      <p:cxnSp>
        <p:nvCxnSpPr>
          <p:cNvPr id="134" name="Straight Arrow Connector 133"/>
          <p:cNvCxnSpPr>
            <a:stCxn id="131" idx="4"/>
            <a:endCxn id="133" idx="1"/>
          </p:cNvCxnSpPr>
          <p:nvPr/>
        </p:nvCxnSpPr>
        <p:spPr>
          <a:xfrm>
            <a:off x="7009024" y="2477423"/>
            <a:ext cx="633433" cy="13413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a:stCxn id="132" idx="4"/>
            <a:endCxn id="133" idx="1"/>
          </p:cNvCxnSpPr>
          <p:nvPr/>
        </p:nvCxnSpPr>
        <p:spPr>
          <a:xfrm flipV="1">
            <a:off x="7267237" y="3818779"/>
            <a:ext cx="375220" cy="8192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6" name="TextBox 135"/>
          <p:cNvSpPr txBox="1"/>
          <p:nvPr/>
        </p:nvSpPr>
        <p:spPr>
          <a:xfrm>
            <a:off x="1708247" y="1148167"/>
            <a:ext cx="441146" cy="261610"/>
          </a:xfrm>
          <a:prstGeom prst="rect">
            <a:avLst/>
          </a:prstGeom>
          <a:noFill/>
        </p:spPr>
        <p:txBody>
          <a:bodyPr wrap="none" rtlCol="0">
            <a:spAutoFit/>
          </a:bodyPr>
          <a:lstStyle/>
          <a:p>
            <a:r>
              <a:rPr lang="en-US" sz="1100" dirty="0" err="1" smtClean="0"/>
              <a:t>unw</a:t>
            </a:r>
            <a:endParaRPr lang="en-US" sz="1100" dirty="0"/>
          </a:p>
        </p:txBody>
      </p:sp>
      <p:sp>
        <p:nvSpPr>
          <p:cNvPr id="137" name="TextBox 136"/>
          <p:cNvSpPr txBox="1"/>
          <p:nvPr/>
        </p:nvSpPr>
        <p:spPr>
          <a:xfrm>
            <a:off x="220620" y="1182325"/>
            <a:ext cx="441146" cy="261610"/>
          </a:xfrm>
          <a:prstGeom prst="rect">
            <a:avLst/>
          </a:prstGeom>
          <a:noFill/>
        </p:spPr>
        <p:txBody>
          <a:bodyPr wrap="none" rtlCol="0">
            <a:spAutoFit/>
          </a:bodyPr>
          <a:lstStyle/>
          <a:p>
            <a:r>
              <a:rPr lang="en-US" sz="1100" dirty="0" err="1" smtClean="0"/>
              <a:t>unw</a:t>
            </a:r>
            <a:endParaRPr lang="en-US" sz="1100" dirty="0"/>
          </a:p>
        </p:txBody>
      </p:sp>
    </p:spTree>
    <p:extLst>
      <p:ext uri="{BB962C8B-B14F-4D97-AF65-F5344CB8AC3E}">
        <p14:creationId xmlns:p14="http://schemas.microsoft.com/office/powerpoint/2010/main" val="16849045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Production Rules</a:t>
            </a:r>
            <a:endParaRPr lang="en-US" dirty="0"/>
          </a:p>
        </p:txBody>
      </p:sp>
      <p:sp>
        <p:nvSpPr>
          <p:cNvPr id="4" name="Slide Number Placeholder 3"/>
          <p:cNvSpPr>
            <a:spLocks noGrp="1"/>
          </p:cNvSpPr>
          <p:nvPr>
            <p:ph type="sldNum" sz="quarter" idx="4"/>
          </p:nvPr>
        </p:nvSpPr>
        <p:spPr/>
        <p:txBody>
          <a:bodyPr/>
          <a:lstStyle/>
          <a:p>
            <a:fld id="{11666C6C-4E19-6342-9A2A-019557919201}" type="slidenum">
              <a:rPr lang="en-US" smtClean="0"/>
              <a:pPr/>
              <a:t>17</a:t>
            </a:fld>
            <a:endParaRPr lang="en-US" dirty="0"/>
          </a:p>
        </p:txBody>
      </p:sp>
      <p:sp>
        <p:nvSpPr>
          <p:cNvPr id="5" name="Date Placeholder 4"/>
          <p:cNvSpPr>
            <a:spLocks noGrp="1"/>
          </p:cNvSpPr>
          <p:nvPr>
            <p:ph type="dt" sz="half" idx="2"/>
          </p:nvPr>
        </p:nvSpPr>
        <p:spPr/>
        <p:txBody>
          <a:bodyPr/>
          <a:lstStyle/>
          <a:p>
            <a:r>
              <a:rPr lang="en-US" smtClean="0"/>
              <a:t>2013-07-11T08:30:00-04:00</a:t>
            </a:r>
            <a:endParaRPr lang="en-US" dirty="0"/>
          </a:p>
        </p:txBody>
      </p:sp>
      <p:sp>
        <p:nvSpPr>
          <p:cNvPr id="6" name="Footer Placeholder 5"/>
          <p:cNvSpPr>
            <a:spLocks noGrp="1"/>
          </p:cNvSpPr>
          <p:nvPr>
            <p:ph type="ftr" sz="quarter" idx="3"/>
          </p:nvPr>
        </p:nvSpPr>
        <p:spPr/>
        <p:txBody>
          <a:bodyPr/>
          <a:lstStyle/>
          <a:p>
            <a:r>
              <a:rPr lang="en-US" smtClean="0"/>
              <a:t>ESIP 2013 Summer – Cloud Computing and Geosciences</a:t>
            </a:r>
            <a:endParaRPr lang="en-US" dirty="0"/>
          </a:p>
        </p:txBody>
      </p:sp>
      <p:sp>
        <p:nvSpPr>
          <p:cNvPr id="7" name="Content Placeholder 2"/>
          <p:cNvSpPr>
            <a:spLocks noGrp="1"/>
          </p:cNvSpPr>
          <p:nvPr>
            <p:ph idx="1"/>
          </p:nvPr>
        </p:nvSpPr>
        <p:spPr>
          <a:xfrm>
            <a:off x="180390" y="1080453"/>
            <a:ext cx="8572724" cy="2292222"/>
          </a:xfrm>
        </p:spPr>
        <p:txBody>
          <a:bodyPr/>
          <a:lstStyle/>
          <a:p>
            <a:r>
              <a:rPr lang="en-US" sz="1800" dirty="0"/>
              <a:t>Defines conditions that must be met </a:t>
            </a:r>
            <a:r>
              <a:rPr lang="en-US" sz="1800" dirty="0" smtClean="0"/>
              <a:t>before </a:t>
            </a:r>
            <a:r>
              <a:rPr lang="en-US" sz="1800" dirty="0"/>
              <a:t>dispatching a processing </a:t>
            </a:r>
            <a:r>
              <a:rPr lang="en-US" sz="1800" dirty="0" smtClean="0"/>
              <a:t>step</a:t>
            </a:r>
          </a:p>
          <a:p>
            <a:r>
              <a:rPr lang="en-US" sz="1800" dirty="0" smtClean="0"/>
              <a:t>Codified in Python</a:t>
            </a:r>
          </a:p>
          <a:p>
            <a:pPr lvl="1"/>
            <a:r>
              <a:rPr lang="en-US" sz="1600" dirty="0" smtClean="0"/>
              <a:t>Enables complex conditions</a:t>
            </a:r>
          </a:p>
          <a:p>
            <a:r>
              <a:rPr lang="en-US" sz="1800" dirty="0" smtClean="0"/>
              <a:t>Scalable asynchronous production rules checking</a:t>
            </a:r>
          </a:p>
          <a:p>
            <a:pPr lvl="1"/>
            <a:r>
              <a:rPr lang="en-US" sz="1600" dirty="0" smtClean="0"/>
              <a:t>System state checks are queued</a:t>
            </a:r>
          </a:p>
          <a:p>
            <a:pPr lvl="1"/>
            <a:r>
              <a:rPr lang="en-US" sz="1600" dirty="0" smtClean="0"/>
              <a:t>Multiple workers evaluate conditions</a:t>
            </a:r>
            <a:endParaRPr lang="en-US" sz="1600" dirty="0"/>
          </a:p>
        </p:txBody>
      </p:sp>
      <p:pic>
        <p:nvPicPr>
          <p:cNvPr id="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0261" y="3083116"/>
            <a:ext cx="4626429" cy="309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bwMode="auto">
          <a:xfrm>
            <a:off x="180390" y="3618460"/>
            <a:ext cx="4544380" cy="208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a:lstStyle>
          <a:p>
            <a:r>
              <a:rPr lang="en-US" sz="1800" dirty="0" smtClean="0"/>
              <a:t>Example: </a:t>
            </a:r>
            <a:r>
              <a:rPr lang="en-US" sz="1800" dirty="0" err="1" smtClean="0"/>
              <a:t>interferogram</a:t>
            </a:r>
            <a:r>
              <a:rPr lang="en-US" sz="1800" dirty="0" smtClean="0"/>
              <a:t> formation</a:t>
            </a:r>
          </a:p>
          <a:p>
            <a:pPr lvl="1"/>
            <a:r>
              <a:rPr lang="en-US" sz="1600" dirty="0" smtClean="0"/>
              <a:t>Checks for existence PEG region</a:t>
            </a:r>
          </a:p>
          <a:p>
            <a:pPr lvl="1"/>
            <a:r>
              <a:rPr lang="en-US" sz="1600" dirty="0" smtClean="0"/>
              <a:t>Checks for contiguousness of two neighboring orbits of along-track frames</a:t>
            </a:r>
          </a:p>
          <a:p>
            <a:pPr lvl="1"/>
            <a:r>
              <a:rPr lang="en-US" sz="1600" dirty="0" smtClean="0"/>
              <a:t>Common coordinate systems</a:t>
            </a:r>
            <a:endParaRPr lang="en-US" sz="1600" dirty="0"/>
          </a:p>
        </p:txBody>
      </p:sp>
    </p:spTree>
    <p:extLst>
      <p:ext uri="{BB962C8B-B14F-4D97-AF65-F5344CB8AC3E}">
        <p14:creationId xmlns:p14="http://schemas.microsoft.com/office/powerpoint/2010/main" val="1857805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Event Notifications</a:t>
            </a:r>
            <a:endParaRPr lang="en-US" dirty="0"/>
          </a:p>
        </p:txBody>
      </p:sp>
      <p:sp>
        <p:nvSpPr>
          <p:cNvPr id="3" name="Content Placeholder 2"/>
          <p:cNvSpPr>
            <a:spLocks noGrp="1"/>
          </p:cNvSpPr>
          <p:nvPr>
            <p:ph idx="1"/>
          </p:nvPr>
        </p:nvSpPr>
        <p:spPr>
          <a:xfrm>
            <a:off x="457200" y="838201"/>
            <a:ext cx="8229600" cy="1979456"/>
          </a:xfrm>
        </p:spPr>
        <p:txBody>
          <a:bodyPr>
            <a:normAutofit lnSpcReduction="10000"/>
          </a:bodyPr>
          <a:lstStyle/>
          <a:p>
            <a:r>
              <a:rPr lang="en-US" sz="2000" dirty="0"/>
              <a:t>Leverage USGS National Earthquake Information Center (NEIC)’s Product Distribution Layer (PDL</a:t>
            </a:r>
            <a:r>
              <a:rPr lang="en-US" sz="2000" dirty="0" smtClean="0"/>
              <a:t>)</a:t>
            </a:r>
          </a:p>
          <a:p>
            <a:pPr lvl="1"/>
            <a:r>
              <a:rPr lang="en-US" sz="1800" dirty="0" smtClean="0"/>
              <a:t>Pub-sub notification of events and data products</a:t>
            </a:r>
          </a:p>
          <a:p>
            <a:pPr lvl="1"/>
            <a:r>
              <a:rPr lang="en-US" sz="1800" dirty="0"/>
              <a:t>P</a:t>
            </a:r>
            <a:r>
              <a:rPr lang="en-US" sz="1800" dirty="0" smtClean="0"/>
              <a:t>ublish events/data to PDL Hub</a:t>
            </a:r>
          </a:p>
          <a:p>
            <a:pPr lvl="1"/>
            <a:r>
              <a:rPr lang="en-US" sz="1800" dirty="0" smtClean="0"/>
              <a:t>Receive notifications from PDL Hub</a:t>
            </a:r>
          </a:p>
          <a:p>
            <a:r>
              <a:rPr lang="en-US" sz="2000" dirty="0" smtClean="0"/>
              <a:t>Different intent from</a:t>
            </a:r>
            <a:endParaRPr lang="en-US" sz="2000" dirty="0"/>
          </a:p>
        </p:txBody>
      </p:sp>
      <p:sp>
        <p:nvSpPr>
          <p:cNvPr id="4" name="Slide Number Placeholder 3"/>
          <p:cNvSpPr>
            <a:spLocks noGrp="1"/>
          </p:cNvSpPr>
          <p:nvPr>
            <p:ph type="sldNum" sz="quarter" idx="4"/>
          </p:nvPr>
        </p:nvSpPr>
        <p:spPr/>
        <p:txBody>
          <a:bodyPr/>
          <a:lstStyle/>
          <a:p>
            <a:fld id="{11666C6C-4E19-6342-9A2A-019557919201}" type="slidenum">
              <a:rPr lang="en-US" smtClean="0"/>
              <a:pPr/>
              <a:t>18</a:t>
            </a:fld>
            <a:endParaRPr lang="en-US" dirty="0"/>
          </a:p>
        </p:txBody>
      </p:sp>
      <p:sp>
        <p:nvSpPr>
          <p:cNvPr id="5" name="Date Placeholder 4"/>
          <p:cNvSpPr>
            <a:spLocks noGrp="1"/>
          </p:cNvSpPr>
          <p:nvPr>
            <p:ph type="dt" sz="half" idx="2"/>
          </p:nvPr>
        </p:nvSpPr>
        <p:spPr/>
        <p:txBody>
          <a:bodyPr/>
          <a:lstStyle/>
          <a:p>
            <a:r>
              <a:rPr lang="en-US" smtClean="0"/>
              <a:t>2013-07-11T08:30:00-04:00</a:t>
            </a:r>
            <a:endParaRPr lang="en-US" dirty="0"/>
          </a:p>
        </p:txBody>
      </p:sp>
      <p:sp>
        <p:nvSpPr>
          <p:cNvPr id="6" name="Footer Placeholder 5"/>
          <p:cNvSpPr>
            <a:spLocks noGrp="1"/>
          </p:cNvSpPr>
          <p:nvPr>
            <p:ph type="ftr" sz="quarter" idx="3"/>
          </p:nvPr>
        </p:nvSpPr>
        <p:spPr/>
        <p:txBody>
          <a:bodyPr/>
          <a:lstStyle/>
          <a:p>
            <a:r>
              <a:rPr lang="en-US" smtClean="0"/>
              <a:t>ESIP 2013 Summer – Cloud Computing and Geosciences</a:t>
            </a:r>
            <a:endParaRPr lang="en-US" dirty="0"/>
          </a:p>
        </p:txBody>
      </p:sp>
      <p:sp>
        <p:nvSpPr>
          <p:cNvPr id="7" name="Rounded Rectangle 6"/>
          <p:cNvSpPr/>
          <p:nvPr/>
        </p:nvSpPr>
        <p:spPr>
          <a:xfrm>
            <a:off x="3999323" y="4191290"/>
            <a:ext cx="1168471" cy="667044"/>
          </a:xfrm>
          <a:prstGeom prst="roundRect">
            <a:avLst>
              <a:gd name="adj" fmla="val 7853"/>
            </a:avLst>
          </a:prstGeom>
          <a:solidFill>
            <a:schemeClr val="accent3">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PDL Hub</a:t>
            </a:r>
          </a:p>
        </p:txBody>
      </p:sp>
      <p:grpSp>
        <p:nvGrpSpPr>
          <p:cNvPr id="47" name="Group 46"/>
          <p:cNvGrpSpPr/>
          <p:nvPr/>
        </p:nvGrpSpPr>
        <p:grpSpPr>
          <a:xfrm>
            <a:off x="4130707" y="2792512"/>
            <a:ext cx="849723" cy="1361388"/>
            <a:chOff x="4130707" y="2703612"/>
            <a:chExt cx="849723" cy="1361388"/>
          </a:xfrm>
        </p:grpSpPr>
        <p:pic>
          <p:nvPicPr>
            <p:cNvPr id="11" name="Picture 10"/>
            <p:cNvPicPr>
              <a:picLocks noChangeAspect="1"/>
            </p:cNvPicPr>
            <p:nvPr/>
          </p:nvPicPr>
          <p:blipFill>
            <a:blip r:embed="rId3"/>
            <a:stretch>
              <a:fillRect/>
            </a:stretch>
          </p:blipFill>
          <p:spPr>
            <a:xfrm>
              <a:off x="4130707" y="2703612"/>
              <a:ext cx="849723" cy="861154"/>
            </a:xfrm>
            <a:prstGeom prst="rect">
              <a:avLst/>
            </a:prstGeom>
          </p:spPr>
        </p:pic>
        <p:cxnSp>
          <p:nvCxnSpPr>
            <p:cNvPr id="27" name="Straight Arrow Connector 26"/>
            <p:cNvCxnSpPr/>
            <p:nvPr/>
          </p:nvCxnSpPr>
          <p:spPr>
            <a:xfrm>
              <a:off x="4567931" y="3564766"/>
              <a:ext cx="0" cy="500234"/>
            </a:xfrm>
            <a:prstGeom prst="straightConnector1">
              <a:avLst/>
            </a:prstGeom>
            <a:ln>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145944" y="2338281"/>
            <a:ext cx="8998056" cy="4114800"/>
            <a:chOff x="145944" y="2249381"/>
            <a:chExt cx="8998056" cy="4114800"/>
          </a:xfrm>
        </p:grpSpPr>
        <p:pic>
          <p:nvPicPr>
            <p:cNvPr id="9" name="Picture 8" descr="usgs_pdl_produc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7300" y="2249381"/>
              <a:ext cx="2806700" cy="4114800"/>
            </a:xfrm>
            <a:prstGeom prst="rect">
              <a:avLst/>
            </a:prstGeom>
          </p:spPr>
        </p:pic>
        <p:pic>
          <p:nvPicPr>
            <p:cNvPr id="10" name="Picture 9" descr="usgs_pdl_products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44" y="2853540"/>
              <a:ext cx="3437095" cy="2679578"/>
            </a:xfrm>
            <a:prstGeom prst="rect">
              <a:avLst/>
            </a:prstGeom>
          </p:spPr>
        </p:pic>
        <p:cxnSp>
          <p:nvCxnSpPr>
            <p:cNvPr id="15" name="Straight Arrow Connector 14"/>
            <p:cNvCxnSpPr/>
            <p:nvPr/>
          </p:nvCxnSpPr>
          <p:spPr>
            <a:xfrm flipH="1" flipV="1">
              <a:off x="3240819" y="3387027"/>
              <a:ext cx="606278" cy="569371"/>
            </a:xfrm>
            <a:prstGeom prst="straightConnector1">
              <a:avLst/>
            </a:prstGeom>
            <a:ln>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3393219" y="4365177"/>
              <a:ext cx="453878" cy="0"/>
            </a:xfrm>
            <a:prstGeom prst="straightConnector1">
              <a:avLst/>
            </a:prstGeom>
            <a:ln>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2978051" y="4657162"/>
              <a:ext cx="869046" cy="350382"/>
            </a:xfrm>
            <a:prstGeom prst="straightConnector1">
              <a:avLst/>
            </a:prstGeom>
            <a:ln>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167794" y="2853541"/>
              <a:ext cx="1021878" cy="1167662"/>
            </a:xfrm>
            <a:prstGeom prst="straightConnector1">
              <a:avLst/>
            </a:prstGeom>
            <a:ln>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5168398" y="3825005"/>
              <a:ext cx="1168902" cy="429787"/>
            </a:xfrm>
            <a:prstGeom prst="straightConnector1">
              <a:avLst/>
            </a:prstGeom>
            <a:ln>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5284579" y="4481971"/>
              <a:ext cx="1052721" cy="287463"/>
            </a:xfrm>
            <a:prstGeom prst="straightConnector1">
              <a:avLst/>
            </a:prstGeom>
            <a:ln>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5284579" y="4769434"/>
              <a:ext cx="1052721" cy="1041069"/>
            </a:xfrm>
            <a:prstGeom prst="straightConnector1">
              <a:avLst/>
            </a:prstGeom>
            <a:ln>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2149272" y="4858334"/>
            <a:ext cx="2831158" cy="1290993"/>
            <a:chOff x="2149272" y="4769434"/>
            <a:chExt cx="2831158" cy="1290993"/>
          </a:xfrm>
        </p:grpSpPr>
        <p:cxnSp>
          <p:nvCxnSpPr>
            <p:cNvPr id="43" name="Straight Arrow Connector 42"/>
            <p:cNvCxnSpPr/>
            <p:nvPr/>
          </p:nvCxnSpPr>
          <p:spPr>
            <a:xfrm flipV="1">
              <a:off x="4567931" y="4769434"/>
              <a:ext cx="0" cy="763684"/>
            </a:xfrm>
            <a:prstGeom prst="straightConnector1">
              <a:avLst/>
            </a:prstGeom>
            <a:ln>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sp>
          <p:nvSpPr>
            <p:cNvPr id="25" name="Rounded Rectangle 24"/>
            <p:cNvSpPr/>
            <p:nvPr/>
          </p:nvSpPr>
          <p:spPr>
            <a:xfrm>
              <a:off x="4182349" y="5646245"/>
              <a:ext cx="798081" cy="414182"/>
            </a:xfrm>
            <a:prstGeom prst="roundRect">
              <a:avLst>
                <a:gd name="adj" fmla="val 7853"/>
              </a:avLst>
            </a:prstGeom>
            <a:solidFill>
              <a:schemeClr val="accent3">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90"/>
                  </a:solidFill>
                </a:rPr>
                <a:t>Event Listener</a:t>
              </a:r>
            </a:p>
          </p:txBody>
        </p:sp>
        <p:sp>
          <p:nvSpPr>
            <p:cNvPr id="26" name="Rounded Rectangle 25"/>
            <p:cNvSpPr/>
            <p:nvPr/>
          </p:nvSpPr>
          <p:spPr>
            <a:xfrm>
              <a:off x="3112184" y="5646245"/>
              <a:ext cx="1062246" cy="414182"/>
            </a:xfrm>
            <a:prstGeom prst="roundRect">
              <a:avLst>
                <a:gd name="adj" fmla="val 7853"/>
              </a:avLst>
            </a:prstGeom>
            <a:solidFill>
              <a:schemeClr val="accent3">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90"/>
                  </a:solidFill>
                </a:rPr>
                <a:t>Constraints Filter</a:t>
              </a:r>
            </a:p>
          </p:txBody>
        </p:sp>
        <p:sp>
          <p:nvSpPr>
            <p:cNvPr id="28" name="Rounded Rectangle 27"/>
            <p:cNvSpPr/>
            <p:nvPr/>
          </p:nvSpPr>
          <p:spPr>
            <a:xfrm>
              <a:off x="2149272" y="5646245"/>
              <a:ext cx="965678" cy="414182"/>
            </a:xfrm>
            <a:prstGeom prst="roundRect">
              <a:avLst>
                <a:gd name="adj" fmla="val 7853"/>
              </a:avLst>
            </a:prstGeom>
            <a:solidFill>
              <a:schemeClr val="accent3">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90"/>
                  </a:solidFill>
                </a:rPr>
                <a:t>Messaging</a:t>
              </a:r>
            </a:p>
          </p:txBody>
        </p:sp>
      </p:grpSp>
      <p:grpSp>
        <p:nvGrpSpPr>
          <p:cNvPr id="17" name="Group 16"/>
          <p:cNvGrpSpPr/>
          <p:nvPr/>
        </p:nvGrpSpPr>
        <p:grpSpPr>
          <a:xfrm>
            <a:off x="641689" y="5689594"/>
            <a:ext cx="1507583" cy="548640"/>
            <a:chOff x="641689" y="5600694"/>
            <a:chExt cx="1507583" cy="548640"/>
          </a:xfrm>
        </p:grpSpPr>
        <p:pic>
          <p:nvPicPr>
            <p:cNvPr id="12" name="Picture 3" descr="C:\Active Work\ARIA Presentation\ARIA_color1.tif"/>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1689" y="5600694"/>
              <a:ext cx="1133333" cy="548640"/>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p:cNvCxnSpPr/>
            <p:nvPr/>
          </p:nvCxnSpPr>
          <p:spPr>
            <a:xfrm>
              <a:off x="1783028" y="5847018"/>
              <a:ext cx="366244" cy="0"/>
            </a:xfrm>
            <a:prstGeom prst="straightConnector1">
              <a:avLst/>
            </a:prstGeom>
            <a:ln>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grpSp>
      <p:pic>
        <p:nvPicPr>
          <p:cNvPr id="8" name="Picture 7"/>
          <p:cNvPicPr>
            <a:picLocks noChangeAspect="1"/>
          </p:cNvPicPr>
          <p:nvPr/>
        </p:nvPicPr>
        <p:blipFill>
          <a:blip r:embed="rId7"/>
          <a:stretch>
            <a:fillRect/>
          </a:stretch>
        </p:blipFill>
        <p:spPr>
          <a:xfrm>
            <a:off x="3106621" y="2442653"/>
            <a:ext cx="739307" cy="218431"/>
          </a:xfrm>
          <a:prstGeom prst="rect">
            <a:avLst/>
          </a:prstGeom>
        </p:spPr>
      </p:pic>
    </p:spTree>
    <p:extLst>
      <p:ext uri="{BB962C8B-B14F-4D97-AF65-F5344CB8AC3E}">
        <p14:creationId xmlns:p14="http://schemas.microsoft.com/office/powerpoint/2010/main" val="4593790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Data Coverage and Volumes</a:t>
            </a:r>
            <a:endParaRPr lang="en-US" dirty="0"/>
          </a:p>
        </p:txBody>
      </p:sp>
      <p:sp>
        <p:nvSpPr>
          <p:cNvPr id="4" name="Slide Number Placeholder 3"/>
          <p:cNvSpPr>
            <a:spLocks noGrp="1"/>
          </p:cNvSpPr>
          <p:nvPr>
            <p:ph type="sldNum" sz="quarter" idx="4"/>
          </p:nvPr>
        </p:nvSpPr>
        <p:spPr/>
        <p:txBody>
          <a:bodyPr/>
          <a:lstStyle/>
          <a:p>
            <a:fld id="{11666C6C-4E19-6342-9A2A-019557919201}" type="slidenum">
              <a:rPr lang="en-US" smtClean="0"/>
              <a:pPr/>
              <a:t>19</a:t>
            </a:fld>
            <a:endParaRPr lang="en-US" dirty="0"/>
          </a:p>
        </p:txBody>
      </p:sp>
      <p:sp>
        <p:nvSpPr>
          <p:cNvPr id="5" name="Date Placeholder 4"/>
          <p:cNvSpPr>
            <a:spLocks noGrp="1"/>
          </p:cNvSpPr>
          <p:nvPr>
            <p:ph type="dt" sz="half" idx="2"/>
          </p:nvPr>
        </p:nvSpPr>
        <p:spPr/>
        <p:txBody>
          <a:bodyPr/>
          <a:lstStyle/>
          <a:p>
            <a:r>
              <a:rPr lang="en-US" smtClean="0"/>
              <a:t>2013-07-11T08:30:00-04:00</a:t>
            </a:r>
            <a:endParaRPr lang="en-US" dirty="0"/>
          </a:p>
        </p:txBody>
      </p:sp>
      <p:sp>
        <p:nvSpPr>
          <p:cNvPr id="6" name="Footer Placeholder 5"/>
          <p:cNvSpPr>
            <a:spLocks noGrp="1"/>
          </p:cNvSpPr>
          <p:nvPr>
            <p:ph type="ftr" sz="quarter" idx="3"/>
          </p:nvPr>
        </p:nvSpPr>
        <p:spPr/>
        <p:txBody>
          <a:bodyPr/>
          <a:lstStyle/>
          <a:p>
            <a:r>
              <a:rPr lang="en-US" smtClean="0"/>
              <a:t>ESIP 2013 Summer – Cloud Computing and Geosciences</a:t>
            </a:r>
            <a:endParaRPr lang="en-US" dirty="0"/>
          </a:p>
        </p:txBody>
      </p:sp>
      <p:pic>
        <p:nvPicPr>
          <p:cNvPr id="10" name="Picture 9"/>
          <p:cNvPicPr>
            <a:picLocks noChangeAspect="1"/>
          </p:cNvPicPr>
          <p:nvPr/>
        </p:nvPicPr>
        <p:blipFill>
          <a:blip r:embed="rId2"/>
          <a:stretch>
            <a:fillRect/>
          </a:stretch>
        </p:blipFill>
        <p:spPr>
          <a:xfrm>
            <a:off x="124393" y="2334959"/>
            <a:ext cx="4420611" cy="3826383"/>
          </a:xfrm>
          <a:prstGeom prst="rect">
            <a:avLst/>
          </a:prstGeom>
        </p:spPr>
      </p:pic>
      <p:pic>
        <p:nvPicPr>
          <p:cNvPr id="11" name="Picture 10"/>
          <p:cNvPicPr>
            <a:picLocks noChangeAspect="1"/>
          </p:cNvPicPr>
          <p:nvPr/>
        </p:nvPicPr>
        <p:blipFill>
          <a:blip r:embed="rId3"/>
          <a:stretch>
            <a:fillRect/>
          </a:stretch>
        </p:blipFill>
        <p:spPr>
          <a:xfrm>
            <a:off x="4594792" y="2334959"/>
            <a:ext cx="4420611" cy="3826383"/>
          </a:xfrm>
          <a:prstGeom prst="rect">
            <a:avLst/>
          </a:prstGeom>
        </p:spPr>
      </p:pic>
      <p:sp>
        <p:nvSpPr>
          <p:cNvPr id="12" name="TextBox 11"/>
          <p:cNvSpPr txBox="1"/>
          <p:nvPr/>
        </p:nvSpPr>
        <p:spPr>
          <a:xfrm>
            <a:off x="196850" y="1004277"/>
            <a:ext cx="8242300" cy="1569660"/>
          </a:xfrm>
          <a:prstGeom prst="rect">
            <a:avLst/>
          </a:prstGeom>
          <a:noFill/>
        </p:spPr>
        <p:txBody>
          <a:bodyPr wrap="square" rtlCol="0">
            <a:spAutoFit/>
          </a:bodyPr>
          <a:lstStyle/>
          <a:p>
            <a:pPr marL="285750" indent="-285750" defTabSz="457200">
              <a:buFont typeface="Arial" pitchFamily="34" charset="0"/>
              <a:buChar char="•"/>
            </a:pPr>
            <a:r>
              <a:rPr lang="it-IT" sz="2400" dirty="0" err="1" smtClean="0">
                <a:solidFill>
                  <a:prstClr val="black"/>
                </a:solidFill>
                <a:latin typeface="+mj-lt"/>
              </a:rPr>
              <a:t>Coverage</a:t>
            </a:r>
            <a:r>
              <a:rPr lang="it-IT" sz="2400" dirty="0" smtClean="0">
                <a:solidFill>
                  <a:prstClr val="black"/>
                </a:solidFill>
                <a:latin typeface="+mj-lt"/>
              </a:rPr>
              <a:t> of California by Cosmo-</a:t>
            </a:r>
            <a:r>
              <a:rPr lang="it-IT" sz="2400" dirty="0" err="1" smtClean="0">
                <a:solidFill>
                  <a:prstClr val="black"/>
                </a:solidFill>
                <a:latin typeface="+mj-lt"/>
              </a:rPr>
              <a:t>SkyMED</a:t>
            </a:r>
            <a:r>
              <a:rPr lang="it-IT" sz="2400" dirty="0" smtClean="0">
                <a:solidFill>
                  <a:prstClr val="black"/>
                </a:solidFill>
                <a:latin typeface="+mj-lt"/>
              </a:rPr>
              <a:t> </a:t>
            </a:r>
            <a:r>
              <a:rPr lang="it-IT" sz="2400" dirty="0" err="1" smtClean="0">
                <a:solidFill>
                  <a:prstClr val="black"/>
                </a:solidFill>
                <a:latin typeface="+mj-lt"/>
              </a:rPr>
              <a:t>InSAR</a:t>
            </a:r>
            <a:r>
              <a:rPr lang="it-IT" sz="2400" dirty="0" smtClean="0">
                <a:solidFill>
                  <a:prstClr val="black"/>
                </a:solidFill>
                <a:latin typeface="+mj-lt"/>
              </a:rPr>
              <a:t> </a:t>
            </a:r>
            <a:r>
              <a:rPr lang="it-IT" sz="2400" dirty="0" err="1" smtClean="0">
                <a:solidFill>
                  <a:prstClr val="black"/>
                </a:solidFill>
                <a:latin typeface="+mj-lt"/>
              </a:rPr>
              <a:t>constellation</a:t>
            </a:r>
            <a:endParaRPr lang="it-IT" sz="2400" dirty="0" smtClean="0">
              <a:solidFill>
                <a:prstClr val="black"/>
              </a:solidFill>
              <a:latin typeface="+mj-lt"/>
            </a:endParaRPr>
          </a:p>
          <a:p>
            <a:pPr marL="285750" indent="-285750" defTabSz="457200">
              <a:buFont typeface="Arial" pitchFamily="34" charset="0"/>
              <a:buChar char="•"/>
            </a:pPr>
            <a:r>
              <a:rPr lang="it-IT" sz="2400" dirty="0" smtClean="0">
                <a:solidFill>
                  <a:prstClr val="black"/>
                </a:solidFill>
                <a:latin typeface="+mj-lt"/>
              </a:rPr>
              <a:t>1 frame = 40 x </a:t>
            </a:r>
            <a:r>
              <a:rPr lang="it-IT" sz="2400" dirty="0">
                <a:solidFill>
                  <a:prstClr val="black"/>
                </a:solidFill>
                <a:latin typeface="+mj-lt"/>
              </a:rPr>
              <a:t>40 </a:t>
            </a:r>
            <a:r>
              <a:rPr lang="it-IT" sz="2400" dirty="0" smtClean="0">
                <a:solidFill>
                  <a:prstClr val="black"/>
                </a:solidFill>
                <a:latin typeface="+mj-lt"/>
              </a:rPr>
              <a:t>Kms swath, 3 m. res., 1.2 Gb</a:t>
            </a:r>
          </a:p>
          <a:p>
            <a:pPr marL="285750" indent="-285750" defTabSz="457200">
              <a:buFont typeface="Arial" pitchFamily="34" charset="0"/>
              <a:buChar char="•"/>
            </a:pPr>
            <a:r>
              <a:rPr lang="it-IT" sz="2400" dirty="0" smtClean="0">
                <a:solidFill>
                  <a:prstClr val="black"/>
                </a:solidFill>
                <a:latin typeface="+mj-lt"/>
              </a:rPr>
              <a:t>Total = 580 Gb every 16 </a:t>
            </a:r>
            <a:r>
              <a:rPr lang="it-IT" sz="2400" dirty="0" err="1" smtClean="0">
                <a:solidFill>
                  <a:prstClr val="black"/>
                </a:solidFill>
                <a:latin typeface="+mj-lt"/>
              </a:rPr>
              <a:t>days</a:t>
            </a:r>
            <a:r>
              <a:rPr lang="it-IT" sz="2400" dirty="0" smtClean="0">
                <a:solidFill>
                  <a:prstClr val="black"/>
                </a:solidFill>
                <a:latin typeface="+mj-lt"/>
              </a:rPr>
              <a:t> of </a:t>
            </a:r>
            <a:r>
              <a:rPr lang="it-IT" sz="2400" dirty="0" err="1" smtClean="0">
                <a:solidFill>
                  <a:prstClr val="black"/>
                </a:solidFill>
                <a:latin typeface="+mj-lt"/>
              </a:rPr>
              <a:t>raw</a:t>
            </a:r>
            <a:r>
              <a:rPr lang="it-IT" sz="2400" dirty="0" smtClean="0">
                <a:solidFill>
                  <a:prstClr val="black"/>
                </a:solidFill>
                <a:latin typeface="+mj-lt"/>
              </a:rPr>
              <a:t> data</a:t>
            </a:r>
          </a:p>
        </p:txBody>
      </p:sp>
      <p:sp>
        <p:nvSpPr>
          <p:cNvPr id="13" name="TextBox 12"/>
          <p:cNvSpPr txBox="1"/>
          <p:nvPr/>
        </p:nvSpPr>
        <p:spPr>
          <a:xfrm>
            <a:off x="1041400" y="6121400"/>
            <a:ext cx="2111776" cy="338554"/>
          </a:xfrm>
          <a:prstGeom prst="rect">
            <a:avLst/>
          </a:prstGeom>
          <a:noFill/>
        </p:spPr>
        <p:txBody>
          <a:bodyPr wrap="none" rtlCol="0">
            <a:spAutoFit/>
          </a:bodyPr>
          <a:lstStyle/>
          <a:p>
            <a:r>
              <a:rPr lang="it-IT" sz="1600" dirty="0">
                <a:solidFill>
                  <a:prstClr val="black"/>
                </a:solidFill>
                <a:latin typeface="+mj-lt"/>
              </a:rPr>
              <a:t>234 </a:t>
            </a:r>
            <a:r>
              <a:rPr lang="it-IT" sz="1600" dirty="0" err="1">
                <a:solidFill>
                  <a:prstClr val="black"/>
                </a:solidFill>
                <a:latin typeface="+mj-lt"/>
              </a:rPr>
              <a:t>frames</a:t>
            </a:r>
            <a:r>
              <a:rPr lang="it-IT" sz="1600" dirty="0">
                <a:solidFill>
                  <a:prstClr val="black"/>
                </a:solidFill>
                <a:latin typeface="+mj-lt"/>
              </a:rPr>
              <a:t> </a:t>
            </a:r>
            <a:r>
              <a:rPr lang="it-IT" sz="1600" dirty="0" smtClean="0">
                <a:solidFill>
                  <a:prstClr val="black"/>
                </a:solidFill>
                <a:latin typeface="+mj-lt"/>
              </a:rPr>
              <a:t>- </a:t>
            </a:r>
            <a:r>
              <a:rPr lang="it-IT" sz="1600" dirty="0" err="1" smtClean="0">
                <a:solidFill>
                  <a:prstClr val="black"/>
                </a:solidFill>
                <a:latin typeface="+mj-lt"/>
              </a:rPr>
              <a:t>ascending</a:t>
            </a:r>
            <a:endParaRPr lang="it-IT" sz="1600" dirty="0">
              <a:solidFill>
                <a:prstClr val="black"/>
              </a:solidFill>
              <a:latin typeface="+mj-lt"/>
            </a:endParaRPr>
          </a:p>
        </p:txBody>
      </p:sp>
      <p:sp>
        <p:nvSpPr>
          <p:cNvPr id="14" name="TextBox 13"/>
          <p:cNvSpPr txBox="1"/>
          <p:nvPr/>
        </p:nvSpPr>
        <p:spPr>
          <a:xfrm>
            <a:off x="5651500" y="6099398"/>
            <a:ext cx="2136623" cy="338554"/>
          </a:xfrm>
          <a:prstGeom prst="rect">
            <a:avLst/>
          </a:prstGeom>
          <a:noFill/>
        </p:spPr>
        <p:txBody>
          <a:bodyPr wrap="none" rtlCol="0">
            <a:spAutoFit/>
          </a:bodyPr>
          <a:lstStyle/>
          <a:p>
            <a:r>
              <a:rPr lang="it-IT" sz="1600" dirty="0" smtClean="0">
                <a:solidFill>
                  <a:prstClr val="black"/>
                </a:solidFill>
                <a:latin typeface="+mj-lt"/>
              </a:rPr>
              <a:t>246 </a:t>
            </a:r>
            <a:r>
              <a:rPr lang="it-IT" sz="1600" dirty="0" err="1">
                <a:solidFill>
                  <a:prstClr val="black"/>
                </a:solidFill>
                <a:latin typeface="+mj-lt"/>
              </a:rPr>
              <a:t>frames</a:t>
            </a:r>
            <a:r>
              <a:rPr lang="it-IT" sz="1600" dirty="0">
                <a:solidFill>
                  <a:prstClr val="black"/>
                </a:solidFill>
                <a:latin typeface="+mj-lt"/>
              </a:rPr>
              <a:t> </a:t>
            </a:r>
            <a:r>
              <a:rPr lang="it-IT" sz="1600" dirty="0" smtClean="0">
                <a:solidFill>
                  <a:prstClr val="black"/>
                </a:solidFill>
                <a:latin typeface="+mj-lt"/>
              </a:rPr>
              <a:t>- </a:t>
            </a:r>
            <a:r>
              <a:rPr lang="it-IT" sz="1600" dirty="0" err="1" smtClean="0">
                <a:solidFill>
                  <a:prstClr val="black"/>
                </a:solidFill>
                <a:latin typeface="+mj-lt"/>
              </a:rPr>
              <a:t>desending</a:t>
            </a:r>
            <a:endParaRPr lang="it-IT" sz="1600" dirty="0">
              <a:solidFill>
                <a:prstClr val="black"/>
              </a:solidFill>
              <a:latin typeface="+mj-lt"/>
            </a:endParaRPr>
          </a:p>
        </p:txBody>
      </p:sp>
    </p:spTree>
    <p:extLst>
      <p:ext uri="{BB962C8B-B14F-4D97-AF65-F5344CB8AC3E}">
        <p14:creationId xmlns:p14="http://schemas.microsoft.com/office/powerpoint/2010/main" val="388063514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Hazards</a:t>
            </a:r>
            <a:endParaRPr lang="en-US" dirty="0"/>
          </a:p>
        </p:txBody>
      </p:sp>
      <p:sp>
        <p:nvSpPr>
          <p:cNvPr id="3" name="Slide Number Placeholder 2"/>
          <p:cNvSpPr>
            <a:spLocks noGrp="1"/>
          </p:cNvSpPr>
          <p:nvPr>
            <p:ph type="sldNum" sz="quarter" idx="4"/>
          </p:nvPr>
        </p:nvSpPr>
        <p:spPr/>
        <p:txBody>
          <a:bodyPr/>
          <a:lstStyle/>
          <a:p>
            <a:fld id="{11666C6C-4E19-6342-9A2A-019557919201}" type="slidenum">
              <a:rPr lang="en-US" smtClean="0"/>
              <a:pPr/>
              <a:t>2</a:t>
            </a:fld>
            <a:endParaRPr lang="en-US"/>
          </a:p>
        </p:txBody>
      </p:sp>
      <p:sp>
        <p:nvSpPr>
          <p:cNvPr id="4" name="Date Placeholder 3"/>
          <p:cNvSpPr>
            <a:spLocks noGrp="1"/>
          </p:cNvSpPr>
          <p:nvPr>
            <p:ph type="dt" sz="half" idx="2"/>
          </p:nvPr>
        </p:nvSpPr>
        <p:spPr/>
        <p:txBody>
          <a:bodyPr/>
          <a:lstStyle/>
          <a:p>
            <a:r>
              <a:rPr lang="en-US" smtClean="0"/>
              <a:t>2013-07-11T08:30:00-04:00</a:t>
            </a:r>
            <a:endParaRPr lang="en-US" dirty="0"/>
          </a:p>
        </p:txBody>
      </p:sp>
      <p:sp>
        <p:nvSpPr>
          <p:cNvPr id="5" name="Footer Placeholder 4"/>
          <p:cNvSpPr>
            <a:spLocks noGrp="1"/>
          </p:cNvSpPr>
          <p:nvPr>
            <p:ph type="ftr" sz="quarter" idx="3"/>
          </p:nvPr>
        </p:nvSpPr>
        <p:spPr/>
        <p:txBody>
          <a:bodyPr/>
          <a:lstStyle/>
          <a:p>
            <a:r>
              <a:rPr lang="en-US" smtClean="0"/>
              <a:t>ESIP 2013 Summer – Cloud Computing and Geosciences</a:t>
            </a:r>
            <a:endParaRPr lang="en-US" dirty="0"/>
          </a:p>
        </p:txBody>
      </p:sp>
      <p:pic>
        <p:nvPicPr>
          <p:cNvPr id="6" name="Picture 5"/>
          <p:cNvPicPr>
            <a:picLocks noChangeAspect="1"/>
          </p:cNvPicPr>
          <p:nvPr/>
        </p:nvPicPr>
        <p:blipFill>
          <a:blip r:embed="rId2"/>
          <a:stretch>
            <a:fillRect/>
          </a:stretch>
        </p:blipFill>
        <p:spPr>
          <a:xfrm>
            <a:off x="0" y="874198"/>
            <a:ext cx="9144000" cy="4924582"/>
          </a:xfrm>
          <a:prstGeom prst="rect">
            <a:avLst/>
          </a:prstGeom>
        </p:spPr>
      </p:pic>
      <p:grpSp>
        <p:nvGrpSpPr>
          <p:cNvPr id="7" name="Group 6"/>
          <p:cNvGrpSpPr/>
          <p:nvPr/>
        </p:nvGrpSpPr>
        <p:grpSpPr>
          <a:xfrm>
            <a:off x="1772296" y="5732630"/>
            <a:ext cx="6014986" cy="769441"/>
            <a:chOff x="1772296" y="5732630"/>
            <a:chExt cx="6014986" cy="769441"/>
          </a:xfrm>
        </p:grpSpPr>
        <p:sp>
          <p:nvSpPr>
            <p:cNvPr id="8" name="TextBox 7"/>
            <p:cNvSpPr txBox="1"/>
            <p:nvPr/>
          </p:nvSpPr>
          <p:spPr>
            <a:xfrm>
              <a:off x="1878217" y="5732630"/>
              <a:ext cx="5909065" cy="769441"/>
            </a:xfrm>
            <a:prstGeom prst="rect">
              <a:avLst/>
            </a:prstGeom>
            <a:noFill/>
          </p:spPr>
          <p:txBody>
            <a:bodyPr wrap="none" rtlCol="0">
              <a:spAutoFit/>
            </a:bodyPr>
            <a:lstStyle/>
            <a:p>
              <a:r>
                <a:rPr lang="en-US" sz="1100" dirty="0"/>
                <a:t>known or inferred Holocene volcanoes (Smithsonian Global Volcanism Program</a:t>
              </a:r>
              <a:r>
                <a:rPr lang="en-US" sz="1100" dirty="0" smtClean="0"/>
                <a:t>)</a:t>
              </a:r>
            </a:p>
            <a:p>
              <a:r>
                <a:rPr lang="en-US" sz="1100" dirty="0" smtClean="0"/>
                <a:t>shallow earthquake epicenters (&gt;50 km depth) on land with a magnitude of 6.5 or higher since 1976 </a:t>
              </a:r>
            </a:p>
            <a:p>
              <a:r>
                <a:rPr lang="en-US" sz="1100" dirty="0" smtClean="0"/>
                <a:t>extreme </a:t>
              </a:r>
              <a:r>
                <a:rPr lang="en-US" sz="1100" dirty="0"/>
                <a:t>flood events (Dartmouth Flood Observatory , from 1985-</a:t>
              </a:r>
              <a:r>
                <a:rPr lang="en-US" sz="1100" dirty="0" smtClean="0"/>
                <a:t>2003)</a:t>
              </a:r>
            </a:p>
            <a:p>
              <a:pPr>
                <a:defRPr/>
              </a:pPr>
              <a:r>
                <a:rPr lang="en-US" sz="1100" dirty="0"/>
                <a:t>subject to landslides (Norwegian Geotechnical Institute and UNEP-Grid Geneva)</a:t>
              </a:r>
              <a:r>
                <a:rPr lang="en-US" sz="1100" dirty="0" smtClean="0"/>
                <a:t>.</a:t>
              </a:r>
              <a:endParaRPr lang="en-US" sz="1100" dirty="0"/>
            </a:p>
          </p:txBody>
        </p:sp>
        <p:sp>
          <p:nvSpPr>
            <p:cNvPr id="9" name="Isosceles Triangle 8"/>
            <p:cNvSpPr/>
            <p:nvPr/>
          </p:nvSpPr>
          <p:spPr>
            <a:xfrm>
              <a:off x="1772296" y="5816696"/>
              <a:ext cx="121034" cy="104339"/>
            </a:xfrm>
            <a:prstGeom prst="triangl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797521" y="6011978"/>
              <a:ext cx="70584" cy="7058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797521" y="6168288"/>
              <a:ext cx="70584" cy="70584"/>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797521" y="6324599"/>
              <a:ext cx="70584" cy="70584"/>
            </a:xfrm>
            <a:prstGeom prst="rect">
              <a:avLst/>
            </a:prstGeom>
            <a:solidFill>
              <a:srgbClr val="804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0" y="6215500"/>
            <a:ext cx="1636086" cy="230832"/>
          </a:xfrm>
          <a:prstGeom prst="rect">
            <a:avLst/>
          </a:prstGeom>
          <a:noFill/>
        </p:spPr>
        <p:txBody>
          <a:bodyPr wrap="none" rtlCol="0">
            <a:spAutoFit/>
          </a:bodyPr>
          <a:lstStyle/>
          <a:p>
            <a:r>
              <a:rPr lang="en-US" sz="900" i="1" dirty="0" smtClean="0">
                <a:solidFill>
                  <a:schemeClr val="bg1">
                    <a:lumMod val="50000"/>
                  </a:schemeClr>
                </a:solidFill>
              </a:rPr>
              <a:t>Source: Sang-Ho Yun (JPL)</a:t>
            </a:r>
            <a:endParaRPr lang="en-US" sz="900" i="1" dirty="0">
              <a:solidFill>
                <a:schemeClr val="bg1">
                  <a:lumMod val="50000"/>
                </a:schemeClr>
              </a:solidFill>
            </a:endParaRPr>
          </a:p>
        </p:txBody>
      </p:sp>
    </p:spTree>
    <p:extLst>
      <p:ext uri="{BB962C8B-B14F-4D97-AF65-F5344CB8AC3E}">
        <p14:creationId xmlns:p14="http://schemas.microsoft.com/office/powerpoint/2010/main" val="36551713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Volume and Cost Estimates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Raw data</a:t>
            </a:r>
          </a:p>
          <a:p>
            <a:pPr lvl="1"/>
            <a:r>
              <a:rPr lang="en-US" dirty="0" smtClean="0"/>
              <a:t>1 </a:t>
            </a:r>
            <a:r>
              <a:rPr lang="en-US" dirty="0"/>
              <a:t>frame = 40 x 40 </a:t>
            </a:r>
            <a:r>
              <a:rPr lang="en-US" dirty="0" err="1"/>
              <a:t>Kms</a:t>
            </a:r>
            <a:r>
              <a:rPr lang="en-US" dirty="0"/>
              <a:t> swath, 3 m. res., 1.2 Gb</a:t>
            </a:r>
          </a:p>
          <a:p>
            <a:pPr lvl="1"/>
            <a:r>
              <a:rPr lang="en-US" dirty="0"/>
              <a:t>Total = 580 Gb every 16 days of raw </a:t>
            </a:r>
            <a:r>
              <a:rPr lang="en-US" dirty="0" smtClean="0"/>
              <a:t>data</a:t>
            </a:r>
          </a:p>
          <a:p>
            <a:r>
              <a:rPr lang="en-US" dirty="0" smtClean="0"/>
              <a:t>Data Volume</a:t>
            </a:r>
          </a:p>
          <a:p>
            <a:pPr lvl="1"/>
            <a:r>
              <a:rPr lang="en-US" dirty="0" smtClean="0"/>
              <a:t>Minimum 2 frames for each </a:t>
            </a:r>
            <a:r>
              <a:rPr lang="en-US" dirty="0" err="1" smtClean="0"/>
              <a:t>interferogram</a:t>
            </a:r>
            <a:endParaRPr lang="en-US" dirty="0" smtClean="0"/>
          </a:p>
          <a:p>
            <a:pPr lvl="1"/>
            <a:r>
              <a:rPr lang="en-US" dirty="0" smtClean="0"/>
              <a:t>Up to 8X of baseline pairs from each frame</a:t>
            </a:r>
          </a:p>
          <a:p>
            <a:pPr lvl="1"/>
            <a:r>
              <a:rPr lang="en-US" dirty="0"/>
              <a:t>3</a:t>
            </a:r>
            <a:r>
              <a:rPr lang="en-US" dirty="0" smtClean="0"/>
              <a:t>X data volume increase in derived data products from each frame</a:t>
            </a:r>
          </a:p>
          <a:p>
            <a:pPr lvl="1"/>
            <a:r>
              <a:rPr lang="en-US" b="1" dirty="0" smtClean="0"/>
              <a:t>PB-scale for 36-months of observations, for California area</a:t>
            </a:r>
          </a:p>
          <a:p>
            <a:r>
              <a:rPr lang="en-US" dirty="0" smtClean="0"/>
              <a:t>Storage options</a:t>
            </a:r>
          </a:p>
          <a:p>
            <a:pPr lvl="1"/>
            <a:r>
              <a:rPr lang="en-US" dirty="0"/>
              <a:t>NASA </a:t>
            </a:r>
            <a:r>
              <a:rPr lang="en-US" dirty="0" smtClean="0"/>
              <a:t>HPC Pleiades: 10TB limit per project</a:t>
            </a:r>
          </a:p>
          <a:p>
            <a:pPr lvl="1"/>
            <a:r>
              <a:rPr lang="en-US" dirty="0" smtClean="0"/>
              <a:t>JPL OCIO: 10TB limit per project</a:t>
            </a:r>
          </a:p>
          <a:p>
            <a:pPr lvl="1"/>
            <a:r>
              <a:rPr lang="en-US" i="1" dirty="0"/>
              <a:t>c</a:t>
            </a:r>
            <a:r>
              <a:rPr lang="en-US" i="1" dirty="0" smtClean="0"/>
              <a:t>ontinued on next page…</a:t>
            </a:r>
            <a:endParaRPr lang="en-US" i="1" dirty="0"/>
          </a:p>
        </p:txBody>
      </p:sp>
      <p:sp>
        <p:nvSpPr>
          <p:cNvPr id="4" name="Slide Number Placeholder 3"/>
          <p:cNvSpPr>
            <a:spLocks noGrp="1"/>
          </p:cNvSpPr>
          <p:nvPr>
            <p:ph type="sldNum" sz="quarter" idx="4"/>
          </p:nvPr>
        </p:nvSpPr>
        <p:spPr/>
        <p:txBody>
          <a:bodyPr/>
          <a:lstStyle/>
          <a:p>
            <a:fld id="{11666C6C-4E19-6342-9A2A-019557919201}" type="slidenum">
              <a:rPr lang="en-US" smtClean="0"/>
              <a:pPr/>
              <a:t>20</a:t>
            </a:fld>
            <a:endParaRPr lang="en-US" dirty="0"/>
          </a:p>
        </p:txBody>
      </p:sp>
      <p:sp>
        <p:nvSpPr>
          <p:cNvPr id="5" name="Date Placeholder 4"/>
          <p:cNvSpPr>
            <a:spLocks noGrp="1"/>
          </p:cNvSpPr>
          <p:nvPr>
            <p:ph type="dt" sz="half" idx="2"/>
          </p:nvPr>
        </p:nvSpPr>
        <p:spPr/>
        <p:txBody>
          <a:bodyPr/>
          <a:lstStyle/>
          <a:p>
            <a:r>
              <a:rPr lang="en-US" smtClean="0"/>
              <a:t>2013-07-11T08:30:00-04:00</a:t>
            </a:r>
            <a:endParaRPr lang="en-US" dirty="0"/>
          </a:p>
        </p:txBody>
      </p:sp>
      <p:sp>
        <p:nvSpPr>
          <p:cNvPr id="6" name="Footer Placeholder 5"/>
          <p:cNvSpPr>
            <a:spLocks noGrp="1"/>
          </p:cNvSpPr>
          <p:nvPr>
            <p:ph type="ftr" sz="quarter" idx="3"/>
          </p:nvPr>
        </p:nvSpPr>
        <p:spPr/>
        <p:txBody>
          <a:bodyPr/>
          <a:lstStyle/>
          <a:p>
            <a:r>
              <a:rPr lang="en-US" smtClean="0"/>
              <a:t>ESIP 2013 Summer – Cloud Computing and Geosciences</a:t>
            </a:r>
            <a:endParaRPr lang="en-US" dirty="0"/>
          </a:p>
        </p:txBody>
      </p:sp>
    </p:spTree>
    <p:extLst>
      <p:ext uri="{BB962C8B-B14F-4D97-AF65-F5344CB8AC3E}">
        <p14:creationId xmlns:p14="http://schemas.microsoft.com/office/powerpoint/2010/main" val="42076485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 Data, &amp; Cost </a:t>
            </a:r>
            <a:r>
              <a:rPr lang="en-US" dirty="0"/>
              <a:t>Estimates</a:t>
            </a:r>
          </a:p>
        </p:txBody>
      </p:sp>
      <p:sp>
        <p:nvSpPr>
          <p:cNvPr id="3" name="Content Placeholder 2"/>
          <p:cNvSpPr>
            <a:spLocks noGrp="1"/>
          </p:cNvSpPr>
          <p:nvPr>
            <p:ph idx="1"/>
          </p:nvPr>
        </p:nvSpPr>
        <p:spPr>
          <a:xfrm>
            <a:off x="457200" y="838200"/>
            <a:ext cx="8229600" cy="3555999"/>
          </a:xfrm>
        </p:spPr>
        <p:txBody>
          <a:bodyPr>
            <a:noAutofit/>
          </a:bodyPr>
          <a:lstStyle/>
          <a:p>
            <a:r>
              <a:rPr lang="en-US" sz="2000" dirty="0" smtClean="0"/>
              <a:t>Notional </a:t>
            </a:r>
            <a:r>
              <a:rPr lang="en-US" sz="2000" dirty="0"/>
              <a:t>analysis </a:t>
            </a:r>
            <a:r>
              <a:rPr lang="en-US" sz="2000" dirty="0" smtClean="0"/>
              <a:t>comparing local hardware purchase versus AWS </a:t>
            </a:r>
            <a:r>
              <a:rPr lang="en-US" sz="2000" dirty="0" err="1" smtClean="0"/>
              <a:t>GovCloud</a:t>
            </a:r>
            <a:r>
              <a:rPr lang="en-US" sz="2000" dirty="0" smtClean="0"/>
              <a:t> usage</a:t>
            </a:r>
          </a:p>
          <a:p>
            <a:pPr lvl="1"/>
            <a:r>
              <a:rPr lang="en-US" sz="1600" dirty="0" smtClean="0"/>
              <a:t>12,960 compute hours on 8-core nodes (</a:t>
            </a:r>
            <a:r>
              <a:rPr lang="en-US" sz="1400" dirty="0" smtClean="0"/>
              <a:t>1.5 years wall-clock processing)</a:t>
            </a:r>
          </a:p>
          <a:p>
            <a:pPr lvl="1"/>
            <a:r>
              <a:rPr lang="en-US" sz="1600" dirty="0"/>
              <a:t>Process 16-days of data in at most 8-</a:t>
            </a:r>
            <a:r>
              <a:rPr lang="en-US" sz="1600" dirty="0" smtClean="0"/>
              <a:t>days</a:t>
            </a:r>
          </a:p>
          <a:p>
            <a:pPr lvl="1"/>
            <a:r>
              <a:rPr lang="en-US" sz="1600" dirty="0" smtClean="0"/>
              <a:t>EC2 instances with</a:t>
            </a:r>
          </a:p>
          <a:p>
            <a:pPr lvl="2"/>
            <a:r>
              <a:rPr lang="en-US" sz="1400" dirty="0"/>
              <a:t>P</a:t>
            </a:r>
            <a:r>
              <a:rPr lang="en-US" sz="1400" dirty="0" smtClean="0"/>
              <a:t>ersistent EBS for cached data</a:t>
            </a:r>
          </a:p>
          <a:p>
            <a:pPr lvl="2"/>
            <a:r>
              <a:rPr lang="en-US" sz="1400" dirty="0" smtClean="0"/>
              <a:t>Ephemeral local VM disk for scratch disk</a:t>
            </a:r>
          </a:p>
          <a:p>
            <a:pPr lvl="1"/>
            <a:r>
              <a:rPr lang="en-US" sz="1600" dirty="0"/>
              <a:t>Use AWS Glacier for cheaper long term storage (with lower data access latency</a:t>
            </a:r>
            <a:r>
              <a:rPr lang="en-US" sz="1600" dirty="0" smtClean="0"/>
              <a:t>)</a:t>
            </a:r>
          </a:p>
          <a:p>
            <a:pPr lvl="1"/>
            <a:r>
              <a:rPr lang="en-US" sz="1600" dirty="0" smtClean="0"/>
              <a:t>Break-even point at </a:t>
            </a:r>
            <a:r>
              <a:rPr lang="en-US" sz="1600" dirty="0"/>
              <a:t>9</a:t>
            </a:r>
            <a:r>
              <a:rPr lang="en-US" sz="1600" dirty="0" smtClean="0"/>
              <a:t>-</a:t>
            </a:r>
            <a:r>
              <a:rPr lang="en-US" sz="1600" dirty="0" smtClean="0"/>
              <a:t>months</a:t>
            </a:r>
          </a:p>
          <a:p>
            <a:pPr lvl="1"/>
            <a:r>
              <a:rPr lang="en-US" sz="1600" dirty="0" smtClean="0"/>
              <a:t>AWS market prices frequently changes </a:t>
            </a:r>
            <a:r>
              <a:rPr lang="en-US" sz="1600" i="1" dirty="0" smtClean="0"/>
              <a:t>(estimate already outdated)</a:t>
            </a:r>
          </a:p>
          <a:p>
            <a:pPr lvl="1"/>
            <a:r>
              <a:rPr lang="en-US" sz="1600" dirty="0" smtClean="0"/>
              <a:t>Costs based on today’s dollars. Does not account for inflation. Does not account for future AWS price drops.</a:t>
            </a:r>
            <a:endParaRPr lang="en-US" sz="1600" dirty="0"/>
          </a:p>
        </p:txBody>
      </p:sp>
      <p:sp>
        <p:nvSpPr>
          <p:cNvPr id="4" name="Slide Number Placeholder 3"/>
          <p:cNvSpPr>
            <a:spLocks noGrp="1"/>
          </p:cNvSpPr>
          <p:nvPr>
            <p:ph type="sldNum" sz="quarter" idx="4"/>
          </p:nvPr>
        </p:nvSpPr>
        <p:spPr/>
        <p:txBody>
          <a:bodyPr/>
          <a:lstStyle/>
          <a:p>
            <a:fld id="{11666C6C-4E19-6342-9A2A-019557919201}" type="slidenum">
              <a:rPr lang="en-US" smtClean="0"/>
              <a:pPr/>
              <a:t>21</a:t>
            </a:fld>
            <a:endParaRPr lang="en-US" dirty="0"/>
          </a:p>
        </p:txBody>
      </p:sp>
      <p:sp>
        <p:nvSpPr>
          <p:cNvPr id="5" name="Date Placeholder 4"/>
          <p:cNvSpPr>
            <a:spLocks noGrp="1"/>
          </p:cNvSpPr>
          <p:nvPr>
            <p:ph type="dt" sz="half" idx="2"/>
          </p:nvPr>
        </p:nvSpPr>
        <p:spPr/>
        <p:txBody>
          <a:bodyPr/>
          <a:lstStyle/>
          <a:p>
            <a:r>
              <a:rPr lang="en-US" smtClean="0"/>
              <a:t>2013-07-11T08:30:00-04:00</a:t>
            </a:r>
            <a:endParaRPr lang="en-US" dirty="0"/>
          </a:p>
        </p:txBody>
      </p:sp>
      <p:sp>
        <p:nvSpPr>
          <p:cNvPr id="6" name="Footer Placeholder 5"/>
          <p:cNvSpPr>
            <a:spLocks noGrp="1"/>
          </p:cNvSpPr>
          <p:nvPr>
            <p:ph type="ftr" sz="quarter" idx="3"/>
          </p:nvPr>
        </p:nvSpPr>
        <p:spPr/>
        <p:txBody>
          <a:bodyPr/>
          <a:lstStyle/>
          <a:p>
            <a:r>
              <a:rPr lang="en-US" smtClean="0"/>
              <a:t>ESIP 2013 Summer – Cloud Computing and Geosciences</a:t>
            </a:r>
            <a:endParaRPr lang="en-US" dirty="0"/>
          </a:p>
        </p:txBody>
      </p:sp>
      <p:pic>
        <p:nvPicPr>
          <p:cNvPr id="9" name="Picture 8" descr="CSK_Processing_Resources_v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95568"/>
            <a:ext cx="9144000" cy="1718336"/>
          </a:xfrm>
          <a:prstGeom prst="rect">
            <a:avLst/>
          </a:prstGeom>
        </p:spPr>
      </p:pic>
      <p:sp>
        <p:nvSpPr>
          <p:cNvPr id="8" name="Rounded Rectangle 7"/>
          <p:cNvSpPr/>
          <p:nvPr/>
        </p:nvSpPr>
        <p:spPr>
          <a:xfrm>
            <a:off x="2608294" y="4520835"/>
            <a:ext cx="584200" cy="1892301"/>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809999" y="4323110"/>
            <a:ext cx="1404501" cy="276999"/>
          </a:xfrm>
          <a:prstGeom prst="rect">
            <a:avLst/>
          </a:prstGeom>
          <a:noFill/>
        </p:spPr>
        <p:txBody>
          <a:bodyPr wrap="none" rtlCol="0">
            <a:spAutoFit/>
          </a:bodyPr>
          <a:lstStyle/>
          <a:p>
            <a:r>
              <a:rPr lang="en-US" sz="1200" dirty="0" smtClean="0"/>
              <a:t>Cumulative months</a:t>
            </a:r>
            <a:endParaRPr lang="en-US" sz="1200" dirty="0"/>
          </a:p>
        </p:txBody>
      </p:sp>
    </p:spTree>
    <p:extLst>
      <p:ext uri="{BB962C8B-B14F-4D97-AF65-F5344CB8AC3E}">
        <p14:creationId xmlns:p14="http://schemas.microsoft.com/office/powerpoint/2010/main" val="3568568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 for Cloud Computing</a:t>
            </a:r>
            <a:endParaRPr lang="en-US" dirty="0"/>
          </a:p>
        </p:txBody>
      </p:sp>
      <p:sp>
        <p:nvSpPr>
          <p:cNvPr id="4" name="Slide Number Placeholder 3"/>
          <p:cNvSpPr>
            <a:spLocks noGrp="1"/>
          </p:cNvSpPr>
          <p:nvPr>
            <p:ph type="sldNum" sz="quarter" idx="4"/>
          </p:nvPr>
        </p:nvSpPr>
        <p:spPr/>
        <p:txBody>
          <a:bodyPr/>
          <a:lstStyle/>
          <a:p>
            <a:fld id="{11666C6C-4E19-6342-9A2A-019557919201}" type="slidenum">
              <a:rPr lang="en-US" smtClean="0"/>
              <a:pPr/>
              <a:t>22</a:t>
            </a:fld>
            <a:endParaRPr lang="en-US" dirty="0"/>
          </a:p>
        </p:txBody>
      </p:sp>
      <p:sp>
        <p:nvSpPr>
          <p:cNvPr id="5" name="Date Placeholder 4"/>
          <p:cNvSpPr>
            <a:spLocks noGrp="1"/>
          </p:cNvSpPr>
          <p:nvPr>
            <p:ph type="dt" sz="half" idx="2"/>
          </p:nvPr>
        </p:nvSpPr>
        <p:spPr/>
        <p:txBody>
          <a:bodyPr/>
          <a:lstStyle/>
          <a:p>
            <a:r>
              <a:rPr lang="en-US" smtClean="0"/>
              <a:t>2013-07-11T08:30:00-04:00</a:t>
            </a:r>
            <a:endParaRPr lang="en-US" dirty="0"/>
          </a:p>
        </p:txBody>
      </p:sp>
      <p:sp>
        <p:nvSpPr>
          <p:cNvPr id="6" name="Footer Placeholder 5"/>
          <p:cNvSpPr>
            <a:spLocks noGrp="1"/>
          </p:cNvSpPr>
          <p:nvPr>
            <p:ph type="ftr" sz="quarter" idx="3"/>
          </p:nvPr>
        </p:nvSpPr>
        <p:spPr/>
        <p:txBody>
          <a:bodyPr/>
          <a:lstStyle/>
          <a:p>
            <a:r>
              <a:rPr lang="en-US" dirty="0" smtClean="0"/>
              <a:t>ESIP 2013 Summer – Cloud Computing and Geosciences</a:t>
            </a:r>
          </a:p>
          <a:p>
            <a:r>
              <a:rPr lang="en-US" dirty="0" smtClean="0"/>
              <a:t>* </a:t>
            </a:r>
            <a:r>
              <a:rPr lang="en-US" dirty="0" smtClean="0">
                <a:solidFill>
                  <a:srgbClr val="FF0000"/>
                </a:solidFill>
              </a:rPr>
              <a:t>Pre</a:t>
            </a:r>
            <a:r>
              <a:rPr lang="en-US" dirty="0">
                <a:solidFill>
                  <a:srgbClr val="FF0000"/>
                </a:solidFill>
              </a:rPr>
              <a:t>-decisional – for Planning and Discussion </a:t>
            </a:r>
            <a:r>
              <a:rPr lang="en-US" dirty="0" smtClean="0">
                <a:solidFill>
                  <a:srgbClr val="FF0000"/>
                </a:solidFill>
              </a:rPr>
              <a:t>Purposes</a:t>
            </a:r>
            <a:endParaRPr lang="en-US" dirty="0">
              <a:solidFill>
                <a:srgbClr val="FF0000"/>
              </a:solidFill>
            </a:endParaRPr>
          </a:p>
        </p:txBody>
      </p:sp>
      <p:sp>
        <p:nvSpPr>
          <p:cNvPr id="7" name="Content Placeholder 2"/>
          <p:cNvSpPr>
            <a:spLocks noGrp="1"/>
          </p:cNvSpPr>
          <p:nvPr>
            <p:ph idx="1"/>
          </p:nvPr>
        </p:nvSpPr>
        <p:spPr>
          <a:xfrm>
            <a:off x="357909" y="850899"/>
            <a:ext cx="8485909" cy="5422901"/>
          </a:xfrm>
        </p:spPr>
        <p:txBody>
          <a:bodyPr>
            <a:noAutofit/>
          </a:bodyPr>
          <a:lstStyle/>
          <a:p>
            <a:r>
              <a:rPr lang="en-US" sz="2400" dirty="0" smtClean="0"/>
              <a:t>Large data volumes to come</a:t>
            </a:r>
            <a:endParaRPr lang="en-US" sz="2400" dirty="0"/>
          </a:p>
          <a:p>
            <a:pPr lvl="1"/>
            <a:r>
              <a:rPr lang="en-US" sz="2000" dirty="0"/>
              <a:t>COSMO-</a:t>
            </a:r>
            <a:r>
              <a:rPr lang="en-US" sz="2000" dirty="0" err="1" smtClean="0"/>
              <a:t>SkyMed</a:t>
            </a:r>
            <a:r>
              <a:rPr lang="en-US" sz="2000" dirty="0" smtClean="0"/>
              <a:t> (CSK) and </a:t>
            </a:r>
            <a:r>
              <a:rPr lang="en-US" sz="2000" dirty="0"/>
              <a:t>CSK second </a:t>
            </a:r>
            <a:r>
              <a:rPr lang="en-US" sz="2000" dirty="0" smtClean="0"/>
              <a:t>generation</a:t>
            </a:r>
            <a:r>
              <a:rPr lang="en-US" sz="2000" dirty="0"/>
              <a:t> </a:t>
            </a:r>
            <a:r>
              <a:rPr lang="en-US" sz="2000" dirty="0" smtClean="0"/>
              <a:t>data </a:t>
            </a:r>
            <a:r>
              <a:rPr lang="en-US" sz="2000" dirty="0"/>
              <a:t>from ASI</a:t>
            </a:r>
          </a:p>
          <a:p>
            <a:pPr lvl="1"/>
            <a:r>
              <a:rPr lang="en-US" sz="2000" dirty="0"/>
              <a:t>Sentinel 1A/1B</a:t>
            </a:r>
          </a:p>
          <a:p>
            <a:pPr lvl="1"/>
            <a:r>
              <a:rPr lang="en-US" sz="2000" dirty="0"/>
              <a:t>ALOS-2</a:t>
            </a:r>
          </a:p>
          <a:p>
            <a:pPr lvl="1"/>
            <a:r>
              <a:rPr lang="en-US" sz="2000" b="1" dirty="0" smtClean="0"/>
              <a:t>NASA Decadal </a:t>
            </a:r>
            <a:r>
              <a:rPr lang="en-US" sz="2000" b="1" dirty="0"/>
              <a:t>Survey: US L-band Mission </a:t>
            </a:r>
            <a:r>
              <a:rPr lang="en-US" sz="2000" b="1" dirty="0" smtClean="0"/>
              <a:t>Science (LSM) concept</a:t>
            </a:r>
            <a:endParaRPr lang="en-US" sz="2000" b="1" dirty="0"/>
          </a:p>
          <a:p>
            <a:r>
              <a:rPr lang="en-US" sz="2400" dirty="0" smtClean="0"/>
              <a:t>Monitoring and event-triggered processing</a:t>
            </a:r>
            <a:endParaRPr lang="en-US" sz="2400" dirty="0"/>
          </a:p>
          <a:p>
            <a:pPr lvl="1"/>
            <a:r>
              <a:rPr lang="en-US" sz="2000" dirty="0" smtClean="0"/>
              <a:t>User definable bounding </a:t>
            </a:r>
            <a:r>
              <a:rPr lang="en-US" sz="2000" dirty="0"/>
              <a:t>box regions of interest for nominal background </a:t>
            </a:r>
            <a:r>
              <a:rPr lang="en-US" sz="2000" dirty="0" smtClean="0"/>
              <a:t>monitoring &amp; processing</a:t>
            </a:r>
            <a:r>
              <a:rPr lang="en-US" sz="2000" dirty="0"/>
              <a:t>.</a:t>
            </a:r>
          </a:p>
          <a:p>
            <a:r>
              <a:rPr lang="en-US" sz="2400" dirty="0" smtClean="0"/>
              <a:t>Geographically disperse data centers</a:t>
            </a:r>
          </a:p>
          <a:p>
            <a:pPr lvl="1"/>
            <a:r>
              <a:rPr lang="en-US" sz="2000" dirty="0" smtClean="0"/>
              <a:t>ESDIS DAACs (e.g. ASF)</a:t>
            </a:r>
          </a:p>
          <a:p>
            <a:pPr lvl="1"/>
            <a:r>
              <a:rPr lang="en-US" sz="2000" dirty="0" smtClean="0"/>
              <a:t>UNAVCO SAR Archive</a:t>
            </a:r>
          </a:p>
          <a:p>
            <a:pPr lvl="1"/>
            <a:r>
              <a:rPr lang="en-US" sz="2000" dirty="0" smtClean="0"/>
              <a:t>ASI for CSK</a:t>
            </a:r>
          </a:p>
          <a:p>
            <a:pPr lvl="1"/>
            <a:r>
              <a:rPr lang="en-US" sz="2000" dirty="0" smtClean="0"/>
              <a:t>DLR </a:t>
            </a:r>
            <a:r>
              <a:rPr lang="en-US" sz="2000" dirty="0"/>
              <a:t>for </a:t>
            </a:r>
            <a:r>
              <a:rPr lang="en-US" sz="2000" dirty="0" err="1"/>
              <a:t>TerraSAR</a:t>
            </a:r>
            <a:r>
              <a:rPr lang="en-US" sz="2000" dirty="0"/>
              <a:t>-</a:t>
            </a:r>
            <a:r>
              <a:rPr lang="en-US" sz="2000" dirty="0" smtClean="0"/>
              <a:t>X</a:t>
            </a:r>
          </a:p>
          <a:p>
            <a:pPr lvl="1"/>
            <a:r>
              <a:rPr lang="en-US" sz="2000" dirty="0" smtClean="0"/>
              <a:t>JAXA</a:t>
            </a:r>
          </a:p>
          <a:p>
            <a:pPr lvl="1"/>
            <a:r>
              <a:rPr lang="en-US" sz="2000" dirty="0" smtClean="0"/>
              <a:t>Various GEO Supersites</a:t>
            </a:r>
            <a:endParaRPr lang="en-US" sz="2000" dirty="0"/>
          </a:p>
        </p:txBody>
      </p:sp>
    </p:spTree>
    <p:extLst>
      <p:ext uri="{BB962C8B-B14F-4D97-AF65-F5344CB8AC3E}">
        <p14:creationId xmlns:p14="http://schemas.microsoft.com/office/powerpoint/2010/main" val="294158194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3"/>
            <a:ext cx="8229600" cy="814387"/>
          </a:xfrm>
        </p:spPr>
        <p:txBody>
          <a:bodyPr/>
          <a:lstStyle/>
          <a:p>
            <a:r>
              <a:rPr lang="en-US" dirty="0" smtClean="0"/>
              <a:t>Motivation for Hybrid Cloud</a:t>
            </a:r>
            <a:endParaRPr lang="en-US" dirty="0"/>
          </a:p>
        </p:txBody>
      </p:sp>
      <p:sp>
        <p:nvSpPr>
          <p:cNvPr id="4" name="Slide Number Placeholder 3"/>
          <p:cNvSpPr>
            <a:spLocks noGrp="1"/>
          </p:cNvSpPr>
          <p:nvPr>
            <p:ph type="sldNum" sz="quarter" idx="4"/>
          </p:nvPr>
        </p:nvSpPr>
        <p:spPr/>
        <p:txBody>
          <a:bodyPr/>
          <a:lstStyle/>
          <a:p>
            <a:fld id="{11666C6C-4E19-6342-9A2A-019557919201}" type="slidenum">
              <a:rPr lang="en-US" smtClean="0"/>
              <a:pPr/>
              <a:t>23</a:t>
            </a:fld>
            <a:endParaRPr lang="en-US" dirty="0"/>
          </a:p>
        </p:txBody>
      </p:sp>
      <p:sp>
        <p:nvSpPr>
          <p:cNvPr id="5" name="Date Placeholder 4"/>
          <p:cNvSpPr>
            <a:spLocks noGrp="1"/>
          </p:cNvSpPr>
          <p:nvPr>
            <p:ph type="dt" sz="half" idx="2"/>
          </p:nvPr>
        </p:nvSpPr>
        <p:spPr/>
        <p:txBody>
          <a:bodyPr/>
          <a:lstStyle/>
          <a:p>
            <a:r>
              <a:rPr lang="en-US" smtClean="0"/>
              <a:t>2013-07-11T08:30:00-04:00</a:t>
            </a:r>
            <a:endParaRPr lang="en-US" dirty="0"/>
          </a:p>
        </p:txBody>
      </p:sp>
      <p:sp>
        <p:nvSpPr>
          <p:cNvPr id="6" name="Footer Placeholder 5"/>
          <p:cNvSpPr>
            <a:spLocks noGrp="1"/>
          </p:cNvSpPr>
          <p:nvPr>
            <p:ph type="ftr" sz="quarter" idx="3"/>
          </p:nvPr>
        </p:nvSpPr>
        <p:spPr/>
        <p:txBody>
          <a:bodyPr/>
          <a:lstStyle/>
          <a:p>
            <a:r>
              <a:rPr lang="en-US" smtClean="0"/>
              <a:t>ESIP 2013 Summer – Cloud Computing and Geosciences</a:t>
            </a:r>
            <a:endParaRPr lang="en-US" dirty="0"/>
          </a:p>
        </p:txBody>
      </p:sp>
      <p:sp>
        <p:nvSpPr>
          <p:cNvPr id="7" name="Content Placeholder 2"/>
          <p:cNvSpPr>
            <a:spLocks noGrp="1"/>
          </p:cNvSpPr>
          <p:nvPr>
            <p:ph idx="1"/>
          </p:nvPr>
        </p:nvSpPr>
        <p:spPr>
          <a:xfrm>
            <a:off x="357909" y="838974"/>
            <a:ext cx="8485909" cy="3783826"/>
          </a:xfrm>
        </p:spPr>
        <p:txBody>
          <a:bodyPr>
            <a:normAutofit fontScale="92500"/>
          </a:bodyPr>
          <a:lstStyle/>
          <a:p>
            <a:r>
              <a:rPr lang="en-US" sz="2000" dirty="0" smtClean="0"/>
              <a:t>Utilizes both on-premise and off-site infrastructure</a:t>
            </a:r>
          </a:p>
          <a:p>
            <a:r>
              <a:rPr lang="en-US" sz="2000" dirty="0" smtClean="0"/>
              <a:t>Leverage existing infrastructure investment</a:t>
            </a:r>
          </a:p>
          <a:p>
            <a:pPr lvl="1"/>
            <a:r>
              <a:rPr lang="en-US" sz="1800" dirty="0" smtClean="0"/>
              <a:t>“Sunken cost” investment</a:t>
            </a:r>
          </a:p>
          <a:p>
            <a:r>
              <a:rPr lang="en-US" sz="2200" dirty="0" smtClean="0"/>
              <a:t>PB-scale processing and storage in public cloud currently too expensive</a:t>
            </a:r>
          </a:p>
          <a:p>
            <a:r>
              <a:rPr lang="en-US" sz="2000" dirty="0" smtClean="0"/>
              <a:t>Hybrid data system architecture</a:t>
            </a:r>
          </a:p>
          <a:p>
            <a:pPr lvl="1"/>
            <a:r>
              <a:rPr lang="en-US" sz="1800" dirty="0" smtClean="0"/>
              <a:t>Burst out to public cloud when demand exceeds on-premise resources</a:t>
            </a:r>
          </a:p>
          <a:p>
            <a:pPr lvl="1"/>
            <a:r>
              <a:rPr lang="en-US" sz="1800" dirty="0" smtClean="0"/>
              <a:t>AWS-compatible Eucalyptus cloud stack</a:t>
            </a:r>
          </a:p>
          <a:p>
            <a:r>
              <a:rPr lang="en-US" sz="2000" dirty="0" smtClean="0"/>
              <a:t>Decrease dependency on commercial vendors</a:t>
            </a:r>
          </a:p>
          <a:p>
            <a:pPr lvl="1"/>
            <a:r>
              <a:rPr lang="en-US" sz="1600" dirty="0" smtClean="0"/>
              <a:t>“Vendor lock-in”</a:t>
            </a:r>
          </a:p>
          <a:p>
            <a:r>
              <a:rPr lang="en-US" sz="2000" dirty="0" smtClean="0"/>
              <a:t>Recognize that not all resources need to be in the public cloud</a:t>
            </a:r>
          </a:p>
          <a:p>
            <a:r>
              <a:rPr lang="en-US" sz="2000" dirty="0" smtClean="0"/>
              <a:t>Degree of fault tolerance</a:t>
            </a:r>
          </a:p>
        </p:txBody>
      </p:sp>
      <p:pic>
        <p:nvPicPr>
          <p:cNvPr id="8" name="Picture 7"/>
          <p:cNvPicPr>
            <a:picLocks noChangeAspect="1"/>
          </p:cNvPicPr>
          <p:nvPr/>
        </p:nvPicPr>
        <p:blipFill>
          <a:blip r:embed="rId2"/>
          <a:stretch>
            <a:fillRect/>
          </a:stretch>
        </p:blipFill>
        <p:spPr>
          <a:xfrm>
            <a:off x="4954617" y="4056659"/>
            <a:ext cx="4079613" cy="2412071"/>
          </a:xfrm>
          <a:prstGeom prst="rect">
            <a:avLst/>
          </a:prstGeom>
        </p:spPr>
      </p:pic>
    </p:spTree>
    <p:extLst>
      <p:ext uri="{BB962C8B-B14F-4D97-AF65-F5344CB8AC3E}">
        <p14:creationId xmlns:p14="http://schemas.microsoft.com/office/powerpoint/2010/main" val="293791124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AWS and Eucalyptus Compatibility</a:t>
            </a:r>
            <a:endParaRPr lang="en-US" dirty="0"/>
          </a:p>
        </p:txBody>
      </p:sp>
      <p:sp>
        <p:nvSpPr>
          <p:cNvPr id="3" name="Slide Number Placeholder 2"/>
          <p:cNvSpPr>
            <a:spLocks noGrp="1"/>
          </p:cNvSpPr>
          <p:nvPr>
            <p:ph type="sldNum" sz="quarter" idx="4"/>
          </p:nvPr>
        </p:nvSpPr>
        <p:spPr/>
        <p:txBody>
          <a:bodyPr/>
          <a:lstStyle/>
          <a:p>
            <a:fld id="{11666C6C-4E19-6342-9A2A-019557919201}" type="slidenum">
              <a:rPr lang="en-US" smtClean="0"/>
              <a:pPr/>
              <a:t>24</a:t>
            </a:fld>
            <a:endParaRPr lang="en-US"/>
          </a:p>
        </p:txBody>
      </p:sp>
      <p:sp>
        <p:nvSpPr>
          <p:cNvPr id="4" name="Date Placeholder 3"/>
          <p:cNvSpPr>
            <a:spLocks noGrp="1"/>
          </p:cNvSpPr>
          <p:nvPr>
            <p:ph type="dt" sz="half" idx="2"/>
          </p:nvPr>
        </p:nvSpPr>
        <p:spPr/>
        <p:txBody>
          <a:bodyPr/>
          <a:lstStyle/>
          <a:p>
            <a:r>
              <a:rPr lang="en-US" smtClean="0"/>
              <a:t>2013-07-11T08:30:00-04:00</a:t>
            </a:r>
            <a:endParaRPr lang="en-US" dirty="0"/>
          </a:p>
        </p:txBody>
      </p:sp>
      <p:sp>
        <p:nvSpPr>
          <p:cNvPr id="5" name="Footer Placeholder 4"/>
          <p:cNvSpPr>
            <a:spLocks noGrp="1"/>
          </p:cNvSpPr>
          <p:nvPr>
            <p:ph type="ftr" sz="quarter" idx="3"/>
          </p:nvPr>
        </p:nvSpPr>
        <p:spPr/>
        <p:txBody>
          <a:bodyPr/>
          <a:lstStyle/>
          <a:p>
            <a:r>
              <a:rPr lang="en-US" smtClean="0"/>
              <a:t>ESIP 2013 Summer – Cloud Computing and Geosciences</a:t>
            </a:r>
            <a:endParaRPr lang="en-US" dirty="0"/>
          </a:p>
        </p:txBody>
      </p:sp>
      <p:pic>
        <p:nvPicPr>
          <p:cNvPr id="6" name="Picture 5"/>
          <p:cNvPicPr>
            <a:picLocks noChangeAspect="1"/>
          </p:cNvPicPr>
          <p:nvPr/>
        </p:nvPicPr>
        <p:blipFill>
          <a:blip r:embed="rId2"/>
          <a:stretch>
            <a:fillRect/>
          </a:stretch>
        </p:blipFill>
        <p:spPr>
          <a:xfrm>
            <a:off x="2038517" y="1120547"/>
            <a:ext cx="5079530" cy="5306293"/>
          </a:xfrm>
          <a:prstGeom prst="rect">
            <a:avLst/>
          </a:prstGeom>
        </p:spPr>
      </p:pic>
    </p:spTree>
    <p:extLst>
      <p:ext uri="{BB962C8B-B14F-4D97-AF65-F5344CB8AC3E}">
        <p14:creationId xmlns:p14="http://schemas.microsoft.com/office/powerpoint/2010/main" val="255336181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High-Level Architecture</a:t>
            </a:r>
            <a:endParaRPr lang="en-US" dirty="0"/>
          </a:p>
        </p:txBody>
      </p:sp>
      <p:sp>
        <p:nvSpPr>
          <p:cNvPr id="3" name="Slide Number Placeholder 2"/>
          <p:cNvSpPr>
            <a:spLocks noGrp="1"/>
          </p:cNvSpPr>
          <p:nvPr>
            <p:ph type="sldNum" sz="quarter" idx="4"/>
          </p:nvPr>
        </p:nvSpPr>
        <p:spPr/>
        <p:txBody>
          <a:bodyPr/>
          <a:lstStyle/>
          <a:p>
            <a:fld id="{11666C6C-4E19-6342-9A2A-019557919201}" type="slidenum">
              <a:rPr lang="en-US" smtClean="0"/>
              <a:pPr/>
              <a:t>25</a:t>
            </a:fld>
            <a:endParaRPr lang="en-US"/>
          </a:p>
        </p:txBody>
      </p:sp>
      <p:sp>
        <p:nvSpPr>
          <p:cNvPr id="4" name="Date Placeholder 3"/>
          <p:cNvSpPr>
            <a:spLocks noGrp="1"/>
          </p:cNvSpPr>
          <p:nvPr>
            <p:ph type="dt" sz="half" idx="2"/>
          </p:nvPr>
        </p:nvSpPr>
        <p:spPr/>
        <p:txBody>
          <a:bodyPr/>
          <a:lstStyle/>
          <a:p>
            <a:r>
              <a:rPr lang="en-US" smtClean="0"/>
              <a:t>2013-07-11T08:30:00-04:00</a:t>
            </a:r>
            <a:endParaRPr lang="en-US" dirty="0"/>
          </a:p>
        </p:txBody>
      </p:sp>
      <p:sp>
        <p:nvSpPr>
          <p:cNvPr id="5" name="Footer Placeholder 4"/>
          <p:cNvSpPr>
            <a:spLocks noGrp="1"/>
          </p:cNvSpPr>
          <p:nvPr>
            <p:ph type="ftr" sz="quarter" idx="3"/>
          </p:nvPr>
        </p:nvSpPr>
        <p:spPr/>
        <p:txBody>
          <a:bodyPr/>
          <a:lstStyle/>
          <a:p>
            <a:r>
              <a:rPr lang="en-US" smtClean="0"/>
              <a:t>ESIP 2013 Summer – Cloud Computing and Geosciences</a:t>
            </a:r>
            <a:endParaRPr lang="en-US" dirty="0"/>
          </a:p>
        </p:txBody>
      </p:sp>
      <p:sp>
        <p:nvSpPr>
          <p:cNvPr id="6" name="Rounded Rectangle 5"/>
          <p:cNvSpPr/>
          <p:nvPr/>
        </p:nvSpPr>
        <p:spPr>
          <a:xfrm>
            <a:off x="2167481" y="2431633"/>
            <a:ext cx="6646319" cy="784240"/>
          </a:xfrm>
          <a:prstGeom prst="roundRect">
            <a:avLst>
              <a:gd name="adj" fmla="val 2529"/>
            </a:avLst>
          </a:prstGeom>
          <a:noFill/>
          <a:ln w="9525" cap="flat" cmpd="sng" algn="ctr">
            <a:solidFill>
              <a:srgbClr val="3366FF"/>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2167483" y="3678000"/>
            <a:ext cx="6646318" cy="806320"/>
          </a:xfrm>
          <a:prstGeom prst="roundRect">
            <a:avLst>
              <a:gd name="adj" fmla="val 2529"/>
            </a:avLst>
          </a:prstGeom>
          <a:solidFill>
            <a:schemeClr val="accent3">
              <a:lumMod val="20000"/>
              <a:lumOff val="80000"/>
            </a:schemeClr>
          </a:solidFill>
          <a:ln w="9525" cap="flat" cmpd="sng" algn="ctr">
            <a:solidFill>
              <a:srgbClr val="3366FF"/>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1524001" y="4964676"/>
            <a:ext cx="7289800" cy="1079500"/>
          </a:xfrm>
          <a:prstGeom prst="roundRect">
            <a:avLst>
              <a:gd name="adj" fmla="val 2529"/>
            </a:avLst>
          </a:prstGeom>
          <a:noFill/>
          <a:ln w="9525" cap="flat" cmpd="sng" algn="ctr">
            <a:solidFill>
              <a:srgbClr val="3366FF"/>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831668" y="4938701"/>
            <a:ext cx="1558239" cy="276999"/>
          </a:xfrm>
          <a:prstGeom prst="rect">
            <a:avLst/>
          </a:prstGeom>
          <a:noFill/>
          <a:ln>
            <a:noFill/>
          </a:ln>
        </p:spPr>
        <p:txBody>
          <a:bodyPr wrap="none" rtlCol="0">
            <a:spAutoFit/>
          </a:bodyPr>
          <a:lstStyle/>
          <a:p>
            <a:r>
              <a:rPr lang="en-US" sz="1200" dirty="0" smtClean="0"/>
              <a:t>Amazon AWS Services</a:t>
            </a:r>
            <a:endParaRPr lang="en-US" sz="1200" dirty="0"/>
          </a:p>
        </p:txBody>
      </p:sp>
      <p:pic>
        <p:nvPicPr>
          <p:cNvPr id="10" name="Picture 9"/>
          <p:cNvPicPr>
            <a:picLocks noChangeAspect="1"/>
          </p:cNvPicPr>
          <p:nvPr/>
        </p:nvPicPr>
        <p:blipFill>
          <a:blip r:embed="rId2"/>
          <a:stretch>
            <a:fillRect/>
          </a:stretch>
        </p:blipFill>
        <p:spPr>
          <a:xfrm>
            <a:off x="1679268" y="5000325"/>
            <a:ext cx="165100" cy="165100"/>
          </a:xfrm>
          <a:prstGeom prst="rect">
            <a:avLst/>
          </a:prstGeom>
          <a:ln>
            <a:noFill/>
          </a:ln>
        </p:spPr>
      </p:pic>
      <p:grpSp>
        <p:nvGrpSpPr>
          <p:cNvPr id="11" name="Group 73"/>
          <p:cNvGrpSpPr/>
          <p:nvPr/>
        </p:nvGrpSpPr>
        <p:grpSpPr>
          <a:xfrm>
            <a:off x="5215675" y="5134506"/>
            <a:ext cx="1627876" cy="710678"/>
            <a:chOff x="7180713" y="2857501"/>
            <a:chExt cx="1627876" cy="710678"/>
          </a:xfrm>
        </p:grpSpPr>
        <p:sp>
          <p:nvSpPr>
            <p:cNvPr id="12" name="Rounded Rectangle 11"/>
            <p:cNvSpPr/>
            <p:nvPr/>
          </p:nvSpPr>
          <p:spPr>
            <a:xfrm>
              <a:off x="7180713" y="2857501"/>
              <a:ext cx="1627876" cy="710678"/>
            </a:xfrm>
            <a:prstGeom prst="roundRect">
              <a:avLst>
                <a:gd name="adj" fmla="val 7853"/>
              </a:avLst>
            </a:prstGeom>
            <a:solidFill>
              <a:schemeClr val="accent6">
                <a:lumMod val="40000"/>
                <a:lumOff val="6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90"/>
                  </a:solidFill>
                </a:rPr>
                <a:t>EC2 Computing</a:t>
              </a:r>
            </a:p>
            <a:p>
              <a:pPr algn="ctr"/>
              <a:endParaRPr lang="en-US" sz="1200" dirty="0" smtClean="0">
                <a:solidFill>
                  <a:srgbClr val="000090"/>
                </a:solidFill>
              </a:endParaRPr>
            </a:p>
            <a:p>
              <a:pPr algn="ctr"/>
              <a:endParaRPr lang="en-US" sz="1200" dirty="0" smtClean="0">
                <a:solidFill>
                  <a:srgbClr val="000090"/>
                </a:solidFill>
              </a:endParaRPr>
            </a:p>
            <a:p>
              <a:pPr algn="ctr"/>
              <a:endParaRPr lang="en-US" sz="1200" dirty="0" smtClean="0">
                <a:solidFill>
                  <a:srgbClr val="000090"/>
                </a:solidFill>
              </a:endParaRPr>
            </a:p>
          </p:txBody>
        </p:sp>
        <p:sp>
          <p:nvSpPr>
            <p:cNvPr id="13" name="Rounded Rectangle 12"/>
            <p:cNvSpPr/>
            <p:nvPr/>
          </p:nvSpPr>
          <p:spPr>
            <a:xfrm>
              <a:off x="7212761" y="3135020"/>
              <a:ext cx="744384" cy="350608"/>
            </a:xfrm>
            <a:prstGeom prst="roundRect">
              <a:avLst/>
            </a:prstGeom>
            <a:solidFill>
              <a:schemeClr val="accent6">
                <a:lumMod val="60000"/>
                <a:lumOff val="4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tx2">
                      <a:lumMod val="75000"/>
                    </a:schemeClr>
                  </a:solidFill>
                </a:rPr>
                <a:t>Process Request</a:t>
              </a:r>
            </a:p>
          </p:txBody>
        </p:sp>
        <p:sp>
          <p:nvSpPr>
            <p:cNvPr id="14" name="Rounded Rectangle 13"/>
            <p:cNvSpPr/>
            <p:nvPr/>
          </p:nvSpPr>
          <p:spPr>
            <a:xfrm>
              <a:off x="8007945" y="3135020"/>
              <a:ext cx="761703" cy="350608"/>
            </a:xfrm>
            <a:prstGeom prst="roundRect">
              <a:avLst/>
            </a:prstGeom>
            <a:solidFill>
              <a:schemeClr val="accent6">
                <a:lumMod val="60000"/>
                <a:lumOff val="4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err="1" smtClean="0">
                  <a:solidFill>
                    <a:schemeClr val="tx2">
                      <a:lumMod val="75000"/>
                    </a:schemeClr>
                  </a:solidFill>
                </a:rPr>
                <a:t>InSAR</a:t>
              </a:r>
              <a:r>
                <a:rPr lang="en-US" sz="900" dirty="0" smtClean="0">
                  <a:solidFill>
                    <a:schemeClr val="tx2">
                      <a:lumMod val="75000"/>
                    </a:schemeClr>
                  </a:solidFill>
                </a:rPr>
                <a:t>/GPS</a:t>
              </a:r>
            </a:p>
            <a:p>
              <a:pPr algn="ctr"/>
              <a:r>
                <a:rPr lang="en-US" sz="900" dirty="0" smtClean="0">
                  <a:solidFill>
                    <a:schemeClr val="tx2">
                      <a:lumMod val="75000"/>
                    </a:schemeClr>
                  </a:solidFill>
                </a:rPr>
                <a:t>Processing</a:t>
              </a:r>
            </a:p>
          </p:txBody>
        </p:sp>
      </p:grpSp>
      <p:grpSp>
        <p:nvGrpSpPr>
          <p:cNvPr id="15" name="Group 72"/>
          <p:cNvGrpSpPr/>
          <p:nvPr/>
        </p:nvGrpSpPr>
        <p:grpSpPr>
          <a:xfrm>
            <a:off x="3430434" y="5134506"/>
            <a:ext cx="1627876" cy="710678"/>
            <a:chOff x="7187360" y="1809750"/>
            <a:chExt cx="1627876" cy="710678"/>
          </a:xfrm>
        </p:grpSpPr>
        <p:sp>
          <p:nvSpPr>
            <p:cNvPr id="16" name="Rounded Rectangle 15"/>
            <p:cNvSpPr/>
            <p:nvPr/>
          </p:nvSpPr>
          <p:spPr>
            <a:xfrm>
              <a:off x="7187360" y="1809750"/>
              <a:ext cx="1627876" cy="710678"/>
            </a:xfrm>
            <a:prstGeom prst="roundRect">
              <a:avLst>
                <a:gd name="adj" fmla="val 7853"/>
              </a:avLst>
            </a:prstGeom>
            <a:solidFill>
              <a:schemeClr val="accent3">
                <a:lumMod val="20000"/>
                <a:lumOff val="8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90"/>
                  </a:solidFill>
                </a:rPr>
                <a:t>S3 Storage</a:t>
              </a:r>
            </a:p>
            <a:p>
              <a:pPr algn="ctr"/>
              <a:endParaRPr lang="en-US" sz="1200" dirty="0" smtClean="0">
                <a:solidFill>
                  <a:srgbClr val="000090"/>
                </a:solidFill>
              </a:endParaRPr>
            </a:p>
            <a:p>
              <a:pPr algn="ctr"/>
              <a:endParaRPr lang="en-US" sz="1200" dirty="0" smtClean="0">
                <a:solidFill>
                  <a:srgbClr val="000090"/>
                </a:solidFill>
              </a:endParaRPr>
            </a:p>
            <a:p>
              <a:pPr algn="ctr"/>
              <a:endParaRPr lang="en-US" sz="1200" dirty="0" smtClean="0">
                <a:solidFill>
                  <a:srgbClr val="000090"/>
                </a:solidFill>
              </a:endParaRPr>
            </a:p>
          </p:txBody>
        </p:sp>
        <p:sp>
          <p:nvSpPr>
            <p:cNvPr id="17" name="Rounded Rectangle 16"/>
            <p:cNvSpPr/>
            <p:nvPr/>
          </p:nvSpPr>
          <p:spPr>
            <a:xfrm>
              <a:off x="7263561" y="2093619"/>
              <a:ext cx="661834" cy="350608"/>
            </a:xfrm>
            <a:prstGeom prst="roundRect">
              <a:avLst/>
            </a:prstGeom>
            <a:solidFill>
              <a:srgbClr val="C3D69B"/>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tx2">
                      <a:lumMod val="75000"/>
                    </a:schemeClr>
                  </a:solidFill>
                </a:rPr>
                <a:t>Data Buckets</a:t>
              </a:r>
            </a:p>
          </p:txBody>
        </p:sp>
        <p:sp>
          <p:nvSpPr>
            <p:cNvPr id="18" name="Rounded Rectangle 17"/>
            <p:cNvSpPr/>
            <p:nvPr/>
          </p:nvSpPr>
          <p:spPr>
            <a:xfrm>
              <a:off x="8007945" y="2087269"/>
              <a:ext cx="768349" cy="350608"/>
            </a:xfrm>
            <a:prstGeom prst="roundRect">
              <a:avLst/>
            </a:prstGeom>
            <a:solidFill>
              <a:srgbClr val="C3D69B"/>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tx2">
                      <a:lumMod val="75000"/>
                    </a:schemeClr>
                  </a:solidFill>
                </a:rPr>
                <a:t>Bootstrap</a:t>
              </a:r>
            </a:p>
            <a:p>
              <a:pPr algn="ctr"/>
              <a:r>
                <a:rPr lang="en-US" sz="1050" dirty="0" smtClean="0">
                  <a:solidFill>
                    <a:schemeClr val="tx2">
                      <a:lumMod val="75000"/>
                    </a:schemeClr>
                  </a:solidFill>
                </a:rPr>
                <a:t>Bucket</a:t>
              </a:r>
            </a:p>
          </p:txBody>
        </p:sp>
      </p:grpSp>
      <p:grpSp>
        <p:nvGrpSpPr>
          <p:cNvPr id="19" name="Group 74"/>
          <p:cNvGrpSpPr/>
          <p:nvPr/>
        </p:nvGrpSpPr>
        <p:grpSpPr>
          <a:xfrm>
            <a:off x="7022802" y="5134506"/>
            <a:ext cx="1627876" cy="710678"/>
            <a:chOff x="7180713" y="3987800"/>
            <a:chExt cx="1627876" cy="710678"/>
          </a:xfrm>
        </p:grpSpPr>
        <p:sp>
          <p:nvSpPr>
            <p:cNvPr id="20" name="Rounded Rectangle 19"/>
            <p:cNvSpPr/>
            <p:nvPr/>
          </p:nvSpPr>
          <p:spPr>
            <a:xfrm>
              <a:off x="7180713" y="3987800"/>
              <a:ext cx="1627876" cy="710678"/>
            </a:xfrm>
            <a:prstGeom prst="roundRect">
              <a:avLst>
                <a:gd name="adj" fmla="val 7853"/>
              </a:avLst>
            </a:prstGeom>
            <a:solidFill>
              <a:schemeClr val="accent4">
                <a:lumMod val="20000"/>
                <a:lumOff val="8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90"/>
                  </a:solidFill>
                </a:rPr>
                <a:t>SQS Message</a:t>
              </a:r>
            </a:p>
            <a:p>
              <a:pPr algn="ctr"/>
              <a:endParaRPr lang="en-US" sz="1200" dirty="0" smtClean="0">
                <a:solidFill>
                  <a:srgbClr val="000090"/>
                </a:solidFill>
              </a:endParaRPr>
            </a:p>
            <a:p>
              <a:pPr algn="ctr"/>
              <a:endParaRPr lang="en-US" sz="1200" dirty="0" smtClean="0">
                <a:solidFill>
                  <a:srgbClr val="000090"/>
                </a:solidFill>
              </a:endParaRPr>
            </a:p>
            <a:p>
              <a:pPr algn="ctr"/>
              <a:endParaRPr lang="en-US" sz="1200" dirty="0" smtClean="0">
                <a:solidFill>
                  <a:srgbClr val="000090"/>
                </a:solidFill>
              </a:endParaRPr>
            </a:p>
          </p:txBody>
        </p:sp>
        <p:sp>
          <p:nvSpPr>
            <p:cNvPr id="21" name="Rounded Rectangle 20"/>
            <p:cNvSpPr/>
            <p:nvPr/>
          </p:nvSpPr>
          <p:spPr>
            <a:xfrm>
              <a:off x="7212761" y="4265319"/>
              <a:ext cx="744384" cy="350608"/>
            </a:xfrm>
            <a:prstGeom prst="roundRect">
              <a:avLst/>
            </a:prstGeom>
            <a:solidFill>
              <a:schemeClr val="accent4">
                <a:lumMod val="40000"/>
                <a:lumOff val="6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tx2">
                      <a:lumMod val="75000"/>
                    </a:schemeClr>
                  </a:solidFill>
                </a:rPr>
                <a:t>Request</a:t>
              </a:r>
            </a:p>
            <a:p>
              <a:pPr algn="ctr"/>
              <a:r>
                <a:rPr lang="en-US" sz="1050" dirty="0" smtClean="0">
                  <a:solidFill>
                    <a:schemeClr val="tx2">
                      <a:lumMod val="75000"/>
                    </a:schemeClr>
                  </a:solidFill>
                </a:rPr>
                <a:t>Queue</a:t>
              </a:r>
            </a:p>
          </p:txBody>
        </p:sp>
        <p:sp>
          <p:nvSpPr>
            <p:cNvPr id="22" name="Rounded Rectangle 21"/>
            <p:cNvSpPr/>
            <p:nvPr/>
          </p:nvSpPr>
          <p:spPr>
            <a:xfrm>
              <a:off x="8007945" y="4265319"/>
              <a:ext cx="761703" cy="350608"/>
            </a:xfrm>
            <a:prstGeom prst="roundRect">
              <a:avLst/>
            </a:prstGeom>
            <a:solidFill>
              <a:schemeClr val="accent4">
                <a:lumMod val="40000"/>
                <a:lumOff val="6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tx2">
                      <a:lumMod val="75000"/>
                    </a:schemeClr>
                  </a:solidFill>
                </a:rPr>
                <a:t>Response</a:t>
              </a:r>
            </a:p>
            <a:p>
              <a:pPr algn="ctr"/>
              <a:r>
                <a:rPr lang="en-US" sz="1050" dirty="0" smtClean="0">
                  <a:solidFill>
                    <a:schemeClr val="tx2">
                      <a:lumMod val="75000"/>
                    </a:schemeClr>
                  </a:solidFill>
                </a:rPr>
                <a:t>Queue</a:t>
              </a:r>
            </a:p>
          </p:txBody>
        </p:sp>
      </p:grpSp>
      <p:sp>
        <p:nvSpPr>
          <p:cNvPr id="23" name="Rounded Rectangle 22"/>
          <p:cNvSpPr/>
          <p:nvPr/>
        </p:nvSpPr>
        <p:spPr>
          <a:xfrm>
            <a:off x="1691968" y="5607613"/>
            <a:ext cx="1627876" cy="262971"/>
          </a:xfrm>
          <a:prstGeom prst="roundRect">
            <a:avLst>
              <a:gd name="adj" fmla="val 7853"/>
            </a:avLst>
          </a:prstGeom>
          <a:solidFill>
            <a:schemeClr val="bg1">
              <a:lumMod val="85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smtClean="0">
                <a:solidFill>
                  <a:srgbClr val="000090"/>
                </a:solidFill>
              </a:rPr>
              <a:t>CloudWatch</a:t>
            </a:r>
            <a:endParaRPr lang="en-US" sz="1200" dirty="0" smtClean="0">
              <a:solidFill>
                <a:srgbClr val="000090"/>
              </a:solidFill>
            </a:endParaRPr>
          </a:p>
        </p:txBody>
      </p:sp>
      <p:sp>
        <p:nvSpPr>
          <p:cNvPr id="24" name="Rounded Rectangle 23"/>
          <p:cNvSpPr/>
          <p:nvPr/>
        </p:nvSpPr>
        <p:spPr>
          <a:xfrm>
            <a:off x="1691968" y="5241100"/>
            <a:ext cx="1627876" cy="262971"/>
          </a:xfrm>
          <a:prstGeom prst="roundRect">
            <a:avLst>
              <a:gd name="adj" fmla="val 7853"/>
            </a:avLst>
          </a:prstGeom>
          <a:solidFill>
            <a:schemeClr val="accent3">
              <a:lumMod val="40000"/>
              <a:lumOff val="6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90"/>
                </a:solidFill>
              </a:rPr>
              <a:t>EBS File System</a:t>
            </a:r>
          </a:p>
        </p:txBody>
      </p:sp>
      <p:sp>
        <p:nvSpPr>
          <p:cNvPr id="25" name="Rounded Rectangle 24"/>
          <p:cNvSpPr/>
          <p:nvPr/>
        </p:nvSpPr>
        <p:spPr>
          <a:xfrm>
            <a:off x="510502" y="2831076"/>
            <a:ext cx="876666" cy="3073400"/>
          </a:xfrm>
          <a:prstGeom prst="roundRect">
            <a:avLst>
              <a:gd name="adj" fmla="val 4804"/>
            </a:avLst>
          </a:prstGeom>
          <a:noFill/>
          <a:ln w="9525" cap="flat" cmpd="sng" algn="ctr">
            <a:solidFill>
              <a:srgbClr val="3366FF"/>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an 25"/>
          <p:cNvSpPr/>
          <p:nvPr/>
        </p:nvSpPr>
        <p:spPr>
          <a:xfrm>
            <a:off x="687789" y="5460337"/>
            <a:ext cx="544839" cy="329839"/>
          </a:xfrm>
          <a:prstGeom prst="can">
            <a:avLst/>
          </a:prstGeom>
          <a:solidFill>
            <a:schemeClr val="accent2">
              <a:lumMod val="40000"/>
              <a:lumOff val="6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0090"/>
                </a:solidFill>
              </a:rPr>
              <a:t>GNSS</a:t>
            </a:r>
            <a:endParaRPr lang="en-US" sz="1000" dirty="0">
              <a:solidFill>
                <a:srgbClr val="000090"/>
              </a:solidFill>
            </a:endParaRPr>
          </a:p>
        </p:txBody>
      </p:sp>
      <p:sp>
        <p:nvSpPr>
          <p:cNvPr id="27" name="Can 26"/>
          <p:cNvSpPr/>
          <p:nvPr/>
        </p:nvSpPr>
        <p:spPr>
          <a:xfrm>
            <a:off x="681948" y="3956917"/>
            <a:ext cx="556521" cy="329839"/>
          </a:xfrm>
          <a:prstGeom prst="can">
            <a:avLst/>
          </a:prstGeom>
          <a:solidFill>
            <a:schemeClr val="accent6">
              <a:lumMod val="20000"/>
              <a:lumOff val="8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0090"/>
                </a:solidFill>
              </a:rPr>
              <a:t>ALOS</a:t>
            </a:r>
            <a:endParaRPr lang="en-US" sz="1000" dirty="0">
              <a:solidFill>
                <a:srgbClr val="000090"/>
              </a:solidFill>
            </a:endParaRPr>
          </a:p>
        </p:txBody>
      </p:sp>
      <p:sp>
        <p:nvSpPr>
          <p:cNvPr id="28" name="Can 27"/>
          <p:cNvSpPr/>
          <p:nvPr/>
        </p:nvSpPr>
        <p:spPr>
          <a:xfrm>
            <a:off x="641808" y="3473474"/>
            <a:ext cx="636800" cy="329839"/>
          </a:xfrm>
          <a:prstGeom prst="can">
            <a:avLst/>
          </a:prstGeom>
          <a:solidFill>
            <a:schemeClr val="accent6">
              <a:lumMod val="20000"/>
              <a:lumOff val="8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90"/>
                </a:solidFill>
              </a:rPr>
              <a:t>COSMO-</a:t>
            </a:r>
            <a:r>
              <a:rPr lang="en-US" sz="800" dirty="0" err="1" smtClean="0">
                <a:solidFill>
                  <a:srgbClr val="000090"/>
                </a:solidFill>
              </a:rPr>
              <a:t>SkyMed</a:t>
            </a:r>
            <a:endParaRPr lang="en-US" sz="800" dirty="0">
              <a:solidFill>
                <a:srgbClr val="000090"/>
              </a:solidFill>
            </a:endParaRPr>
          </a:p>
        </p:txBody>
      </p:sp>
      <p:sp>
        <p:nvSpPr>
          <p:cNvPr id="29" name="Can 28"/>
          <p:cNvSpPr/>
          <p:nvPr/>
        </p:nvSpPr>
        <p:spPr>
          <a:xfrm>
            <a:off x="618574" y="2990031"/>
            <a:ext cx="683268" cy="329839"/>
          </a:xfrm>
          <a:prstGeom prst="can">
            <a:avLst/>
          </a:prstGeom>
          <a:solidFill>
            <a:schemeClr val="accent6">
              <a:lumMod val="20000"/>
              <a:lumOff val="8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err="1" smtClean="0">
                <a:solidFill>
                  <a:srgbClr val="000090"/>
                </a:solidFill>
              </a:rPr>
              <a:t>TerraSAR</a:t>
            </a:r>
            <a:r>
              <a:rPr lang="en-US" sz="800" dirty="0" smtClean="0">
                <a:solidFill>
                  <a:srgbClr val="000090"/>
                </a:solidFill>
              </a:rPr>
              <a:t>-X</a:t>
            </a:r>
            <a:endParaRPr lang="en-US" sz="800" dirty="0">
              <a:solidFill>
                <a:srgbClr val="000090"/>
              </a:solidFill>
            </a:endParaRPr>
          </a:p>
        </p:txBody>
      </p:sp>
      <p:sp>
        <p:nvSpPr>
          <p:cNvPr id="30" name="Can 29"/>
          <p:cNvSpPr/>
          <p:nvPr/>
        </p:nvSpPr>
        <p:spPr>
          <a:xfrm>
            <a:off x="641808" y="4440361"/>
            <a:ext cx="636800" cy="329839"/>
          </a:xfrm>
          <a:prstGeom prst="can">
            <a:avLst/>
          </a:prstGeom>
          <a:solidFill>
            <a:schemeClr val="accent6">
              <a:lumMod val="20000"/>
              <a:lumOff val="8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90"/>
                </a:solidFill>
              </a:rPr>
              <a:t>ENVISAT</a:t>
            </a:r>
            <a:endParaRPr lang="en-US" sz="800" dirty="0">
              <a:solidFill>
                <a:srgbClr val="000090"/>
              </a:solidFill>
            </a:endParaRPr>
          </a:p>
        </p:txBody>
      </p:sp>
      <p:cxnSp>
        <p:nvCxnSpPr>
          <p:cNvPr id="31" name="Straight Connector 30"/>
          <p:cNvCxnSpPr/>
          <p:nvPr/>
        </p:nvCxnSpPr>
        <p:spPr>
          <a:xfrm rot="5400000">
            <a:off x="731212" y="5116679"/>
            <a:ext cx="457993" cy="1588"/>
          </a:xfrm>
          <a:prstGeom prst="line">
            <a:avLst/>
          </a:prstGeom>
          <a:ln w="28575" cap="flat" cmpd="sng" algn="ctr">
            <a:solidFill>
              <a:srgbClr val="3366FF"/>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76377" y="1985603"/>
            <a:ext cx="1336523" cy="738664"/>
          </a:xfrm>
          <a:prstGeom prst="rect">
            <a:avLst/>
          </a:prstGeom>
          <a:noFill/>
        </p:spPr>
        <p:txBody>
          <a:bodyPr wrap="square" rtlCol="0" anchor="ctr">
            <a:spAutoFit/>
          </a:bodyPr>
          <a:lstStyle/>
          <a:p>
            <a:pPr algn="ctr"/>
            <a:r>
              <a:rPr lang="en-US" sz="1400" i="1" dirty="0" err="1" smtClean="0">
                <a:solidFill>
                  <a:srgbClr val="000090"/>
                </a:solidFill>
              </a:rPr>
              <a:t>InSAR</a:t>
            </a:r>
            <a:r>
              <a:rPr lang="en-US" sz="1400" i="1" dirty="0" smtClean="0">
                <a:solidFill>
                  <a:srgbClr val="000090"/>
                </a:solidFill>
              </a:rPr>
              <a:t> and GPS</a:t>
            </a:r>
          </a:p>
          <a:p>
            <a:pPr algn="ctr"/>
            <a:r>
              <a:rPr lang="en-US" sz="1400" i="1" dirty="0" smtClean="0">
                <a:solidFill>
                  <a:srgbClr val="000090"/>
                </a:solidFill>
              </a:rPr>
              <a:t>Data from Data Centers</a:t>
            </a:r>
            <a:endParaRPr lang="en-US" sz="1400" i="1" dirty="0">
              <a:solidFill>
                <a:srgbClr val="000090"/>
              </a:solidFill>
            </a:endParaRPr>
          </a:p>
        </p:txBody>
      </p:sp>
      <p:sp>
        <p:nvSpPr>
          <p:cNvPr id="33" name="Rounded Rectangle 32"/>
          <p:cNvSpPr/>
          <p:nvPr/>
        </p:nvSpPr>
        <p:spPr>
          <a:xfrm>
            <a:off x="2295548" y="3869614"/>
            <a:ext cx="1254910" cy="420681"/>
          </a:xfrm>
          <a:prstGeom prst="roundRect">
            <a:avLst/>
          </a:prstGeom>
          <a:solidFill>
            <a:schemeClr val="accent4">
              <a:lumMod val="20000"/>
              <a:lumOff val="8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000090"/>
                </a:solidFill>
              </a:rPr>
              <a:t>Data Discovery</a:t>
            </a:r>
          </a:p>
          <a:p>
            <a:pPr algn="ctr"/>
            <a:r>
              <a:rPr lang="en-US" sz="1100" dirty="0" smtClean="0">
                <a:solidFill>
                  <a:srgbClr val="000090"/>
                </a:solidFill>
              </a:rPr>
              <a:t>and Access</a:t>
            </a:r>
          </a:p>
        </p:txBody>
      </p:sp>
      <p:sp>
        <p:nvSpPr>
          <p:cNvPr id="34" name="Rounded Rectangle 33"/>
          <p:cNvSpPr/>
          <p:nvPr/>
        </p:nvSpPr>
        <p:spPr>
          <a:xfrm>
            <a:off x="3623200" y="2769876"/>
            <a:ext cx="1066740" cy="366760"/>
          </a:xfrm>
          <a:prstGeom prst="roundRect">
            <a:avLst>
              <a:gd name="adj" fmla="val 7853"/>
            </a:avLst>
          </a:prstGeom>
          <a:solidFill>
            <a:schemeClr val="tx2">
              <a:lumMod val="20000"/>
              <a:lumOff val="8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smtClean="0">
                <a:solidFill>
                  <a:srgbClr val="000090"/>
                </a:solidFill>
              </a:rPr>
              <a:t>OpenSearch</a:t>
            </a:r>
            <a:r>
              <a:rPr lang="en-US" sz="1100" dirty="0" smtClean="0">
                <a:solidFill>
                  <a:srgbClr val="000090"/>
                </a:solidFill>
              </a:rPr>
              <a:t> Service</a:t>
            </a:r>
          </a:p>
        </p:txBody>
      </p:sp>
      <p:sp>
        <p:nvSpPr>
          <p:cNvPr id="35" name="Rounded Rectangle 34"/>
          <p:cNvSpPr/>
          <p:nvPr/>
        </p:nvSpPr>
        <p:spPr>
          <a:xfrm>
            <a:off x="6219952" y="3861669"/>
            <a:ext cx="1066740" cy="436570"/>
          </a:xfrm>
          <a:prstGeom prst="roundRect">
            <a:avLst>
              <a:gd name="adj" fmla="val 7853"/>
            </a:avLst>
          </a:prstGeom>
          <a:solidFill>
            <a:schemeClr val="accent4">
              <a:lumMod val="20000"/>
              <a:lumOff val="8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000090"/>
                </a:solidFill>
              </a:rPr>
              <a:t>Workflow Management</a:t>
            </a:r>
          </a:p>
        </p:txBody>
      </p:sp>
      <p:sp>
        <p:nvSpPr>
          <p:cNvPr id="36" name="Rounded Rectangle 35"/>
          <p:cNvSpPr/>
          <p:nvPr/>
        </p:nvSpPr>
        <p:spPr>
          <a:xfrm>
            <a:off x="3725313" y="3869614"/>
            <a:ext cx="1066739" cy="420680"/>
          </a:xfrm>
          <a:prstGeom prst="roundRect">
            <a:avLst>
              <a:gd name="adj" fmla="val 7853"/>
            </a:avLst>
          </a:prstGeom>
          <a:solidFill>
            <a:schemeClr val="accent4">
              <a:lumMod val="20000"/>
              <a:lumOff val="8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000090"/>
                </a:solidFill>
              </a:rPr>
              <a:t>Data Management</a:t>
            </a:r>
          </a:p>
        </p:txBody>
      </p:sp>
      <p:sp>
        <p:nvSpPr>
          <p:cNvPr id="37" name="Rounded Rectangle 36"/>
          <p:cNvSpPr/>
          <p:nvPr/>
        </p:nvSpPr>
        <p:spPr>
          <a:xfrm>
            <a:off x="4972632" y="3857208"/>
            <a:ext cx="1066740" cy="445493"/>
          </a:xfrm>
          <a:prstGeom prst="roundRect">
            <a:avLst>
              <a:gd name="adj" fmla="val 7853"/>
            </a:avLst>
          </a:prstGeom>
          <a:solidFill>
            <a:schemeClr val="accent4">
              <a:lumMod val="20000"/>
              <a:lumOff val="8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000090"/>
                </a:solidFill>
              </a:rPr>
              <a:t>Resource Management</a:t>
            </a:r>
          </a:p>
        </p:txBody>
      </p:sp>
      <p:sp>
        <p:nvSpPr>
          <p:cNvPr id="38" name="Rounded Rectangle 37"/>
          <p:cNvSpPr/>
          <p:nvPr/>
        </p:nvSpPr>
        <p:spPr>
          <a:xfrm>
            <a:off x="2354455" y="2769876"/>
            <a:ext cx="1168589" cy="366760"/>
          </a:xfrm>
          <a:prstGeom prst="roundRect">
            <a:avLst>
              <a:gd name="adj" fmla="val 7853"/>
            </a:avLst>
          </a:prstGeom>
          <a:solidFill>
            <a:schemeClr val="accent3">
              <a:lumMod val="20000"/>
              <a:lumOff val="8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000090"/>
                </a:solidFill>
              </a:rPr>
              <a:t>Collaboration Web Portal</a:t>
            </a:r>
          </a:p>
        </p:txBody>
      </p:sp>
      <p:pic>
        <p:nvPicPr>
          <p:cNvPr id="39" name="Picture 38"/>
          <p:cNvPicPr>
            <a:picLocks noChangeAspect="1"/>
          </p:cNvPicPr>
          <p:nvPr/>
        </p:nvPicPr>
        <p:blipFill>
          <a:blip r:embed="rId3"/>
          <a:stretch>
            <a:fillRect/>
          </a:stretch>
        </p:blipFill>
        <p:spPr>
          <a:xfrm>
            <a:off x="2370683" y="2435601"/>
            <a:ext cx="227860" cy="260411"/>
          </a:xfrm>
          <a:prstGeom prst="rect">
            <a:avLst/>
          </a:prstGeom>
        </p:spPr>
      </p:pic>
      <p:sp>
        <p:nvSpPr>
          <p:cNvPr id="40" name="TextBox 39"/>
          <p:cNvSpPr txBox="1"/>
          <p:nvPr/>
        </p:nvSpPr>
        <p:spPr>
          <a:xfrm>
            <a:off x="2488948" y="2431713"/>
            <a:ext cx="801882" cy="276999"/>
          </a:xfrm>
          <a:prstGeom prst="rect">
            <a:avLst/>
          </a:prstGeom>
          <a:noFill/>
          <a:effectLst>
            <a:outerShdw blurRad="38100" dist="38100" dir="2700000">
              <a:srgbClr val="000000">
                <a:alpha val="19000"/>
              </a:srgbClr>
            </a:outerShdw>
          </a:effectLst>
        </p:spPr>
        <p:txBody>
          <a:bodyPr wrap="square" rtlCol="0">
            <a:spAutoFit/>
          </a:bodyPr>
          <a:lstStyle/>
          <a:p>
            <a:pPr algn="ctr"/>
            <a:r>
              <a:rPr lang="en-US" sz="1200" b="1" dirty="0" err="1" smtClean="0">
                <a:solidFill>
                  <a:srgbClr val="000090"/>
                </a:solidFill>
              </a:rPr>
              <a:t>Drupal</a:t>
            </a:r>
            <a:endParaRPr lang="en-US" sz="1200" b="1" dirty="0" smtClean="0">
              <a:solidFill>
                <a:srgbClr val="000090"/>
              </a:solidFill>
            </a:endParaRPr>
          </a:p>
        </p:txBody>
      </p:sp>
      <p:pic>
        <p:nvPicPr>
          <p:cNvPr id="41" name="Picture 40"/>
          <p:cNvPicPr>
            <a:picLocks noChangeAspect="1"/>
          </p:cNvPicPr>
          <p:nvPr/>
        </p:nvPicPr>
        <p:blipFill>
          <a:blip r:embed="rId4"/>
          <a:stretch>
            <a:fillRect/>
          </a:stretch>
        </p:blipFill>
        <p:spPr>
          <a:xfrm>
            <a:off x="3677229" y="2444333"/>
            <a:ext cx="502650" cy="277079"/>
          </a:xfrm>
          <a:prstGeom prst="rect">
            <a:avLst/>
          </a:prstGeom>
        </p:spPr>
      </p:pic>
      <p:pic>
        <p:nvPicPr>
          <p:cNvPr id="42" name="Picture 41"/>
          <p:cNvPicPr>
            <a:picLocks noChangeAspect="1"/>
          </p:cNvPicPr>
          <p:nvPr/>
        </p:nvPicPr>
        <p:blipFill>
          <a:blip r:embed="rId5"/>
          <a:stretch>
            <a:fillRect/>
          </a:stretch>
        </p:blipFill>
        <p:spPr>
          <a:xfrm>
            <a:off x="4861775" y="2386354"/>
            <a:ext cx="335058" cy="335058"/>
          </a:xfrm>
          <a:prstGeom prst="rect">
            <a:avLst/>
          </a:prstGeom>
        </p:spPr>
      </p:pic>
      <p:sp>
        <p:nvSpPr>
          <p:cNvPr id="43" name="Rounded Rectangle 42"/>
          <p:cNvSpPr/>
          <p:nvPr/>
        </p:nvSpPr>
        <p:spPr>
          <a:xfrm>
            <a:off x="4790096" y="2769876"/>
            <a:ext cx="881604" cy="366760"/>
          </a:xfrm>
          <a:prstGeom prst="roundRect">
            <a:avLst>
              <a:gd name="adj" fmla="val 7853"/>
            </a:avLst>
          </a:prstGeom>
          <a:solidFill>
            <a:schemeClr val="tx2">
              <a:lumMod val="20000"/>
              <a:lumOff val="8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smtClean="0">
                <a:solidFill>
                  <a:srgbClr val="000090"/>
                </a:solidFill>
              </a:rPr>
              <a:t>OPeNDAP</a:t>
            </a:r>
            <a:endParaRPr lang="en-US" sz="1100" dirty="0" smtClean="0">
              <a:solidFill>
                <a:srgbClr val="000090"/>
              </a:solidFill>
            </a:endParaRPr>
          </a:p>
          <a:p>
            <a:pPr algn="ctr"/>
            <a:r>
              <a:rPr lang="en-US" sz="1100" dirty="0" smtClean="0">
                <a:solidFill>
                  <a:srgbClr val="000090"/>
                </a:solidFill>
              </a:rPr>
              <a:t>Service</a:t>
            </a:r>
          </a:p>
        </p:txBody>
      </p:sp>
      <p:sp>
        <p:nvSpPr>
          <p:cNvPr id="44" name="Left-Right Arrow 43"/>
          <p:cNvSpPr/>
          <p:nvPr/>
        </p:nvSpPr>
        <p:spPr>
          <a:xfrm>
            <a:off x="1447801" y="3889374"/>
            <a:ext cx="703454" cy="335100"/>
          </a:xfrm>
          <a:prstGeom prst="leftRightArrow">
            <a:avLst/>
          </a:prstGeom>
          <a:solidFill>
            <a:srgbClr val="C6D9F1"/>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Curved Connector 44"/>
          <p:cNvCxnSpPr/>
          <p:nvPr/>
        </p:nvCxnSpPr>
        <p:spPr>
          <a:xfrm rot="16200000" flipH="1">
            <a:off x="6849017" y="4504075"/>
            <a:ext cx="836268" cy="424597"/>
          </a:xfrm>
          <a:prstGeom prst="curvedConnector3">
            <a:avLst>
              <a:gd name="adj1" fmla="val 50000"/>
            </a:avLst>
          </a:prstGeom>
          <a:ln>
            <a:solidFill>
              <a:srgbClr val="3366FF"/>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46" name="Curved Connector 45"/>
          <p:cNvCxnSpPr>
            <a:stCxn id="37" idx="2"/>
          </p:cNvCxnSpPr>
          <p:nvPr/>
        </p:nvCxnSpPr>
        <p:spPr>
          <a:xfrm rot="5400000">
            <a:off x="5089703" y="4718206"/>
            <a:ext cx="831805" cy="794"/>
          </a:xfrm>
          <a:prstGeom prst="curvedConnector3">
            <a:avLst>
              <a:gd name="adj1" fmla="val 50000"/>
            </a:avLst>
          </a:prstGeom>
          <a:ln>
            <a:solidFill>
              <a:srgbClr val="3366FF"/>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47" name="Curved Connector 46"/>
          <p:cNvCxnSpPr>
            <a:stCxn id="36" idx="2"/>
            <a:endCxn id="16" idx="0"/>
          </p:cNvCxnSpPr>
          <p:nvPr/>
        </p:nvCxnSpPr>
        <p:spPr>
          <a:xfrm rot="5400000">
            <a:off x="3829422" y="4705245"/>
            <a:ext cx="844212" cy="14311"/>
          </a:xfrm>
          <a:prstGeom prst="curvedConnector3">
            <a:avLst>
              <a:gd name="adj1" fmla="val 50000"/>
            </a:avLst>
          </a:prstGeom>
          <a:ln>
            <a:solidFill>
              <a:srgbClr val="3366FF"/>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48" name="Curved Connector 47"/>
          <p:cNvCxnSpPr>
            <a:stCxn id="34" idx="2"/>
            <a:endCxn id="36" idx="0"/>
          </p:cNvCxnSpPr>
          <p:nvPr/>
        </p:nvCxnSpPr>
        <p:spPr>
          <a:xfrm rot="16200000" flipH="1">
            <a:off x="3841137" y="3452068"/>
            <a:ext cx="732978" cy="102113"/>
          </a:xfrm>
          <a:prstGeom prst="curvedConnector3">
            <a:avLst>
              <a:gd name="adj1" fmla="val 50000"/>
            </a:avLst>
          </a:prstGeom>
          <a:ln>
            <a:solidFill>
              <a:srgbClr val="3366FF"/>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49" name="Curved Connector 48"/>
          <p:cNvCxnSpPr>
            <a:stCxn id="43" idx="2"/>
            <a:endCxn id="36" idx="0"/>
          </p:cNvCxnSpPr>
          <p:nvPr/>
        </p:nvCxnSpPr>
        <p:spPr>
          <a:xfrm rot="5400000">
            <a:off x="4378302" y="3017018"/>
            <a:ext cx="732978" cy="972215"/>
          </a:xfrm>
          <a:prstGeom prst="curvedConnector3">
            <a:avLst>
              <a:gd name="adj1" fmla="val 50000"/>
            </a:avLst>
          </a:prstGeom>
          <a:ln>
            <a:solidFill>
              <a:srgbClr val="3366FF"/>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50" name="Curved Connector 49"/>
          <p:cNvCxnSpPr/>
          <p:nvPr/>
        </p:nvCxnSpPr>
        <p:spPr>
          <a:xfrm rot="16200000" flipV="1">
            <a:off x="2621472" y="3511605"/>
            <a:ext cx="525430" cy="2720371"/>
          </a:xfrm>
          <a:prstGeom prst="curvedConnector2">
            <a:avLst/>
          </a:prstGeom>
          <a:ln>
            <a:solidFill>
              <a:srgbClr val="3366FF"/>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124218" y="3358624"/>
            <a:ext cx="2086353" cy="307777"/>
          </a:xfrm>
          <a:prstGeom prst="rect">
            <a:avLst/>
          </a:prstGeom>
          <a:noFill/>
        </p:spPr>
        <p:txBody>
          <a:bodyPr wrap="none" rtlCol="0">
            <a:spAutoFit/>
          </a:bodyPr>
          <a:lstStyle/>
          <a:p>
            <a:r>
              <a:rPr lang="en-US" sz="1400" i="1" dirty="0" smtClean="0">
                <a:solidFill>
                  <a:schemeClr val="accent3">
                    <a:lumMod val="50000"/>
                  </a:schemeClr>
                </a:solidFill>
              </a:rPr>
              <a:t>Data System Components</a:t>
            </a:r>
            <a:endParaRPr lang="en-US" sz="1400" i="1" dirty="0">
              <a:solidFill>
                <a:schemeClr val="accent3">
                  <a:lumMod val="50000"/>
                </a:schemeClr>
              </a:solidFill>
            </a:endParaRPr>
          </a:p>
        </p:txBody>
      </p:sp>
      <p:sp>
        <p:nvSpPr>
          <p:cNvPr id="52" name="TextBox 51"/>
          <p:cNvSpPr txBox="1"/>
          <p:nvPr/>
        </p:nvSpPr>
        <p:spPr>
          <a:xfrm>
            <a:off x="2156072" y="2021493"/>
            <a:ext cx="1497338" cy="307777"/>
          </a:xfrm>
          <a:prstGeom prst="rect">
            <a:avLst/>
          </a:prstGeom>
          <a:noFill/>
        </p:spPr>
        <p:txBody>
          <a:bodyPr wrap="none" rtlCol="0">
            <a:spAutoFit/>
          </a:bodyPr>
          <a:lstStyle/>
          <a:p>
            <a:r>
              <a:rPr lang="en-US" sz="1400" i="1" dirty="0" smtClean="0">
                <a:solidFill>
                  <a:srgbClr val="000090"/>
                </a:solidFill>
              </a:rPr>
              <a:t>System Interfaces</a:t>
            </a:r>
            <a:endParaRPr lang="en-US" sz="1400" i="1" dirty="0">
              <a:solidFill>
                <a:srgbClr val="000090"/>
              </a:solidFill>
            </a:endParaRPr>
          </a:p>
        </p:txBody>
      </p:sp>
      <p:sp>
        <p:nvSpPr>
          <p:cNvPr id="53" name="TextBox 52"/>
          <p:cNvSpPr txBox="1"/>
          <p:nvPr/>
        </p:nvSpPr>
        <p:spPr>
          <a:xfrm>
            <a:off x="1524001" y="4658387"/>
            <a:ext cx="1261170" cy="307777"/>
          </a:xfrm>
          <a:prstGeom prst="rect">
            <a:avLst/>
          </a:prstGeom>
          <a:noFill/>
        </p:spPr>
        <p:txBody>
          <a:bodyPr wrap="none" rtlCol="0">
            <a:spAutoFit/>
          </a:bodyPr>
          <a:lstStyle/>
          <a:p>
            <a:r>
              <a:rPr lang="en-US" sz="1400" i="1" dirty="0" smtClean="0">
                <a:solidFill>
                  <a:srgbClr val="FF6600"/>
                </a:solidFill>
              </a:rPr>
              <a:t>Cloud Services</a:t>
            </a:r>
            <a:endParaRPr lang="en-US" sz="1400" i="1" dirty="0">
              <a:solidFill>
                <a:srgbClr val="FF6600"/>
              </a:solidFill>
            </a:endParaRPr>
          </a:p>
        </p:txBody>
      </p:sp>
      <p:sp>
        <p:nvSpPr>
          <p:cNvPr id="54" name="Up Arrow 53"/>
          <p:cNvSpPr/>
          <p:nvPr/>
        </p:nvSpPr>
        <p:spPr>
          <a:xfrm>
            <a:off x="6754651" y="3396913"/>
            <a:ext cx="484452" cy="307588"/>
          </a:xfrm>
          <a:prstGeom prst="upArrow">
            <a:avLst/>
          </a:prstGeom>
          <a:solidFill>
            <a:srgbClr val="D7E4BD"/>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7223681" y="3356679"/>
            <a:ext cx="1200243" cy="307777"/>
          </a:xfrm>
          <a:prstGeom prst="rect">
            <a:avLst/>
          </a:prstGeom>
          <a:noFill/>
          <a:ln>
            <a:noFill/>
          </a:ln>
        </p:spPr>
        <p:txBody>
          <a:bodyPr wrap="none" rtlCol="0">
            <a:spAutoFit/>
          </a:bodyPr>
          <a:lstStyle/>
          <a:p>
            <a:r>
              <a:rPr lang="en-US" sz="1400" i="1" dirty="0" smtClean="0">
                <a:solidFill>
                  <a:schemeClr val="accent3">
                    <a:lumMod val="75000"/>
                  </a:schemeClr>
                </a:solidFill>
              </a:rPr>
              <a:t>REST Services</a:t>
            </a:r>
            <a:endParaRPr lang="en-US" sz="1400" i="1" dirty="0">
              <a:solidFill>
                <a:schemeClr val="accent3">
                  <a:lumMod val="75000"/>
                </a:schemeClr>
              </a:solidFill>
            </a:endParaRPr>
          </a:p>
        </p:txBody>
      </p:sp>
      <p:sp>
        <p:nvSpPr>
          <p:cNvPr id="56" name="Rounded Rectangle 55"/>
          <p:cNvSpPr/>
          <p:nvPr/>
        </p:nvSpPr>
        <p:spPr>
          <a:xfrm>
            <a:off x="5771856" y="2769876"/>
            <a:ext cx="1066740" cy="366760"/>
          </a:xfrm>
          <a:prstGeom prst="roundRect">
            <a:avLst>
              <a:gd name="adj" fmla="val 7853"/>
            </a:avLst>
          </a:prstGeom>
          <a:solidFill>
            <a:schemeClr val="tx2">
              <a:lumMod val="20000"/>
              <a:lumOff val="8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90"/>
                </a:solidFill>
              </a:rPr>
              <a:t>OGC &amp; REST</a:t>
            </a:r>
          </a:p>
          <a:p>
            <a:pPr algn="ctr"/>
            <a:r>
              <a:rPr lang="en-US" sz="1100" dirty="0">
                <a:solidFill>
                  <a:srgbClr val="000090"/>
                </a:solidFill>
              </a:rPr>
              <a:t>Services</a:t>
            </a:r>
          </a:p>
        </p:txBody>
      </p:sp>
      <p:sp>
        <p:nvSpPr>
          <p:cNvPr id="57" name="Rounded Rectangle 56"/>
          <p:cNvSpPr/>
          <p:nvPr/>
        </p:nvSpPr>
        <p:spPr>
          <a:xfrm>
            <a:off x="7840366" y="2769876"/>
            <a:ext cx="881604" cy="366760"/>
          </a:xfrm>
          <a:prstGeom prst="roundRect">
            <a:avLst>
              <a:gd name="adj" fmla="val 7853"/>
            </a:avLst>
          </a:prstGeom>
          <a:solidFill>
            <a:schemeClr val="tx2">
              <a:lumMod val="20000"/>
              <a:lumOff val="8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000090"/>
                </a:solidFill>
              </a:rPr>
              <a:t>Command Line</a:t>
            </a:r>
          </a:p>
        </p:txBody>
      </p:sp>
      <p:sp>
        <p:nvSpPr>
          <p:cNvPr id="58" name="TextBox 57"/>
          <p:cNvSpPr txBox="1"/>
          <p:nvPr/>
        </p:nvSpPr>
        <p:spPr>
          <a:xfrm>
            <a:off x="4281743" y="1387793"/>
            <a:ext cx="906055" cy="307777"/>
          </a:xfrm>
          <a:prstGeom prst="rect">
            <a:avLst/>
          </a:prstGeom>
          <a:noFill/>
        </p:spPr>
        <p:txBody>
          <a:bodyPr wrap="none" rtlCol="0">
            <a:spAutoFit/>
          </a:bodyPr>
          <a:lstStyle/>
          <a:p>
            <a:r>
              <a:rPr lang="en-US" sz="1400" dirty="0" smtClean="0">
                <a:solidFill>
                  <a:srgbClr val="4F6228"/>
                </a:solidFill>
              </a:rPr>
              <a:t>End Users</a:t>
            </a:r>
            <a:endParaRPr lang="en-US" sz="1400" dirty="0">
              <a:solidFill>
                <a:srgbClr val="4F6228"/>
              </a:solidFill>
            </a:endParaRPr>
          </a:p>
        </p:txBody>
      </p:sp>
      <p:cxnSp>
        <p:nvCxnSpPr>
          <p:cNvPr id="59" name="Straight Arrow Connector 58"/>
          <p:cNvCxnSpPr/>
          <p:nvPr/>
        </p:nvCxnSpPr>
        <p:spPr>
          <a:xfrm rot="5400000">
            <a:off x="3973016" y="1775641"/>
            <a:ext cx="584967" cy="531325"/>
          </a:xfrm>
          <a:prstGeom prst="straightConnector1">
            <a:avLst/>
          </a:prstGeom>
          <a:ln>
            <a:solidFill>
              <a:srgbClr val="3366FF"/>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rot="5400000">
            <a:off x="4429181" y="2041303"/>
            <a:ext cx="584967" cy="1"/>
          </a:xfrm>
          <a:prstGeom prst="straightConnector1">
            <a:avLst/>
          </a:prstGeom>
          <a:ln>
            <a:solidFill>
              <a:srgbClr val="3366FF"/>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rot="16200000" flipH="1">
            <a:off x="4867351" y="1794192"/>
            <a:ext cx="572270" cy="481528"/>
          </a:xfrm>
          <a:prstGeom prst="straightConnector1">
            <a:avLst/>
          </a:prstGeom>
          <a:ln>
            <a:solidFill>
              <a:srgbClr val="3366FF"/>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5792953" y="1058931"/>
            <a:ext cx="1595828" cy="610510"/>
          </a:xfrm>
          <a:prstGeom prst="roundRect">
            <a:avLst>
              <a:gd name="adj" fmla="val 7853"/>
            </a:avLst>
          </a:prstGeom>
          <a:solidFill>
            <a:srgbClr val="CCFFCC"/>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000090"/>
                </a:solidFill>
              </a:rPr>
              <a:t>USGS Hawaiian Volcano Observatory (HVO)</a:t>
            </a:r>
          </a:p>
        </p:txBody>
      </p:sp>
      <p:cxnSp>
        <p:nvCxnSpPr>
          <p:cNvPr id="63" name="Straight Arrow Connector 62"/>
          <p:cNvCxnSpPr/>
          <p:nvPr/>
        </p:nvCxnSpPr>
        <p:spPr>
          <a:xfrm rot="5400000">
            <a:off x="5842332" y="1788337"/>
            <a:ext cx="584967" cy="531325"/>
          </a:xfrm>
          <a:prstGeom prst="straightConnector1">
            <a:avLst/>
          </a:prstGeom>
          <a:ln>
            <a:solidFill>
              <a:srgbClr val="3366FF"/>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rot="5400000">
            <a:off x="6298497" y="2053999"/>
            <a:ext cx="584967" cy="1"/>
          </a:xfrm>
          <a:prstGeom prst="straightConnector1">
            <a:avLst/>
          </a:prstGeom>
          <a:ln>
            <a:solidFill>
              <a:srgbClr val="3366FF"/>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rot="16200000" flipH="1">
            <a:off x="6736667" y="1806888"/>
            <a:ext cx="572270" cy="481528"/>
          </a:xfrm>
          <a:prstGeom prst="straightConnector1">
            <a:avLst/>
          </a:prstGeom>
          <a:ln>
            <a:solidFill>
              <a:srgbClr val="3366FF"/>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pic>
        <p:nvPicPr>
          <p:cNvPr id="66" name="Picture 65"/>
          <p:cNvPicPr>
            <a:picLocks noChangeAspect="1"/>
          </p:cNvPicPr>
          <p:nvPr/>
        </p:nvPicPr>
        <p:blipFill>
          <a:blip r:embed="rId6"/>
          <a:stretch>
            <a:fillRect/>
          </a:stretch>
        </p:blipFill>
        <p:spPr>
          <a:xfrm>
            <a:off x="7479448" y="1099493"/>
            <a:ext cx="1081489" cy="398799"/>
          </a:xfrm>
          <a:prstGeom prst="rect">
            <a:avLst/>
          </a:prstGeom>
        </p:spPr>
      </p:pic>
      <p:sp>
        <p:nvSpPr>
          <p:cNvPr id="67" name="TextBox 66"/>
          <p:cNvSpPr txBox="1"/>
          <p:nvPr/>
        </p:nvSpPr>
        <p:spPr>
          <a:xfrm>
            <a:off x="7539335" y="1492370"/>
            <a:ext cx="917351" cy="307777"/>
          </a:xfrm>
          <a:prstGeom prst="rect">
            <a:avLst/>
          </a:prstGeom>
          <a:noFill/>
        </p:spPr>
        <p:txBody>
          <a:bodyPr wrap="none" rtlCol="0">
            <a:spAutoFit/>
          </a:bodyPr>
          <a:lstStyle/>
          <a:p>
            <a:r>
              <a:rPr lang="en-US" sz="1400" i="1" dirty="0" smtClean="0">
                <a:solidFill>
                  <a:schemeClr val="accent3">
                    <a:lumMod val="50000"/>
                  </a:schemeClr>
                </a:solidFill>
              </a:rPr>
              <a:t>(Infusion)</a:t>
            </a:r>
            <a:endParaRPr lang="en-US" sz="1400" i="1" dirty="0">
              <a:solidFill>
                <a:schemeClr val="accent3">
                  <a:lumMod val="50000"/>
                </a:schemeClr>
              </a:solidFill>
            </a:endParaRPr>
          </a:p>
        </p:txBody>
      </p:sp>
      <p:cxnSp>
        <p:nvCxnSpPr>
          <p:cNvPr id="68" name="Curved Connector 67"/>
          <p:cNvCxnSpPr/>
          <p:nvPr/>
        </p:nvCxnSpPr>
        <p:spPr>
          <a:xfrm>
            <a:off x="5869155" y="4325702"/>
            <a:ext cx="1394412" cy="808804"/>
          </a:xfrm>
          <a:prstGeom prst="curvedConnector3">
            <a:avLst>
              <a:gd name="adj1" fmla="val 50000"/>
            </a:avLst>
          </a:prstGeom>
          <a:ln>
            <a:solidFill>
              <a:srgbClr val="3366FF"/>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510502" y="991117"/>
            <a:ext cx="2809342" cy="830997"/>
          </a:xfrm>
          <a:prstGeom prst="rect">
            <a:avLst/>
          </a:prstGeom>
          <a:noFill/>
        </p:spPr>
        <p:txBody>
          <a:bodyPr wrap="square" rtlCol="0" anchor="ctr">
            <a:spAutoFit/>
          </a:bodyPr>
          <a:lstStyle/>
          <a:p>
            <a:pPr algn="ctr"/>
            <a:r>
              <a:rPr lang="en-US" sz="1600" i="1" dirty="0" smtClean="0">
                <a:solidFill>
                  <a:srgbClr val="000090"/>
                </a:solidFill>
              </a:rPr>
              <a:t>Discover/Access NASA-processed </a:t>
            </a:r>
            <a:r>
              <a:rPr lang="en-US" sz="1600" i="1" dirty="0" err="1" smtClean="0">
                <a:solidFill>
                  <a:srgbClr val="000090"/>
                </a:solidFill>
              </a:rPr>
              <a:t>InSAR</a:t>
            </a:r>
            <a:r>
              <a:rPr lang="en-US" sz="1600" i="1" dirty="0" smtClean="0">
                <a:solidFill>
                  <a:srgbClr val="000090"/>
                </a:solidFill>
              </a:rPr>
              <a:t> and GPS Actionable Data Products</a:t>
            </a:r>
            <a:endParaRPr lang="en-US" sz="1600" i="1" dirty="0">
              <a:solidFill>
                <a:srgbClr val="000090"/>
              </a:solidFill>
            </a:endParaRPr>
          </a:p>
        </p:txBody>
      </p:sp>
      <p:sp>
        <p:nvSpPr>
          <p:cNvPr id="70" name="TextBox 69"/>
          <p:cNvSpPr txBox="1"/>
          <p:nvPr/>
        </p:nvSpPr>
        <p:spPr>
          <a:xfrm>
            <a:off x="6843551" y="1916916"/>
            <a:ext cx="1946453" cy="307777"/>
          </a:xfrm>
          <a:prstGeom prst="rect">
            <a:avLst/>
          </a:prstGeom>
          <a:noFill/>
        </p:spPr>
        <p:txBody>
          <a:bodyPr wrap="square" rtlCol="0" anchor="ctr">
            <a:spAutoFit/>
          </a:bodyPr>
          <a:lstStyle/>
          <a:p>
            <a:pPr algn="ctr"/>
            <a:r>
              <a:rPr lang="en-US" sz="1400" i="1" dirty="0" smtClean="0">
                <a:solidFill>
                  <a:srgbClr val="000090"/>
                </a:solidFill>
              </a:rPr>
              <a:t>Interoperability</a:t>
            </a:r>
            <a:endParaRPr lang="en-US" sz="1400" i="1" dirty="0">
              <a:solidFill>
                <a:srgbClr val="000090"/>
              </a:solidFill>
            </a:endParaRPr>
          </a:p>
        </p:txBody>
      </p:sp>
      <p:sp>
        <p:nvSpPr>
          <p:cNvPr id="71" name="TextBox 70"/>
          <p:cNvSpPr txBox="1"/>
          <p:nvPr/>
        </p:nvSpPr>
        <p:spPr>
          <a:xfrm>
            <a:off x="4330395" y="989476"/>
            <a:ext cx="502511" cy="400110"/>
          </a:xfrm>
          <a:prstGeom prst="rect">
            <a:avLst/>
          </a:prstGeom>
          <a:noFill/>
        </p:spPr>
        <p:txBody>
          <a:bodyPr wrap="none" rtlCol="0">
            <a:spAutoFit/>
          </a:bodyPr>
          <a:lstStyle/>
          <a:p>
            <a:r>
              <a:rPr lang="en-US" sz="1000" dirty="0" smtClean="0">
                <a:solidFill>
                  <a:schemeClr val="tx2"/>
                </a:solidFill>
              </a:rPr>
              <a:t>World</a:t>
            </a:r>
          </a:p>
          <a:p>
            <a:r>
              <a:rPr lang="en-US" sz="1000" dirty="0" smtClean="0">
                <a:solidFill>
                  <a:schemeClr val="tx2"/>
                </a:solidFill>
              </a:rPr>
              <a:t>Bank</a:t>
            </a:r>
            <a:endParaRPr lang="en-US" sz="1000" dirty="0">
              <a:solidFill>
                <a:schemeClr val="tx2"/>
              </a:solidFill>
            </a:endParaRPr>
          </a:p>
        </p:txBody>
      </p:sp>
      <p:pic>
        <p:nvPicPr>
          <p:cNvPr id="72" name="Picture 71" descr="dhs-logo.jpg"/>
          <p:cNvPicPr>
            <a:picLocks noChangeAspect="1"/>
          </p:cNvPicPr>
          <p:nvPr/>
        </p:nvPicPr>
        <p:blipFill>
          <a:blip r:embed="rId7"/>
          <a:srcRect l="21187" r="20483"/>
          <a:stretch>
            <a:fillRect/>
          </a:stretch>
        </p:blipFill>
        <p:spPr>
          <a:xfrm>
            <a:off x="4785191" y="1061966"/>
            <a:ext cx="263641" cy="261996"/>
          </a:xfrm>
          <a:prstGeom prst="rect">
            <a:avLst/>
          </a:prstGeom>
        </p:spPr>
      </p:pic>
      <p:sp>
        <p:nvSpPr>
          <p:cNvPr id="73" name="TextBox 72"/>
          <p:cNvSpPr txBox="1"/>
          <p:nvPr/>
        </p:nvSpPr>
        <p:spPr>
          <a:xfrm>
            <a:off x="4972632" y="987683"/>
            <a:ext cx="724051" cy="400110"/>
          </a:xfrm>
          <a:prstGeom prst="rect">
            <a:avLst/>
          </a:prstGeom>
          <a:noFill/>
        </p:spPr>
        <p:txBody>
          <a:bodyPr wrap="none" rtlCol="0">
            <a:spAutoFit/>
          </a:bodyPr>
          <a:lstStyle/>
          <a:p>
            <a:r>
              <a:rPr lang="en-US" sz="1000" dirty="0" smtClean="0">
                <a:solidFill>
                  <a:srgbClr val="1F497D"/>
                </a:solidFill>
              </a:rPr>
              <a:t>Homeland</a:t>
            </a:r>
          </a:p>
          <a:p>
            <a:r>
              <a:rPr lang="en-US" sz="1000" dirty="0" smtClean="0">
                <a:solidFill>
                  <a:srgbClr val="1F497D"/>
                </a:solidFill>
              </a:rPr>
              <a:t>Security</a:t>
            </a:r>
            <a:endParaRPr lang="en-US" sz="1000" dirty="0">
              <a:solidFill>
                <a:srgbClr val="1F497D"/>
              </a:solidFill>
            </a:endParaRPr>
          </a:p>
        </p:txBody>
      </p:sp>
      <p:pic>
        <p:nvPicPr>
          <p:cNvPr id="74" name="Picture 73" descr="world-bank-blue-logo.png"/>
          <p:cNvPicPr>
            <a:picLocks noChangeAspect="1"/>
          </p:cNvPicPr>
          <p:nvPr/>
        </p:nvPicPr>
        <p:blipFill>
          <a:blip r:embed="rId8"/>
          <a:stretch>
            <a:fillRect/>
          </a:stretch>
        </p:blipFill>
        <p:spPr>
          <a:xfrm>
            <a:off x="4019818" y="1059326"/>
            <a:ext cx="367727" cy="279792"/>
          </a:xfrm>
          <a:prstGeom prst="rect">
            <a:avLst/>
          </a:prstGeom>
        </p:spPr>
      </p:pic>
      <p:grpSp>
        <p:nvGrpSpPr>
          <p:cNvPr id="75" name="Group 74"/>
          <p:cNvGrpSpPr/>
          <p:nvPr/>
        </p:nvGrpSpPr>
        <p:grpSpPr>
          <a:xfrm>
            <a:off x="1717626" y="5262786"/>
            <a:ext cx="7263989" cy="1079855"/>
            <a:chOff x="1524001" y="5066945"/>
            <a:chExt cx="7263989" cy="1079855"/>
          </a:xfrm>
          <a:effectLst>
            <a:outerShdw blurRad="136525" dist="50800" dir="2700000" algn="tl" rotWithShape="0">
              <a:srgbClr val="000000">
                <a:alpha val="43000"/>
              </a:srgbClr>
            </a:outerShdw>
          </a:effectLst>
        </p:grpSpPr>
        <p:sp>
          <p:nvSpPr>
            <p:cNvPr id="76" name="Rounded Rectangle 75"/>
            <p:cNvSpPr/>
            <p:nvPr/>
          </p:nvSpPr>
          <p:spPr>
            <a:xfrm>
              <a:off x="1524001" y="5066945"/>
              <a:ext cx="7263989" cy="1079500"/>
            </a:xfrm>
            <a:prstGeom prst="roundRect">
              <a:avLst>
                <a:gd name="adj" fmla="val 2529"/>
              </a:avLst>
            </a:prstGeom>
            <a:solidFill>
              <a:srgbClr val="FFFFFF"/>
            </a:solidFill>
            <a:ln w="9525" cap="flat" cmpd="sng" algn="ctr">
              <a:solidFill>
                <a:srgbClr val="3366FF"/>
              </a:solidFill>
              <a:prstDash val="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ounded Rectangle 76"/>
            <p:cNvSpPr/>
            <p:nvPr/>
          </p:nvSpPr>
          <p:spPr>
            <a:xfrm>
              <a:off x="1524001" y="5067300"/>
              <a:ext cx="5401732" cy="1079500"/>
            </a:xfrm>
            <a:prstGeom prst="roundRect">
              <a:avLst>
                <a:gd name="adj" fmla="val 2529"/>
              </a:avLst>
            </a:prstGeom>
            <a:noFill/>
            <a:ln w="9525" cap="flat" cmpd="sng" algn="ctr">
              <a:solidFill>
                <a:srgbClr val="3366FF"/>
              </a:solidFill>
              <a:prstDash val="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8" name="Group 73"/>
            <p:cNvGrpSpPr/>
            <p:nvPr/>
          </p:nvGrpSpPr>
          <p:grpSpPr>
            <a:xfrm>
              <a:off x="5215675" y="5237130"/>
              <a:ext cx="1627876" cy="710678"/>
              <a:chOff x="7180713" y="2857501"/>
              <a:chExt cx="1627876" cy="710678"/>
            </a:xfrm>
          </p:grpSpPr>
          <p:sp>
            <p:nvSpPr>
              <p:cNvPr id="89" name="Rounded Rectangle 88"/>
              <p:cNvSpPr/>
              <p:nvPr/>
            </p:nvSpPr>
            <p:spPr>
              <a:xfrm>
                <a:off x="7180713" y="2857501"/>
                <a:ext cx="1627876" cy="710678"/>
              </a:xfrm>
              <a:prstGeom prst="roundRect">
                <a:avLst>
                  <a:gd name="adj" fmla="val 7853"/>
                </a:avLst>
              </a:prstGeom>
              <a:solidFill>
                <a:schemeClr val="accent6">
                  <a:lumMod val="40000"/>
                  <a:lumOff val="6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90"/>
                    </a:solidFill>
                  </a:rPr>
                  <a:t>Cloud Controller</a:t>
                </a:r>
              </a:p>
              <a:p>
                <a:pPr algn="ctr"/>
                <a:endParaRPr lang="en-US" sz="1200" dirty="0" smtClean="0">
                  <a:solidFill>
                    <a:srgbClr val="000090"/>
                  </a:solidFill>
                </a:endParaRPr>
              </a:p>
              <a:p>
                <a:pPr algn="ctr"/>
                <a:endParaRPr lang="en-US" sz="1200" dirty="0" smtClean="0">
                  <a:solidFill>
                    <a:srgbClr val="000090"/>
                  </a:solidFill>
                </a:endParaRPr>
              </a:p>
              <a:p>
                <a:pPr algn="ctr"/>
                <a:endParaRPr lang="en-US" sz="1200" dirty="0" smtClean="0">
                  <a:solidFill>
                    <a:srgbClr val="000090"/>
                  </a:solidFill>
                </a:endParaRPr>
              </a:p>
            </p:txBody>
          </p:sp>
          <p:sp>
            <p:nvSpPr>
              <p:cNvPr id="90" name="Rounded Rectangle 89"/>
              <p:cNvSpPr/>
              <p:nvPr/>
            </p:nvSpPr>
            <p:spPr>
              <a:xfrm>
                <a:off x="7219287" y="3135020"/>
                <a:ext cx="676713" cy="350608"/>
              </a:xfrm>
              <a:prstGeom prst="roundRect">
                <a:avLst/>
              </a:prstGeom>
              <a:solidFill>
                <a:schemeClr val="accent6">
                  <a:lumMod val="60000"/>
                  <a:lumOff val="4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2">
                        <a:lumMod val="75000"/>
                      </a:schemeClr>
                    </a:solidFill>
                  </a:rPr>
                  <a:t>Process Request</a:t>
                </a:r>
              </a:p>
            </p:txBody>
          </p:sp>
          <p:sp>
            <p:nvSpPr>
              <p:cNvPr id="91" name="Rounded Rectangle 90"/>
              <p:cNvSpPr/>
              <p:nvPr/>
            </p:nvSpPr>
            <p:spPr>
              <a:xfrm>
                <a:off x="7942550" y="3135020"/>
                <a:ext cx="837873" cy="350608"/>
              </a:xfrm>
              <a:prstGeom prst="roundRect">
                <a:avLst/>
              </a:prstGeom>
              <a:solidFill>
                <a:schemeClr val="accent6">
                  <a:lumMod val="60000"/>
                  <a:lumOff val="4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err="1" smtClean="0">
                    <a:solidFill>
                      <a:schemeClr val="tx2">
                        <a:lumMod val="75000"/>
                      </a:schemeClr>
                    </a:solidFill>
                  </a:rPr>
                  <a:t>InSAR</a:t>
                </a:r>
                <a:r>
                  <a:rPr lang="en-US" sz="900" dirty="0" smtClean="0">
                    <a:solidFill>
                      <a:schemeClr val="tx2">
                        <a:lumMod val="75000"/>
                      </a:schemeClr>
                    </a:solidFill>
                  </a:rPr>
                  <a:t>/GPS</a:t>
                </a:r>
              </a:p>
              <a:p>
                <a:pPr algn="ctr"/>
                <a:r>
                  <a:rPr lang="en-US" sz="900" dirty="0" smtClean="0">
                    <a:solidFill>
                      <a:schemeClr val="tx2">
                        <a:lumMod val="75000"/>
                      </a:schemeClr>
                    </a:solidFill>
                  </a:rPr>
                  <a:t>Processing</a:t>
                </a:r>
              </a:p>
            </p:txBody>
          </p:sp>
        </p:grpSp>
        <p:grpSp>
          <p:nvGrpSpPr>
            <p:cNvPr id="79" name="Group 72"/>
            <p:cNvGrpSpPr/>
            <p:nvPr/>
          </p:nvGrpSpPr>
          <p:grpSpPr>
            <a:xfrm>
              <a:off x="3430434" y="5237130"/>
              <a:ext cx="1627876" cy="710678"/>
              <a:chOff x="7187360" y="1809750"/>
              <a:chExt cx="1627876" cy="710678"/>
            </a:xfrm>
          </p:grpSpPr>
          <p:sp>
            <p:nvSpPr>
              <p:cNvPr id="86" name="Rounded Rectangle 85"/>
              <p:cNvSpPr/>
              <p:nvPr/>
            </p:nvSpPr>
            <p:spPr>
              <a:xfrm>
                <a:off x="7187360" y="1809750"/>
                <a:ext cx="1627876" cy="710678"/>
              </a:xfrm>
              <a:prstGeom prst="roundRect">
                <a:avLst>
                  <a:gd name="adj" fmla="val 7853"/>
                </a:avLst>
              </a:prstGeom>
              <a:solidFill>
                <a:schemeClr val="accent3">
                  <a:lumMod val="20000"/>
                  <a:lumOff val="8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90"/>
                    </a:solidFill>
                  </a:rPr>
                  <a:t>Walrus</a:t>
                </a:r>
              </a:p>
              <a:p>
                <a:pPr algn="ctr"/>
                <a:endParaRPr lang="en-US" sz="1200" dirty="0" smtClean="0">
                  <a:solidFill>
                    <a:srgbClr val="000090"/>
                  </a:solidFill>
                </a:endParaRPr>
              </a:p>
              <a:p>
                <a:pPr algn="ctr"/>
                <a:endParaRPr lang="en-US" sz="1200" dirty="0" smtClean="0">
                  <a:solidFill>
                    <a:srgbClr val="000090"/>
                  </a:solidFill>
                </a:endParaRPr>
              </a:p>
              <a:p>
                <a:pPr algn="ctr"/>
                <a:endParaRPr lang="en-US" sz="1200" dirty="0" smtClean="0">
                  <a:solidFill>
                    <a:srgbClr val="000090"/>
                  </a:solidFill>
                </a:endParaRPr>
              </a:p>
            </p:txBody>
          </p:sp>
          <p:sp>
            <p:nvSpPr>
              <p:cNvPr id="87" name="Rounded Rectangle 86"/>
              <p:cNvSpPr/>
              <p:nvPr/>
            </p:nvSpPr>
            <p:spPr>
              <a:xfrm>
                <a:off x="7263561" y="2093619"/>
                <a:ext cx="661834" cy="350608"/>
              </a:xfrm>
              <a:prstGeom prst="roundRect">
                <a:avLst/>
              </a:prstGeom>
              <a:solidFill>
                <a:srgbClr val="C3D69B"/>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2">
                        <a:lumMod val="75000"/>
                      </a:schemeClr>
                    </a:solidFill>
                  </a:rPr>
                  <a:t>Data Buckets</a:t>
                </a:r>
              </a:p>
            </p:txBody>
          </p:sp>
          <p:sp>
            <p:nvSpPr>
              <p:cNvPr id="88" name="Rounded Rectangle 87"/>
              <p:cNvSpPr/>
              <p:nvPr/>
            </p:nvSpPr>
            <p:spPr>
              <a:xfrm>
                <a:off x="8007945" y="2087269"/>
                <a:ext cx="768349" cy="350608"/>
              </a:xfrm>
              <a:prstGeom prst="roundRect">
                <a:avLst/>
              </a:prstGeom>
              <a:solidFill>
                <a:srgbClr val="C3D69B"/>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2">
                        <a:lumMod val="75000"/>
                      </a:schemeClr>
                    </a:solidFill>
                  </a:rPr>
                  <a:t>Bootstrap</a:t>
                </a:r>
              </a:p>
              <a:p>
                <a:pPr algn="ctr"/>
                <a:r>
                  <a:rPr lang="en-US" sz="900" dirty="0" smtClean="0">
                    <a:solidFill>
                      <a:schemeClr val="tx2">
                        <a:lumMod val="75000"/>
                      </a:schemeClr>
                    </a:solidFill>
                  </a:rPr>
                  <a:t>Bucket</a:t>
                </a:r>
              </a:p>
            </p:txBody>
          </p:sp>
        </p:grpSp>
        <p:grpSp>
          <p:nvGrpSpPr>
            <p:cNvPr id="80" name="Group 74"/>
            <p:cNvGrpSpPr/>
            <p:nvPr/>
          </p:nvGrpSpPr>
          <p:grpSpPr>
            <a:xfrm>
              <a:off x="7022802" y="5237130"/>
              <a:ext cx="1627876" cy="710678"/>
              <a:chOff x="7180713" y="3987800"/>
              <a:chExt cx="1627876" cy="710678"/>
            </a:xfrm>
          </p:grpSpPr>
          <p:sp>
            <p:nvSpPr>
              <p:cNvPr id="83" name="Rounded Rectangle 82"/>
              <p:cNvSpPr/>
              <p:nvPr/>
            </p:nvSpPr>
            <p:spPr>
              <a:xfrm>
                <a:off x="7180713" y="3987800"/>
                <a:ext cx="1627876" cy="710678"/>
              </a:xfrm>
              <a:prstGeom prst="roundRect">
                <a:avLst>
                  <a:gd name="adj" fmla="val 7853"/>
                </a:avLst>
              </a:prstGeom>
              <a:solidFill>
                <a:schemeClr val="accent4">
                  <a:lumMod val="20000"/>
                  <a:lumOff val="8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smtClean="0">
                    <a:solidFill>
                      <a:srgbClr val="000090"/>
                    </a:solidFill>
                  </a:rPr>
                  <a:t>RabbitMQ</a:t>
                </a:r>
                <a:r>
                  <a:rPr lang="en-US" sz="1100" dirty="0" smtClean="0">
                    <a:solidFill>
                      <a:srgbClr val="000090"/>
                    </a:solidFill>
                  </a:rPr>
                  <a:t> Messaging</a:t>
                </a:r>
              </a:p>
              <a:p>
                <a:pPr algn="ctr"/>
                <a:endParaRPr lang="en-US" sz="1100" dirty="0" smtClean="0">
                  <a:solidFill>
                    <a:srgbClr val="000090"/>
                  </a:solidFill>
                </a:endParaRPr>
              </a:p>
              <a:p>
                <a:pPr algn="ctr"/>
                <a:endParaRPr lang="en-US" sz="1100" dirty="0" smtClean="0">
                  <a:solidFill>
                    <a:srgbClr val="000090"/>
                  </a:solidFill>
                </a:endParaRPr>
              </a:p>
              <a:p>
                <a:pPr algn="ctr"/>
                <a:endParaRPr lang="en-US" sz="1100" dirty="0" smtClean="0">
                  <a:solidFill>
                    <a:srgbClr val="000090"/>
                  </a:solidFill>
                </a:endParaRPr>
              </a:p>
            </p:txBody>
          </p:sp>
          <p:sp>
            <p:nvSpPr>
              <p:cNvPr id="84" name="Rounded Rectangle 83"/>
              <p:cNvSpPr/>
              <p:nvPr/>
            </p:nvSpPr>
            <p:spPr>
              <a:xfrm>
                <a:off x="7212761" y="4265319"/>
                <a:ext cx="744384" cy="350608"/>
              </a:xfrm>
              <a:prstGeom prst="roundRect">
                <a:avLst/>
              </a:prstGeom>
              <a:solidFill>
                <a:schemeClr val="accent4">
                  <a:lumMod val="40000"/>
                  <a:lumOff val="6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2">
                        <a:lumMod val="75000"/>
                      </a:schemeClr>
                    </a:solidFill>
                  </a:rPr>
                  <a:t>Request</a:t>
                </a:r>
              </a:p>
              <a:p>
                <a:pPr algn="ctr"/>
                <a:r>
                  <a:rPr lang="en-US" sz="900" dirty="0" smtClean="0">
                    <a:solidFill>
                      <a:schemeClr val="tx2">
                        <a:lumMod val="75000"/>
                      </a:schemeClr>
                    </a:solidFill>
                  </a:rPr>
                  <a:t>Queue</a:t>
                </a:r>
              </a:p>
            </p:txBody>
          </p:sp>
          <p:sp>
            <p:nvSpPr>
              <p:cNvPr id="85" name="Rounded Rectangle 84"/>
              <p:cNvSpPr/>
              <p:nvPr/>
            </p:nvSpPr>
            <p:spPr>
              <a:xfrm>
                <a:off x="8007945" y="4265319"/>
                <a:ext cx="761703" cy="350608"/>
              </a:xfrm>
              <a:prstGeom prst="roundRect">
                <a:avLst/>
              </a:prstGeom>
              <a:solidFill>
                <a:schemeClr val="accent4">
                  <a:lumMod val="40000"/>
                  <a:lumOff val="6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2">
                        <a:lumMod val="75000"/>
                      </a:schemeClr>
                    </a:solidFill>
                  </a:rPr>
                  <a:t>Response</a:t>
                </a:r>
              </a:p>
              <a:p>
                <a:pPr algn="ctr"/>
                <a:r>
                  <a:rPr lang="en-US" sz="900" dirty="0" smtClean="0">
                    <a:solidFill>
                      <a:schemeClr val="tx2">
                        <a:lumMod val="75000"/>
                      </a:schemeClr>
                    </a:solidFill>
                  </a:rPr>
                  <a:t>Queue</a:t>
                </a:r>
              </a:p>
            </p:txBody>
          </p:sp>
        </p:grpSp>
        <p:sp>
          <p:nvSpPr>
            <p:cNvPr id="81" name="Rounded Rectangle 80"/>
            <p:cNvSpPr/>
            <p:nvPr/>
          </p:nvSpPr>
          <p:spPr>
            <a:xfrm>
              <a:off x="1691968" y="5343724"/>
              <a:ext cx="1627876" cy="262971"/>
            </a:xfrm>
            <a:prstGeom prst="roundRect">
              <a:avLst>
                <a:gd name="adj" fmla="val 7853"/>
              </a:avLst>
            </a:prstGeom>
            <a:solidFill>
              <a:schemeClr val="accent3">
                <a:lumMod val="40000"/>
                <a:lumOff val="6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90"/>
                  </a:solidFill>
                </a:rPr>
                <a:t>Storage Controller</a:t>
              </a:r>
            </a:p>
          </p:txBody>
        </p:sp>
        <p:pic>
          <p:nvPicPr>
            <p:cNvPr id="82" name="Picture 81"/>
            <p:cNvPicPr>
              <a:picLocks noChangeAspect="1"/>
            </p:cNvPicPr>
            <p:nvPr/>
          </p:nvPicPr>
          <p:blipFill>
            <a:blip r:embed="rId9"/>
            <a:stretch>
              <a:fillRect/>
            </a:stretch>
          </p:blipFill>
          <p:spPr>
            <a:xfrm>
              <a:off x="1714500" y="5143500"/>
              <a:ext cx="1473200" cy="155986"/>
            </a:xfrm>
            <a:prstGeom prst="rect">
              <a:avLst/>
            </a:prstGeom>
            <a:ln>
              <a:solidFill>
                <a:srgbClr val="3366FF"/>
              </a:solidFill>
            </a:ln>
          </p:spPr>
        </p:pic>
      </p:grpSp>
      <p:sp>
        <p:nvSpPr>
          <p:cNvPr id="92" name="TextBox 91"/>
          <p:cNvSpPr txBox="1"/>
          <p:nvPr/>
        </p:nvSpPr>
        <p:spPr>
          <a:xfrm>
            <a:off x="3790453" y="4547211"/>
            <a:ext cx="2218301" cy="307777"/>
          </a:xfrm>
          <a:prstGeom prst="rect">
            <a:avLst/>
          </a:prstGeom>
          <a:noFill/>
        </p:spPr>
        <p:txBody>
          <a:bodyPr wrap="none" rtlCol="0">
            <a:spAutoFit/>
          </a:bodyPr>
          <a:lstStyle/>
          <a:p>
            <a:r>
              <a:rPr lang="en-US" sz="1400" dirty="0" err="1" smtClean="0">
                <a:solidFill>
                  <a:schemeClr val="accent2">
                    <a:lumMod val="75000"/>
                  </a:schemeClr>
                </a:solidFill>
              </a:rPr>
              <a:t>boto</a:t>
            </a:r>
            <a:r>
              <a:rPr lang="en-US" sz="1400" dirty="0" smtClean="0">
                <a:solidFill>
                  <a:schemeClr val="accent2">
                    <a:lumMod val="75000"/>
                  </a:schemeClr>
                </a:solidFill>
              </a:rPr>
              <a:t>, </a:t>
            </a:r>
            <a:r>
              <a:rPr lang="en-US" sz="1400" dirty="0" err="1" smtClean="0">
                <a:solidFill>
                  <a:schemeClr val="accent2">
                    <a:lumMod val="75000"/>
                  </a:schemeClr>
                </a:solidFill>
              </a:rPr>
              <a:t>elasticwolf</a:t>
            </a:r>
            <a:r>
              <a:rPr lang="en-US" sz="1400" dirty="0" smtClean="0">
                <a:solidFill>
                  <a:schemeClr val="accent2">
                    <a:lumMod val="75000"/>
                  </a:schemeClr>
                </a:solidFill>
              </a:rPr>
              <a:t>, euca2ools</a:t>
            </a:r>
            <a:endParaRPr lang="en-US" sz="1400" dirty="0">
              <a:solidFill>
                <a:schemeClr val="accent2">
                  <a:lumMod val="75000"/>
                </a:schemeClr>
              </a:solidFill>
            </a:endParaRPr>
          </a:p>
        </p:txBody>
      </p:sp>
      <p:sp>
        <p:nvSpPr>
          <p:cNvPr id="93" name="Rounded Rectangle 92"/>
          <p:cNvSpPr/>
          <p:nvPr/>
        </p:nvSpPr>
        <p:spPr>
          <a:xfrm>
            <a:off x="7472169" y="3855015"/>
            <a:ext cx="1066740" cy="436570"/>
          </a:xfrm>
          <a:prstGeom prst="roundRect">
            <a:avLst>
              <a:gd name="adj" fmla="val 7853"/>
            </a:avLst>
          </a:prstGeom>
          <a:solidFill>
            <a:schemeClr val="accent4">
              <a:lumMod val="20000"/>
              <a:lumOff val="8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000090"/>
                </a:solidFill>
              </a:rPr>
              <a:t>Provenance</a:t>
            </a:r>
          </a:p>
        </p:txBody>
      </p:sp>
      <p:sp>
        <p:nvSpPr>
          <p:cNvPr id="94" name="Rounded Rectangle 93"/>
          <p:cNvSpPr/>
          <p:nvPr/>
        </p:nvSpPr>
        <p:spPr>
          <a:xfrm>
            <a:off x="6938752" y="2758421"/>
            <a:ext cx="801458" cy="366760"/>
          </a:xfrm>
          <a:prstGeom prst="roundRect">
            <a:avLst>
              <a:gd name="adj" fmla="val 7853"/>
            </a:avLst>
          </a:prstGeom>
          <a:solidFill>
            <a:schemeClr val="tx2">
              <a:lumMod val="20000"/>
              <a:lumOff val="8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000090"/>
                </a:solidFill>
              </a:rPr>
              <a:t>WebDAV</a:t>
            </a:r>
            <a:endParaRPr lang="en-US" sz="1100" dirty="0">
              <a:solidFill>
                <a:srgbClr val="000090"/>
              </a:solidFill>
            </a:endParaRPr>
          </a:p>
        </p:txBody>
      </p:sp>
    </p:spTree>
    <p:extLst>
      <p:ext uri="{BB962C8B-B14F-4D97-AF65-F5344CB8AC3E}">
        <p14:creationId xmlns:p14="http://schemas.microsoft.com/office/powerpoint/2010/main" val="36490923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Cloud Topology</a:t>
            </a:r>
            <a:endParaRPr lang="en-US" dirty="0"/>
          </a:p>
        </p:txBody>
      </p:sp>
      <p:sp>
        <p:nvSpPr>
          <p:cNvPr id="3" name="Slide Number Placeholder 2"/>
          <p:cNvSpPr>
            <a:spLocks noGrp="1"/>
          </p:cNvSpPr>
          <p:nvPr>
            <p:ph type="sldNum" sz="quarter" idx="4"/>
          </p:nvPr>
        </p:nvSpPr>
        <p:spPr/>
        <p:txBody>
          <a:bodyPr/>
          <a:lstStyle/>
          <a:p>
            <a:fld id="{11666C6C-4E19-6342-9A2A-019557919201}" type="slidenum">
              <a:rPr lang="en-US" smtClean="0"/>
              <a:pPr/>
              <a:t>26</a:t>
            </a:fld>
            <a:endParaRPr lang="en-US"/>
          </a:p>
        </p:txBody>
      </p:sp>
      <p:sp>
        <p:nvSpPr>
          <p:cNvPr id="4" name="Date Placeholder 3"/>
          <p:cNvSpPr>
            <a:spLocks noGrp="1"/>
          </p:cNvSpPr>
          <p:nvPr>
            <p:ph type="dt" sz="half" idx="2"/>
          </p:nvPr>
        </p:nvSpPr>
        <p:spPr/>
        <p:txBody>
          <a:bodyPr/>
          <a:lstStyle/>
          <a:p>
            <a:r>
              <a:rPr lang="en-US" smtClean="0"/>
              <a:t>2013-07-11T08:30:00-04:00</a:t>
            </a:r>
            <a:endParaRPr lang="en-US" dirty="0"/>
          </a:p>
        </p:txBody>
      </p:sp>
      <p:sp>
        <p:nvSpPr>
          <p:cNvPr id="5" name="Footer Placeholder 4"/>
          <p:cNvSpPr>
            <a:spLocks noGrp="1"/>
          </p:cNvSpPr>
          <p:nvPr>
            <p:ph type="ftr" sz="quarter" idx="3"/>
          </p:nvPr>
        </p:nvSpPr>
        <p:spPr/>
        <p:txBody>
          <a:bodyPr/>
          <a:lstStyle/>
          <a:p>
            <a:r>
              <a:rPr lang="en-US" smtClean="0"/>
              <a:t>ESIP 2013 Summer – Cloud Computing and Geosciences</a:t>
            </a:r>
            <a:endParaRPr lang="en-US" dirty="0"/>
          </a:p>
        </p:txBody>
      </p:sp>
      <p:sp>
        <p:nvSpPr>
          <p:cNvPr id="6" name="Content Placeholder 2"/>
          <p:cNvSpPr txBox="1">
            <a:spLocks/>
          </p:cNvSpPr>
          <p:nvPr/>
        </p:nvSpPr>
        <p:spPr>
          <a:xfrm>
            <a:off x="357909" y="1066799"/>
            <a:ext cx="8485909" cy="144563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Leverage heterogeneity of compute resources</a:t>
            </a:r>
          </a:p>
          <a:p>
            <a:pPr marL="800100" lvl="1" indent="-342900">
              <a:buFont typeface="+mj-lt"/>
              <a:buAutoNum type="arabicPeriod"/>
            </a:pPr>
            <a:r>
              <a:rPr lang="en-US" sz="1400" dirty="0" smtClean="0"/>
              <a:t>Amazon Cloud (AWS)</a:t>
            </a:r>
          </a:p>
          <a:p>
            <a:pPr marL="800100" lvl="1" indent="-342900">
              <a:buFont typeface="+mj-lt"/>
              <a:buAutoNum type="arabicPeriod"/>
            </a:pPr>
            <a:r>
              <a:rPr lang="en-US" sz="1400" dirty="0" smtClean="0"/>
              <a:t>Eucalyptus</a:t>
            </a:r>
          </a:p>
          <a:p>
            <a:pPr marL="800100" lvl="1" indent="-342900">
              <a:buFont typeface="+mj-lt"/>
              <a:buAutoNum type="arabicPeriod"/>
            </a:pPr>
            <a:r>
              <a:rPr lang="en-US" sz="1400" dirty="0" smtClean="0"/>
              <a:t>VMware</a:t>
            </a:r>
          </a:p>
          <a:p>
            <a:pPr marL="800100" lvl="1" indent="-342900">
              <a:buFont typeface="+mj-lt"/>
              <a:buAutoNum type="arabicPeriod"/>
            </a:pPr>
            <a:r>
              <a:rPr lang="en-US" sz="1400" dirty="0" smtClean="0"/>
              <a:t>Bare machines</a:t>
            </a:r>
          </a:p>
          <a:p>
            <a:r>
              <a:rPr lang="en-US" sz="1800" dirty="0" smtClean="0"/>
              <a:t>Run compute node, storage service, discovery service, provenance </a:t>
            </a:r>
            <a:r>
              <a:rPr lang="en-US" sz="1800" dirty="0" err="1" smtClean="0"/>
              <a:t>serivce</a:t>
            </a:r>
            <a:r>
              <a:rPr lang="en-US" sz="1800" dirty="0" smtClean="0"/>
              <a:t>, etc. as VM in different environments</a:t>
            </a:r>
            <a:endParaRPr lang="en-US" sz="1800" dirty="0"/>
          </a:p>
        </p:txBody>
      </p:sp>
      <p:sp>
        <p:nvSpPr>
          <p:cNvPr id="7" name="Cloud Callout 6"/>
          <p:cNvSpPr/>
          <p:nvPr/>
        </p:nvSpPr>
        <p:spPr>
          <a:xfrm>
            <a:off x="5762580" y="3740193"/>
            <a:ext cx="2799357" cy="2336083"/>
          </a:xfrm>
          <a:prstGeom prst="cloudCallout">
            <a:avLst>
              <a:gd name="adj1" fmla="val -16328"/>
              <a:gd name="adj2" fmla="val 42620"/>
            </a:avLst>
          </a:prstGeom>
          <a:solidFill>
            <a:schemeClr val="accent6">
              <a:lumMod val="40000"/>
              <a:lumOff val="60000"/>
            </a:scheme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accent2">
                    <a:lumMod val="75000"/>
                  </a:schemeClr>
                </a:solidFill>
              </a:rPr>
              <a:t>Public Cloud</a:t>
            </a:r>
          </a:p>
          <a:p>
            <a:pPr algn="ctr"/>
            <a:r>
              <a:rPr lang="en-US" sz="2000" dirty="0" smtClean="0">
                <a:solidFill>
                  <a:schemeClr val="accent2">
                    <a:lumMod val="75000"/>
                  </a:schemeClr>
                </a:solidFill>
              </a:rPr>
              <a:t>(AWS)</a:t>
            </a:r>
            <a:endParaRPr lang="en-US" sz="2000" dirty="0">
              <a:solidFill>
                <a:schemeClr val="accent2">
                  <a:lumMod val="75000"/>
                </a:schemeClr>
              </a:solidFill>
            </a:endParaRPr>
          </a:p>
        </p:txBody>
      </p:sp>
      <p:sp>
        <p:nvSpPr>
          <p:cNvPr id="8" name="Cloud Callout 7"/>
          <p:cNvSpPr/>
          <p:nvPr/>
        </p:nvSpPr>
        <p:spPr>
          <a:xfrm>
            <a:off x="698617" y="4180494"/>
            <a:ext cx="2320828" cy="1936747"/>
          </a:xfrm>
          <a:prstGeom prst="cloudCallout">
            <a:avLst>
              <a:gd name="adj1" fmla="val -16328"/>
              <a:gd name="adj2" fmla="val 42620"/>
            </a:avLst>
          </a:prstGeom>
          <a:solidFill>
            <a:srgbClr val="FFE7F1"/>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accent2">
                    <a:lumMod val="75000"/>
                  </a:schemeClr>
                </a:solidFill>
              </a:rPr>
              <a:t>Private Cloud</a:t>
            </a:r>
            <a:endParaRPr lang="en-US" sz="1600" dirty="0">
              <a:solidFill>
                <a:schemeClr val="accent2">
                  <a:lumMod val="75000"/>
                </a:schemeClr>
              </a:solidFill>
            </a:endParaRPr>
          </a:p>
          <a:p>
            <a:pPr algn="ctr"/>
            <a:r>
              <a:rPr lang="en-US" sz="1600" dirty="0" smtClean="0">
                <a:solidFill>
                  <a:schemeClr val="accent2">
                    <a:lumMod val="75000"/>
                  </a:schemeClr>
                </a:solidFill>
              </a:rPr>
              <a:t>(Eucalyptus)</a:t>
            </a:r>
            <a:endParaRPr lang="en-US" sz="1600" dirty="0">
              <a:solidFill>
                <a:schemeClr val="accent2">
                  <a:lumMod val="75000"/>
                </a:schemeClr>
              </a:solidFill>
            </a:endParaRPr>
          </a:p>
        </p:txBody>
      </p:sp>
      <p:sp>
        <p:nvSpPr>
          <p:cNvPr id="9" name="Rounded Rectangle 8"/>
          <p:cNvSpPr/>
          <p:nvPr/>
        </p:nvSpPr>
        <p:spPr>
          <a:xfrm>
            <a:off x="341385" y="3563839"/>
            <a:ext cx="4874979" cy="2812838"/>
          </a:xfrm>
          <a:prstGeom prst="roundRect">
            <a:avLst>
              <a:gd name="adj" fmla="val 3489"/>
            </a:avLst>
          </a:prstGeom>
          <a:no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3304607" y="3795965"/>
            <a:ext cx="1365541" cy="1010437"/>
          </a:xfrm>
          <a:prstGeom prst="roundRect">
            <a:avLst>
              <a:gd name="adj" fmla="val 4945"/>
            </a:avLst>
          </a:prstGeom>
          <a:no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262699"/>
              </a:solidFill>
            </a:endParaRPr>
          </a:p>
        </p:txBody>
      </p:sp>
      <p:sp>
        <p:nvSpPr>
          <p:cNvPr id="11" name="Rounded Rectangle 10"/>
          <p:cNvSpPr/>
          <p:nvPr/>
        </p:nvSpPr>
        <p:spPr>
          <a:xfrm>
            <a:off x="3279487" y="5324939"/>
            <a:ext cx="653270" cy="573829"/>
          </a:xfrm>
          <a:prstGeom prst="roundRect">
            <a:avLst>
              <a:gd name="adj" fmla="val 4945"/>
            </a:avLst>
          </a:prstGeom>
          <a:solidFill>
            <a:srgbClr val="FF6FCF"/>
          </a:solid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262699"/>
              </a:solidFill>
            </a:endParaRPr>
          </a:p>
        </p:txBody>
      </p:sp>
      <p:sp>
        <p:nvSpPr>
          <p:cNvPr id="12" name="Rounded Rectangle 11"/>
          <p:cNvSpPr/>
          <p:nvPr/>
        </p:nvSpPr>
        <p:spPr>
          <a:xfrm>
            <a:off x="3440150" y="4364271"/>
            <a:ext cx="482155" cy="381232"/>
          </a:xfrm>
          <a:prstGeom prst="roundRect">
            <a:avLst>
              <a:gd name="adj" fmla="val 4945"/>
            </a:avLst>
          </a:prstGeom>
          <a:solidFill>
            <a:srgbClr val="FFAC00"/>
          </a:solid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262699"/>
                </a:solidFill>
              </a:rPr>
              <a:t>VM</a:t>
            </a:r>
            <a:endParaRPr lang="en-US" sz="1400" dirty="0">
              <a:solidFill>
                <a:srgbClr val="262699"/>
              </a:solidFill>
            </a:endParaRPr>
          </a:p>
        </p:txBody>
      </p:sp>
      <p:sp>
        <p:nvSpPr>
          <p:cNvPr id="13" name="Rounded Rectangle 12"/>
          <p:cNvSpPr/>
          <p:nvPr/>
        </p:nvSpPr>
        <p:spPr>
          <a:xfrm>
            <a:off x="3455996" y="3888561"/>
            <a:ext cx="482155" cy="381232"/>
          </a:xfrm>
          <a:prstGeom prst="roundRect">
            <a:avLst>
              <a:gd name="adj" fmla="val 4945"/>
            </a:avLst>
          </a:prstGeom>
          <a:solidFill>
            <a:srgbClr val="FFAC00"/>
          </a:solid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262699"/>
                </a:solidFill>
              </a:rPr>
              <a:t>VM</a:t>
            </a:r>
            <a:endParaRPr lang="en-US" sz="1400" dirty="0">
              <a:solidFill>
                <a:srgbClr val="262699"/>
              </a:solidFill>
            </a:endParaRPr>
          </a:p>
        </p:txBody>
      </p:sp>
      <p:sp>
        <p:nvSpPr>
          <p:cNvPr id="14" name="Rounded Rectangle 13"/>
          <p:cNvSpPr/>
          <p:nvPr/>
        </p:nvSpPr>
        <p:spPr>
          <a:xfrm>
            <a:off x="4086335" y="3890761"/>
            <a:ext cx="482155" cy="381232"/>
          </a:xfrm>
          <a:prstGeom prst="roundRect">
            <a:avLst>
              <a:gd name="adj" fmla="val 4945"/>
            </a:avLst>
          </a:prstGeom>
          <a:solidFill>
            <a:srgbClr val="FFAC00"/>
          </a:solid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262699"/>
                </a:solidFill>
              </a:rPr>
              <a:t>VM</a:t>
            </a:r>
            <a:endParaRPr lang="en-US" sz="1400" dirty="0">
              <a:solidFill>
                <a:srgbClr val="262699"/>
              </a:solidFill>
            </a:endParaRPr>
          </a:p>
        </p:txBody>
      </p:sp>
      <p:sp>
        <p:nvSpPr>
          <p:cNvPr id="15" name="Rounded Rectangle 14"/>
          <p:cNvSpPr/>
          <p:nvPr/>
        </p:nvSpPr>
        <p:spPr>
          <a:xfrm>
            <a:off x="4072680" y="4355015"/>
            <a:ext cx="482155" cy="381232"/>
          </a:xfrm>
          <a:prstGeom prst="roundRect">
            <a:avLst>
              <a:gd name="adj" fmla="val 4945"/>
            </a:avLst>
          </a:prstGeom>
          <a:solidFill>
            <a:srgbClr val="FFAC00"/>
          </a:solid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262699"/>
                </a:solidFill>
              </a:rPr>
              <a:t>VM</a:t>
            </a:r>
            <a:endParaRPr lang="en-US" sz="1400" dirty="0">
              <a:solidFill>
                <a:srgbClr val="262699"/>
              </a:solidFill>
            </a:endParaRPr>
          </a:p>
        </p:txBody>
      </p:sp>
      <p:sp>
        <p:nvSpPr>
          <p:cNvPr id="16" name="Rounded Rectangle 15"/>
          <p:cNvSpPr/>
          <p:nvPr/>
        </p:nvSpPr>
        <p:spPr>
          <a:xfrm>
            <a:off x="4169279" y="5313484"/>
            <a:ext cx="653270" cy="573829"/>
          </a:xfrm>
          <a:prstGeom prst="roundRect">
            <a:avLst>
              <a:gd name="adj" fmla="val 4945"/>
            </a:avLst>
          </a:prstGeom>
          <a:solidFill>
            <a:srgbClr val="FF6FCF"/>
          </a:solid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262699"/>
              </a:solidFill>
            </a:endParaRPr>
          </a:p>
        </p:txBody>
      </p:sp>
      <p:sp>
        <p:nvSpPr>
          <p:cNvPr id="17" name="TextBox 16"/>
          <p:cNvSpPr txBox="1"/>
          <p:nvPr/>
        </p:nvSpPr>
        <p:spPr>
          <a:xfrm>
            <a:off x="355041" y="3563836"/>
            <a:ext cx="2202947" cy="338554"/>
          </a:xfrm>
          <a:prstGeom prst="rect">
            <a:avLst/>
          </a:prstGeom>
          <a:noFill/>
          <a:ln>
            <a:noFill/>
          </a:ln>
        </p:spPr>
        <p:txBody>
          <a:bodyPr wrap="none" rtlCol="0">
            <a:spAutoFit/>
          </a:bodyPr>
          <a:lstStyle/>
          <a:p>
            <a:r>
              <a:rPr lang="en-US" sz="1600" dirty="0" smtClean="0">
                <a:solidFill>
                  <a:srgbClr val="262699"/>
                </a:solidFill>
              </a:rPr>
              <a:t>On-premise (e.g. JPL)</a:t>
            </a:r>
            <a:endParaRPr lang="en-US" sz="1600" dirty="0">
              <a:solidFill>
                <a:srgbClr val="262699"/>
              </a:solidFill>
            </a:endParaRPr>
          </a:p>
        </p:txBody>
      </p:sp>
      <p:sp>
        <p:nvSpPr>
          <p:cNvPr id="18" name="TextBox 17"/>
          <p:cNvSpPr txBox="1"/>
          <p:nvPr/>
        </p:nvSpPr>
        <p:spPr>
          <a:xfrm>
            <a:off x="5833048" y="3333908"/>
            <a:ext cx="2176497" cy="338554"/>
          </a:xfrm>
          <a:prstGeom prst="rect">
            <a:avLst/>
          </a:prstGeom>
          <a:noFill/>
          <a:ln>
            <a:noFill/>
          </a:ln>
        </p:spPr>
        <p:txBody>
          <a:bodyPr wrap="none" rtlCol="0">
            <a:spAutoFit/>
          </a:bodyPr>
          <a:lstStyle/>
          <a:p>
            <a:r>
              <a:rPr lang="en-US" sz="1600" dirty="0" smtClean="0">
                <a:solidFill>
                  <a:srgbClr val="262699"/>
                </a:solidFill>
              </a:rPr>
              <a:t>Off-site (e.g. Amazon)</a:t>
            </a:r>
            <a:endParaRPr lang="en-US" sz="1600" dirty="0">
              <a:solidFill>
                <a:srgbClr val="262699"/>
              </a:solidFill>
            </a:endParaRPr>
          </a:p>
        </p:txBody>
      </p:sp>
      <p:sp>
        <p:nvSpPr>
          <p:cNvPr id="19" name="TextBox 18"/>
          <p:cNvSpPr txBox="1"/>
          <p:nvPr/>
        </p:nvSpPr>
        <p:spPr>
          <a:xfrm>
            <a:off x="3240712" y="4783491"/>
            <a:ext cx="1332266" cy="276999"/>
          </a:xfrm>
          <a:prstGeom prst="rect">
            <a:avLst/>
          </a:prstGeom>
          <a:noFill/>
          <a:ln>
            <a:noFill/>
          </a:ln>
        </p:spPr>
        <p:txBody>
          <a:bodyPr wrap="none" rtlCol="0">
            <a:spAutoFit/>
          </a:bodyPr>
          <a:lstStyle/>
          <a:p>
            <a:r>
              <a:rPr lang="en-US" sz="1200" dirty="0" smtClean="0">
                <a:solidFill>
                  <a:srgbClr val="262699"/>
                </a:solidFill>
              </a:rPr>
              <a:t>Virtual Machines</a:t>
            </a:r>
            <a:endParaRPr lang="en-US" sz="1200" dirty="0">
              <a:solidFill>
                <a:srgbClr val="262699"/>
              </a:solidFill>
            </a:endParaRPr>
          </a:p>
        </p:txBody>
      </p:sp>
      <p:sp>
        <p:nvSpPr>
          <p:cNvPr id="20" name="TextBox 19"/>
          <p:cNvSpPr txBox="1"/>
          <p:nvPr/>
        </p:nvSpPr>
        <p:spPr>
          <a:xfrm>
            <a:off x="3420422" y="5946328"/>
            <a:ext cx="1211089" cy="276999"/>
          </a:xfrm>
          <a:prstGeom prst="rect">
            <a:avLst/>
          </a:prstGeom>
          <a:noFill/>
          <a:ln>
            <a:noFill/>
          </a:ln>
        </p:spPr>
        <p:txBody>
          <a:bodyPr wrap="none" rtlCol="0">
            <a:spAutoFit/>
          </a:bodyPr>
          <a:lstStyle/>
          <a:p>
            <a:r>
              <a:rPr lang="en-US" sz="1200" dirty="0" smtClean="0">
                <a:solidFill>
                  <a:srgbClr val="262699"/>
                </a:solidFill>
              </a:rPr>
              <a:t>Bare Machines</a:t>
            </a:r>
            <a:endParaRPr lang="en-US" sz="1200" dirty="0">
              <a:solidFill>
                <a:srgbClr val="262699"/>
              </a:solidFill>
            </a:endParaRPr>
          </a:p>
        </p:txBody>
      </p:sp>
    </p:spTree>
    <p:extLst>
      <p:ext uri="{BB962C8B-B14F-4D97-AF65-F5344CB8AC3E}">
        <p14:creationId xmlns:p14="http://schemas.microsoft.com/office/powerpoint/2010/main" val="360115744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Cloud Topology</a:t>
            </a:r>
          </a:p>
        </p:txBody>
      </p:sp>
      <p:sp>
        <p:nvSpPr>
          <p:cNvPr id="3" name="Slide Number Placeholder 2"/>
          <p:cNvSpPr>
            <a:spLocks noGrp="1"/>
          </p:cNvSpPr>
          <p:nvPr>
            <p:ph type="sldNum" sz="quarter" idx="4"/>
          </p:nvPr>
        </p:nvSpPr>
        <p:spPr/>
        <p:txBody>
          <a:bodyPr/>
          <a:lstStyle/>
          <a:p>
            <a:fld id="{11666C6C-4E19-6342-9A2A-019557919201}" type="slidenum">
              <a:rPr lang="en-US" smtClean="0"/>
              <a:pPr/>
              <a:t>27</a:t>
            </a:fld>
            <a:endParaRPr lang="en-US"/>
          </a:p>
        </p:txBody>
      </p:sp>
      <p:sp>
        <p:nvSpPr>
          <p:cNvPr id="4" name="Date Placeholder 3"/>
          <p:cNvSpPr>
            <a:spLocks noGrp="1"/>
          </p:cNvSpPr>
          <p:nvPr>
            <p:ph type="dt" sz="half" idx="2"/>
          </p:nvPr>
        </p:nvSpPr>
        <p:spPr/>
        <p:txBody>
          <a:bodyPr/>
          <a:lstStyle/>
          <a:p>
            <a:r>
              <a:rPr lang="en-US" smtClean="0"/>
              <a:t>2013-07-11T08:30:00-04:00</a:t>
            </a:r>
            <a:endParaRPr lang="en-US" dirty="0"/>
          </a:p>
        </p:txBody>
      </p:sp>
      <p:sp>
        <p:nvSpPr>
          <p:cNvPr id="5" name="Footer Placeholder 4"/>
          <p:cNvSpPr>
            <a:spLocks noGrp="1"/>
          </p:cNvSpPr>
          <p:nvPr>
            <p:ph type="ftr" sz="quarter" idx="3"/>
          </p:nvPr>
        </p:nvSpPr>
        <p:spPr/>
        <p:txBody>
          <a:bodyPr/>
          <a:lstStyle/>
          <a:p>
            <a:r>
              <a:rPr lang="en-US" smtClean="0"/>
              <a:t>ESIP 2013 Summer – Cloud Computing and Geosciences</a:t>
            </a:r>
            <a:endParaRPr lang="en-US" dirty="0"/>
          </a:p>
        </p:txBody>
      </p:sp>
      <p:cxnSp>
        <p:nvCxnSpPr>
          <p:cNvPr id="6" name="Curved Connector 5"/>
          <p:cNvCxnSpPr>
            <a:stCxn id="30" idx="0"/>
            <a:endCxn id="16" idx="3"/>
          </p:cNvCxnSpPr>
          <p:nvPr/>
        </p:nvCxnSpPr>
        <p:spPr>
          <a:xfrm rot="16200000" flipV="1">
            <a:off x="4926232" y="3550960"/>
            <a:ext cx="513840" cy="2521694"/>
          </a:xfrm>
          <a:prstGeom prst="curvedConnector2">
            <a:avLst/>
          </a:prstGeom>
          <a:ln>
            <a:solidFill>
              <a:srgbClr val="FF66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 name="Cloud Callout 6"/>
          <p:cNvSpPr/>
          <p:nvPr/>
        </p:nvSpPr>
        <p:spPr>
          <a:xfrm>
            <a:off x="5817202" y="3767502"/>
            <a:ext cx="2799357" cy="2336083"/>
          </a:xfrm>
          <a:prstGeom prst="cloudCallout">
            <a:avLst>
              <a:gd name="adj1" fmla="val -16328"/>
              <a:gd name="adj2" fmla="val 42620"/>
            </a:avLst>
          </a:prstGeom>
          <a:solidFill>
            <a:schemeClr val="accent6">
              <a:lumMod val="40000"/>
              <a:lumOff val="60000"/>
            </a:scheme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accent2">
                  <a:lumMod val="75000"/>
                </a:schemeClr>
              </a:solidFill>
            </a:endParaRPr>
          </a:p>
        </p:txBody>
      </p:sp>
      <p:sp>
        <p:nvSpPr>
          <p:cNvPr id="8" name="Cloud Callout 7"/>
          <p:cNvSpPr/>
          <p:nvPr/>
        </p:nvSpPr>
        <p:spPr>
          <a:xfrm>
            <a:off x="698617" y="4180494"/>
            <a:ext cx="2320828" cy="1936747"/>
          </a:xfrm>
          <a:prstGeom prst="cloudCallout">
            <a:avLst>
              <a:gd name="adj1" fmla="val -16328"/>
              <a:gd name="adj2" fmla="val 42620"/>
            </a:avLst>
          </a:prstGeom>
          <a:solidFill>
            <a:srgbClr val="FFE7F1"/>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accent2">
                  <a:lumMod val="75000"/>
                </a:schemeClr>
              </a:solidFill>
            </a:endParaRPr>
          </a:p>
        </p:txBody>
      </p:sp>
      <p:cxnSp>
        <p:nvCxnSpPr>
          <p:cNvPr id="9" name="Curved Connector 8"/>
          <p:cNvCxnSpPr>
            <a:stCxn id="30" idx="0"/>
            <a:endCxn id="17" idx="3"/>
          </p:cNvCxnSpPr>
          <p:nvPr/>
        </p:nvCxnSpPr>
        <p:spPr>
          <a:xfrm rot="16200000" flipV="1">
            <a:off x="4696300" y="3321028"/>
            <a:ext cx="989550" cy="2505848"/>
          </a:xfrm>
          <a:prstGeom prst="curvedConnector2">
            <a:avLst/>
          </a:prstGeom>
          <a:ln>
            <a:solidFill>
              <a:srgbClr val="FF6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 name="Curved Connector 9"/>
          <p:cNvCxnSpPr>
            <a:stCxn id="30" idx="0"/>
            <a:endCxn id="18" idx="3"/>
          </p:cNvCxnSpPr>
          <p:nvPr/>
        </p:nvCxnSpPr>
        <p:spPr>
          <a:xfrm rot="16200000" flipV="1">
            <a:off x="5012570" y="3637297"/>
            <a:ext cx="987350" cy="1875509"/>
          </a:xfrm>
          <a:prstGeom prst="curvedConnector2">
            <a:avLst/>
          </a:prstGeom>
          <a:ln>
            <a:solidFill>
              <a:srgbClr val="FF6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 name="Curved Connector 10"/>
          <p:cNvCxnSpPr>
            <a:stCxn id="30" idx="0"/>
            <a:endCxn id="19" idx="3"/>
          </p:cNvCxnSpPr>
          <p:nvPr/>
        </p:nvCxnSpPr>
        <p:spPr>
          <a:xfrm rot="16200000" flipV="1">
            <a:off x="5237869" y="3862597"/>
            <a:ext cx="523096" cy="1889164"/>
          </a:xfrm>
          <a:prstGeom prst="curvedConnector2">
            <a:avLst/>
          </a:prstGeom>
          <a:ln>
            <a:solidFill>
              <a:srgbClr val="FF66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 name="Content Placeholder 2"/>
          <p:cNvSpPr txBox="1">
            <a:spLocks/>
          </p:cNvSpPr>
          <p:nvPr/>
        </p:nvSpPr>
        <p:spPr>
          <a:xfrm>
            <a:off x="357909" y="1066799"/>
            <a:ext cx="8485909" cy="22785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smtClean="0"/>
              <a:t>Run </a:t>
            </a:r>
            <a:r>
              <a:rPr lang="en-US" sz="2000" i="1" smtClean="0"/>
              <a:t>localized</a:t>
            </a:r>
            <a:r>
              <a:rPr lang="en-US" sz="2000" smtClean="0"/>
              <a:t> storage repositories</a:t>
            </a:r>
          </a:p>
          <a:p>
            <a:pPr lvl="1"/>
            <a:r>
              <a:rPr lang="en-US" sz="1600" smtClean="0"/>
              <a:t>Fast data access</a:t>
            </a:r>
          </a:p>
          <a:p>
            <a:pPr lvl="1"/>
            <a:r>
              <a:rPr lang="en-US" sz="1600" smtClean="0"/>
              <a:t>Minimize data movement outside of local facilities</a:t>
            </a:r>
          </a:p>
          <a:p>
            <a:pPr lvl="1"/>
            <a:r>
              <a:rPr lang="en-US" sz="1600" smtClean="0"/>
              <a:t>Local repository at JPL for compute nodes at JPL</a:t>
            </a:r>
          </a:p>
          <a:p>
            <a:pPr lvl="1"/>
            <a:r>
              <a:rPr lang="en-US" sz="1600" smtClean="0"/>
              <a:t>Remote repository at AWS for compute nodes at AWS</a:t>
            </a:r>
          </a:p>
          <a:p>
            <a:r>
              <a:rPr lang="en-US" sz="2000" smtClean="0"/>
              <a:t>Resource management and data discovery can run anywhere since metadata movement</a:t>
            </a:r>
            <a:endParaRPr lang="en-US" sz="2000" dirty="0" smtClean="0"/>
          </a:p>
        </p:txBody>
      </p:sp>
      <p:sp>
        <p:nvSpPr>
          <p:cNvPr id="13" name="Rounded Rectangle 12"/>
          <p:cNvSpPr/>
          <p:nvPr/>
        </p:nvSpPr>
        <p:spPr>
          <a:xfrm>
            <a:off x="341385" y="3563839"/>
            <a:ext cx="4874979" cy="2812838"/>
          </a:xfrm>
          <a:prstGeom prst="roundRect">
            <a:avLst>
              <a:gd name="adj" fmla="val 3489"/>
            </a:avLst>
          </a:prstGeom>
          <a:no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3304607" y="3795965"/>
            <a:ext cx="1365541" cy="1010437"/>
          </a:xfrm>
          <a:prstGeom prst="roundRect">
            <a:avLst>
              <a:gd name="adj" fmla="val 4945"/>
            </a:avLst>
          </a:prstGeom>
          <a:no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262699"/>
              </a:solidFill>
            </a:endParaRPr>
          </a:p>
        </p:txBody>
      </p:sp>
      <p:sp>
        <p:nvSpPr>
          <p:cNvPr id="15" name="Rounded Rectangle 14"/>
          <p:cNvSpPr/>
          <p:nvPr/>
        </p:nvSpPr>
        <p:spPr>
          <a:xfrm>
            <a:off x="3279487" y="5324939"/>
            <a:ext cx="653270" cy="573829"/>
          </a:xfrm>
          <a:prstGeom prst="roundRect">
            <a:avLst>
              <a:gd name="adj" fmla="val 4945"/>
            </a:avLst>
          </a:prstGeom>
          <a:solidFill>
            <a:srgbClr val="FF6FCF"/>
          </a:solid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262699"/>
                </a:solidFill>
              </a:rPr>
              <a:t>Repo</a:t>
            </a:r>
            <a:endParaRPr lang="en-US" sz="1100" dirty="0">
              <a:solidFill>
                <a:srgbClr val="262699"/>
              </a:solidFill>
            </a:endParaRPr>
          </a:p>
        </p:txBody>
      </p:sp>
      <p:sp>
        <p:nvSpPr>
          <p:cNvPr id="16" name="Rounded Rectangle 15"/>
          <p:cNvSpPr/>
          <p:nvPr/>
        </p:nvSpPr>
        <p:spPr>
          <a:xfrm>
            <a:off x="3440150" y="4364271"/>
            <a:ext cx="482155" cy="381232"/>
          </a:xfrm>
          <a:prstGeom prst="roundRect">
            <a:avLst>
              <a:gd name="adj" fmla="val 4945"/>
            </a:avLst>
          </a:prstGeom>
          <a:solidFill>
            <a:srgbClr val="FFAC00"/>
          </a:solid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262699"/>
                </a:solidFill>
              </a:rPr>
              <a:t>ISCE</a:t>
            </a:r>
            <a:endParaRPr lang="en-US" sz="1100" dirty="0">
              <a:solidFill>
                <a:srgbClr val="262699"/>
              </a:solidFill>
            </a:endParaRPr>
          </a:p>
        </p:txBody>
      </p:sp>
      <p:sp>
        <p:nvSpPr>
          <p:cNvPr id="17" name="Rounded Rectangle 16"/>
          <p:cNvSpPr/>
          <p:nvPr/>
        </p:nvSpPr>
        <p:spPr>
          <a:xfrm>
            <a:off x="3455996" y="3888561"/>
            <a:ext cx="482155" cy="381232"/>
          </a:xfrm>
          <a:prstGeom prst="roundRect">
            <a:avLst>
              <a:gd name="adj" fmla="val 4945"/>
            </a:avLst>
          </a:prstGeom>
          <a:solidFill>
            <a:srgbClr val="FFAC00"/>
          </a:solid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262699"/>
                </a:solidFill>
              </a:rPr>
              <a:t>ISCE</a:t>
            </a:r>
            <a:endParaRPr lang="en-US" sz="1100" dirty="0">
              <a:solidFill>
                <a:srgbClr val="262699"/>
              </a:solidFill>
            </a:endParaRPr>
          </a:p>
        </p:txBody>
      </p:sp>
      <p:sp>
        <p:nvSpPr>
          <p:cNvPr id="18" name="Rounded Rectangle 17"/>
          <p:cNvSpPr/>
          <p:nvPr/>
        </p:nvSpPr>
        <p:spPr>
          <a:xfrm>
            <a:off x="4086335" y="3890761"/>
            <a:ext cx="482155" cy="381232"/>
          </a:xfrm>
          <a:prstGeom prst="roundRect">
            <a:avLst>
              <a:gd name="adj" fmla="val 4945"/>
            </a:avLst>
          </a:prstGeom>
          <a:solidFill>
            <a:srgbClr val="FFAC00"/>
          </a:solid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262699"/>
                </a:solidFill>
              </a:rPr>
              <a:t>ISCE</a:t>
            </a:r>
            <a:endParaRPr lang="en-US" sz="1100" dirty="0">
              <a:solidFill>
                <a:srgbClr val="262699"/>
              </a:solidFill>
            </a:endParaRPr>
          </a:p>
        </p:txBody>
      </p:sp>
      <p:sp>
        <p:nvSpPr>
          <p:cNvPr id="19" name="Rounded Rectangle 18"/>
          <p:cNvSpPr/>
          <p:nvPr/>
        </p:nvSpPr>
        <p:spPr>
          <a:xfrm>
            <a:off x="4072680" y="4355015"/>
            <a:ext cx="482155" cy="381232"/>
          </a:xfrm>
          <a:prstGeom prst="roundRect">
            <a:avLst>
              <a:gd name="adj" fmla="val 4945"/>
            </a:avLst>
          </a:prstGeom>
          <a:solidFill>
            <a:srgbClr val="FFAC00"/>
          </a:solid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262699"/>
                </a:solidFill>
              </a:rPr>
              <a:t>ISCE</a:t>
            </a:r>
            <a:endParaRPr lang="en-US" sz="1100" dirty="0">
              <a:solidFill>
                <a:srgbClr val="262699"/>
              </a:solidFill>
            </a:endParaRPr>
          </a:p>
        </p:txBody>
      </p:sp>
      <p:sp>
        <p:nvSpPr>
          <p:cNvPr id="20" name="Rounded Rectangle 19"/>
          <p:cNvSpPr/>
          <p:nvPr/>
        </p:nvSpPr>
        <p:spPr>
          <a:xfrm>
            <a:off x="4169279" y="5313484"/>
            <a:ext cx="653270" cy="573829"/>
          </a:xfrm>
          <a:prstGeom prst="roundRect">
            <a:avLst>
              <a:gd name="adj" fmla="val 4945"/>
            </a:avLst>
          </a:prstGeom>
          <a:solidFill>
            <a:srgbClr val="FF6FCF"/>
          </a:solid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262699"/>
                </a:solidFill>
              </a:rPr>
              <a:t>GYPSY</a:t>
            </a:r>
            <a:endParaRPr lang="en-US" sz="1100" dirty="0">
              <a:solidFill>
                <a:srgbClr val="262699"/>
              </a:solidFill>
            </a:endParaRPr>
          </a:p>
        </p:txBody>
      </p:sp>
      <p:sp>
        <p:nvSpPr>
          <p:cNvPr id="21" name="TextBox 20"/>
          <p:cNvSpPr txBox="1"/>
          <p:nvPr/>
        </p:nvSpPr>
        <p:spPr>
          <a:xfrm>
            <a:off x="355041" y="3563836"/>
            <a:ext cx="2202947" cy="338554"/>
          </a:xfrm>
          <a:prstGeom prst="rect">
            <a:avLst/>
          </a:prstGeom>
          <a:noFill/>
          <a:ln>
            <a:noFill/>
          </a:ln>
        </p:spPr>
        <p:txBody>
          <a:bodyPr wrap="none" rtlCol="0">
            <a:spAutoFit/>
          </a:bodyPr>
          <a:lstStyle/>
          <a:p>
            <a:r>
              <a:rPr lang="en-US" sz="1600" dirty="0" smtClean="0">
                <a:solidFill>
                  <a:srgbClr val="262699"/>
                </a:solidFill>
              </a:rPr>
              <a:t>On-premise (e.g. JPL)</a:t>
            </a:r>
            <a:endParaRPr lang="en-US" sz="1600" dirty="0">
              <a:solidFill>
                <a:srgbClr val="262699"/>
              </a:solidFill>
            </a:endParaRPr>
          </a:p>
        </p:txBody>
      </p:sp>
      <p:sp>
        <p:nvSpPr>
          <p:cNvPr id="22" name="TextBox 21"/>
          <p:cNvSpPr txBox="1"/>
          <p:nvPr/>
        </p:nvSpPr>
        <p:spPr>
          <a:xfrm>
            <a:off x="5833048" y="3333908"/>
            <a:ext cx="2176497" cy="338554"/>
          </a:xfrm>
          <a:prstGeom prst="rect">
            <a:avLst/>
          </a:prstGeom>
          <a:noFill/>
          <a:ln>
            <a:noFill/>
          </a:ln>
        </p:spPr>
        <p:txBody>
          <a:bodyPr wrap="none" rtlCol="0">
            <a:spAutoFit/>
          </a:bodyPr>
          <a:lstStyle/>
          <a:p>
            <a:r>
              <a:rPr lang="en-US" sz="1600" dirty="0" smtClean="0">
                <a:solidFill>
                  <a:srgbClr val="262699"/>
                </a:solidFill>
              </a:rPr>
              <a:t>Off-site (e.g. Amazon)</a:t>
            </a:r>
            <a:endParaRPr lang="en-US" sz="1600" dirty="0">
              <a:solidFill>
                <a:srgbClr val="262699"/>
              </a:solidFill>
            </a:endParaRPr>
          </a:p>
        </p:txBody>
      </p:sp>
      <p:sp>
        <p:nvSpPr>
          <p:cNvPr id="23" name="TextBox 22"/>
          <p:cNvSpPr txBox="1"/>
          <p:nvPr/>
        </p:nvSpPr>
        <p:spPr>
          <a:xfrm>
            <a:off x="3240712" y="4783491"/>
            <a:ext cx="1332266" cy="276999"/>
          </a:xfrm>
          <a:prstGeom prst="rect">
            <a:avLst/>
          </a:prstGeom>
          <a:noFill/>
          <a:ln>
            <a:noFill/>
          </a:ln>
        </p:spPr>
        <p:txBody>
          <a:bodyPr wrap="none" rtlCol="0">
            <a:spAutoFit/>
          </a:bodyPr>
          <a:lstStyle/>
          <a:p>
            <a:r>
              <a:rPr lang="en-US" sz="1200" dirty="0" smtClean="0">
                <a:solidFill>
                  <a:srgbClr val="262699"/>
                </a:solidFill>
              </a:rPr>
              <a:t>Virtual Machines</a:t>
            </a:r>
            <a:endParaRPr lang="en-US" sz="1200" dirty="0">
              <a:solidFill>
                <a:srgbClr val="262699"/>
              </a:solidFill>
            </a:endParaRPr>
          </a:p>
        </p:txBody>
      </p:sp>
      <p:sp>
        <p:nvSpPr>
          <p:cNvPr id="24" name="TextBox 23"/>
          <p:cNvSpPr txBox="1"/>
          <p:nvPr/>
        </p:nvSpPr>
        <p:spPr>
          <a:xfrm>
            <a:off x="3420422" y="5946328"/>
            <a:ext cx="1211089" cy="276999"/>
          </a:xfrm>
          <a:prstGeom prst="rect">
            <a:avLst/>
          </a:prstGeom>
          <a:noFill/>
          <a:ln>
            <a:noFill/>
          </a:ln>
        </p:spPr>
        <p:txBody>
          <a:bodyPr wrap="none" rtlCol="0">
            <a:spAutoFit/>
          </a:bodyPr>
          <a:lstStyle/>
          <a:p>
            <a:r>
              <a:rPr lang="en-US" sz="1200" dirty="0" smtClean="0">
                <a:solidFill>
                  <a:srgbClr val="262699"/>
                </a:solidFill>
              </a:rPr>
              <a:t>Bare Machines</a:t>
            </a:r>
            <a:endParaRPr lang="en-US" sz="1200" dirty="0">
              <a:solidFill>
                <a:srgbClr val="262699"/>
              </a:solidFill>
            </a:endParaRPr>
          </a:p>
        </p:txBody>
      </p:sp>
      <p:sp>
        <p:nvSpPr>
          <p:cNvPr id="25" name="Rounded Rectangle 24"/>
          <p:cNvSpPr/>
          <p:nvPr/>
        </p:nvSpPr>
        <p:spPr>
          <a:xfrm>
            <a:off x="1189199" y="4571289"/>
            <a:ext cx="482155" cy="381232"/>
          </a:xfrm>
          <a:prstGeom prst="roundRect">
            <a:avLst>
              <a:gd name="adj" fmla="val 0"/>
            </a:avLst>
          </a:prstGeom>
          <a:solidFill>
            <a:srgbClr val="FFCC66"/>
          </a:solid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262699"/>
                </a:solidFill>
              </a:rPr>
              <a:t>ISCE</a:t>
            </a:r>
            <a:endParaRPr lang="en-US" sz="1100" dirty="0">
              <a:solidFill>
                <a:srgbClr val="262699"/>
              </a:solidFill>
            </a:endParaRPr>
          </a:p>
        </p:txBody>
      </p:sp>
      <p:sp>
        <p:nvSpPr>
          <p:cNvPr id="26" name="Rounded Rectangle 25"/>
          <p:cNvSpPr/>
          <p:nvPr/>
        </p:nvSpPr>
        <p:spPr>
          <a:xfrm>
            <a:off x="6583083" y="4202616"/>
            <a:ext cx="482155" cy="381232"/>
          </a:xfrm>
          <a:prstGeom prst="roundRect">
            <a:avLst>
              <a:gd name="adj" fmla="val 4945"/>
            </a:avLst>
          </a:prstGeom>
          <a:solidFill>
            <a:srgbClr val="CCFFCC"/>
          </a:solid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262699"/>
                </a:solidFill>
              </a:rPr>
              <a:t>ISCE</a:t>
            </a:r>
            <a:endParaRPr lang="en-US" sz="1100" dirty="0">
              <a:solidFill>
                <a:srgbClr val="262699"/>
              </a:solidFill>
            </a:endParaRPr>
          </a:p>
        </p:txBody>
      </p:sp>
      <p:sp>
        <p:nvSpPr>
          <p:cNvPr id="27" name="Rounded Rectangle 26"/>
          <p:cNvSpPr/>
          <p:nvPr/>
        </p:nvSpPr>
        <p:spPr>
          <a:xfrm>
            <a:off x="7238543" y="5144780"/>
            <a:ext cx="482155" cy="381232"/>
          </a:xfrm>
          <a:prstGeom prst="roundRect">
            <a:avLst>
              <a:gd name="adj" fmla="val 4945"/>
            </a:avLst>
          </a:prstGeom>
          <a:solidFill>
            <a:srgbClr val="CCFFCC"/>
          </a:solid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262699"/>
                </a:solidFill>
              </a:rPr>
              <a:t>ISCE</a:t>
            </a:r>
            <a:endParaRPr lang="en-US" sz="1100" dirty="0">
              <a:solidFill>
                <a:srgbClr val="262699"/>
              </a:solidFill>
            </a:endParaRPr>
          </a:p>
        </p:txBody>
      </p:sp>
      <p:sp>
        <p:nvSpPr>
          <p:cNvPr id="28" name="Rounded Rectangle 27"/>
          <p:cNvSpPr/>
          <p:nvPr/>
        </p:nvSpPr>
        <p:spPr>
          <a:xfrm>
            <a:off x="1994867" y="4939963"/>
            <a:ext cx="482155" cy="381232"/>
          </a:xfrm>
          <a:prstGeom prst="roundRect">
            <a:avLst>
              <a:gd name="adj" fmla="val 4945"/>
            </a:avLst>
          </a:prstGeom>
          <a:solidFill>
            <a:srgbClr val="FFCC66"/>
          </a:solid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262699"/>
                </a:solidFill>
              </a:rPr>
              <a:t>ISCE</a:t>
            </a:r>
            <a:endParaRPr lang="en-US" sz="1100" dirty="0">
              <a:solidFill>
                <a:srgbClr val="262699"/>
              </a:solidFill>
            </a:endParaRPr>
          </a:p>
        </p:txBody>
      </p:sp>
      <p:sp>
        <p:nvSpPr>
          <p:cNvPr id="29" name="Rounded Rectangle 28"/>
          <p:cNvSpPr/>
          <p:nvPr/>
        </p:nvSpPr>
        <p:spPr>
          <a:xfrm>
            <a:off x="7391953" y="4248430"/>
            <a:ext cx="653270" cy="573829"/>
          </a:xfrm>
          <a:prstGeom prst="roundRect">
            <a:avLst>
              <a:gd name="adj" fmla="val 4945"/>
            </a:avLst>
          </a:prstGeom>
          <a:solidFill>
            <a:srgbClr val="CCFFCC"/>
          </a:solid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262699"/>
                </a:solidFill>
              </a:rPr>
              <a:t>Repo</a:t>
            </a:r>
            <a:endParaRPr lang="en-US" sz="1100" dirty="0">
              <a:solidFill>
                <a:srgbClr val="262699"/>
              </a:solidFill>
            </a:endParaRPr>
          </a:p>
        </p:txBody>
      </p:sp>
      <p:sp>
        <p:nvSpPr>
          <p:cNvPr id="30" name="Rounded Rectangle 29"/>
          <p:cNvSpPr/>
          <p:nvPr/>
        </p:nvSpPr>
        <p:spPr>
          <a:xfrm>
            <a:off x="6091037" y="5068727"/>
            <a:ext cx="705924" cy="346575"/>
          </a:xfrm>
          <a:prstGeom prst="roundRect">
            <a:avLst>
              <a:gd name="adj" fmla="val 0"/>
            </a:avLst>
          </a:prstGeom>
          <a:solidFill>
            <a:srgbClr val="FFCC66"/>
          </a:solid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262699"/>
                </a:solidFill>
              </a:rPr>
              <a:t>Mozart</a:t>
            </a:r>
            <a:endParaRPr lang="en-US" sz="1100" dirty="0">
              <a:solidFill>
                <a:srgbClr val="262699"/>
              </a:solidFill>
            </a:endParaRPr>
          </a:p>
        </p:txBody>
      </p:sp>
      <p:cxnSp>
        <p:nvCxnSpPr>
          <p:cNvPr id="31" name="Curved Connector 30"/>
          <p:cNvCxnSpPr>
            <a:stCxn id="30" idx="1"/>
            <a:endCxn id="25" idx="3"/>
          </p:cNvCxnSpPr>
          <p:nvPr/>
        </p:nvCxnSpPr>
        <p:spPr>
          <a:xfrm rot="10800000">
            <a:off x="1671355" y="4761905"/>
            <a:ext cx="4419683" cy="480110"/>
          </a:xfrm>
          <a:prstGeom prst="curvedConnector3">
            <a:avLst/>
          </a:prstGeom>
          <a:ln>
            <a:solidFill>
              <a:srgbClr val="FF6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 name="Curved Connector 31"/>
          <p:cNvCxnSpPr>
            <a:stCxn id="30" idx="1"/>
            <a:endCxn id="28" idx="3"/>
          </p:cNvCxnSpPr>
          <p:nvPr/>
        </p:nvCxnSpPr>
        <p:spPr>
          <a:xfrm rot="10800000">
            <a:off x="2477023" y="5130579"/>
            <a:ext cx="3614015" cy="111436"/>
          </a:xfrm>
          <a:prstGeom prst="curvedConnector3">
            <a:avLst/>
          </a:prstGeom>
          <a:ln>
            <a:solidFill>
              <a:srgbClr val="FF6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 name="Curved Connector 32"/>
          <p:cNvCxnSpPr>
            <a:endCxn id="26" idx="2"/>
          </p:cNvCxnSpPr>
          <p:nvPr/>
        </p:nvCxnSpPr>
        <p:spPr>
          <a:xfrm rot="5400000" flipH="1" flipV="1">
            <a:off x="6407415" y="4621785"/>
            <a:ext cx="454683" cy="378810"/>
          </a:xfrm>
          <a:prstGeom prst="curvedConnector3">
            <a:avLst>
              <a:gd name="adj1" fmla="val 50000"/>
            </a:avLst>
          </a:prstGeom>
          <a:ln>
            <a:solidFill>
              <a:srgbClr val="FF6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 name="Curved Connector 33"/>
          <p:cNvCxnSpPr>
            <a:stCxn id="30" idx="0"/>
            <a:endCxn id="27" idx="1"/>
          </p:cNvCxnSpPr>
          <p:nvPr/>
        </p:nvCxnSpPr>
        <p:spPr>
          <a:xfrm rot="16200000" flipH="1">
            <a:off x="6707936" y="4804789"/>
            <a:ext cx="266669" cy="794544"/>
          </a:xfrm>
          <a:prstGeom prst="curvedConnector4">
            <a:avLst>
              <a:gd name="adj1" fmla="val -85724"/>
              <a:gd name="adj2" fmla="val 72212"/>
            </a:avLst>
          </a:prstGeom>
          <a:ln>
            <a:solidFill>
              <a:srgbClr val="FF6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Curved Connector 34"/>
          <p:cNvCxnSpPr>
            <a:stCxn id="27" idx="0"/>
            <a:endCxn id="29" idx="2"/>
          </p:cNvCxnSpPr>
          <p:nvPr/>
        </p:nvCxnSpPr>
        <p:spPr>
          <a:xfrm rot="5400000" flipH="1" flipV="1">
            <a:off x="7437844" y="4864037"/>
            <a:ext cx="322521" cy="238967"/>
          </a:xfrm>
          <a:prstGeom prst="curvedConnector3">
            <a:avLst>
              <a:gd name="adj1" fmla="val 50000"/>
            </a:avLst>
          </a:prstGeom>
          <a:ln>
            <a:solidFill>
              <a:schemeClr val="accent5">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6" name="Curved Connector 35"/>
          <p:cNvCxnSpPr>
            <a:stCxn id="26" idx="3"/>
            <a:endCxn id="29" idx="1"/>
          </p:cNvCxnSpPr>
          <p:nvPr/>
        </p:nvCxnSpPr>
        <p:spPr>
          <a:xfrm>
            <a:off x="7065238" y="4393232"/>
            <a:ext cx="326715" cy="142113"/>
          </a:xfrm>
          <a:prstGeom prst="curvedConnector3">
            <a:avLst>
              <a:gd name="adj1" fmla="val 50000"/>
            </a:avLst>
          </a:prstGeom>
          <a:ln>
            <a:solidFill>
              <a:schemeClr val="accent5">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7" name="Curved Connector 36"/>
          <p:cNvCxnSpPr>
            <a:stCxn id="28" idx="2"/>
            <a:endCxn id="15" idx="1"/>
          </p:cNvCxnSpPr>
          <p:nvPr/>
        </p:nvCxnSpPr>
        <p:spPr>
          <a:xfrm rot="16200000" flipH="1">
            <a:off x="2612387" y="4944753"/>
            <a:ext cx="290659" cy="1043542"/>
          </a:xfrm>
          <a:prstGeom prst="curvedConnector2">
            <a:avLst/>
          </a:prstGeom>
          <a:ln>
            <a:solidFill>
              <a:schemeClr val="accent5">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8" name="Curved Connector 37"/>
          <p:cNvCxnSpPr>
            <a:stCxn id="25" idx="2"/>
            <a:endCxn id="15" idx="1"/>
          </p:cNvCxnSpPr>
          <p:nvPr/>
        </p:nvCxnSpPr>
        <p:spPr>
          <a:xfrm rot="16200000" flipH="1">
            <a:off x="2025216" y="4357582"/>
            <a:ext cx="659333" cy="1849210"/>
          </a:xfrm>
          <a:prstGeom prst="curvedConnector2">
            <a:avLst/>
          </a:prstGeom>
          <a:ln>
            <a:solidFill>
              <a:schemeClr val="accent5">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9" name="Curved Connector 38"/>
          <p:cNvCxnSpPr>
            <a:stCxn id="20" idx="1"/>
            <a:endCxn id="15" idx="3"/>
          </p:cNvCxnSpPr>
          <p:nvPr/>
        </p:nvCxnSpPr>
        <p:spPr>
          <a:xfrm rot="10800000" flipV="1">
            <a:off x="3932757" y="5600398"/>
            <a:ext cx="236522" cy="11455"/>
          </a:xfrm>
          <a:prstGeom prst="curvedConnector3">
            <a:avLst>
              <a:gd name="adj1" fmla="val 50000"/>
            </a:avLst>
          </a:prstGeom>
          <a:ln>
            <a:solidFill>
              <a:schemeClr val="accent5">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0" name="Curved Connector 39"/>
          <p:cNvCxnSpPr>
            <a:stCxn id="16" idx="2"/>
            <a:endCxn id="15" idx="0"/>
          </p:cNvCxnSpPr>
          <p:nvPr/>
        </p:nvCxnSpPr>
        <p:spPr>
          <a:xfrm rot="5400000">
            <a:off x="3353957" y="4997668"/>
            <a:ext cx="579436" cy="75106"/>
          </a:xfrm>
          <a:prstGeom prst="curvedConnector3">
            <a:avLst>
              <a:gd name="adj1" fmla="val 50000"/>
            </a:avLst>
          </a:prstGeom>
          <a:ln>
            <a:solidFill>
              <a:schemeClr val="accent5">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1" name="Curved Connector 40"/>
          <p:cNvCxnSpPr>
            <a:stCxn id="19" idx="2"/>
            <a:endCxn id="15" idx="0"/>
          </p:cNvCxnSpPr>
          <p:nvPr/>
        </p:nvCxnSpPr>
        <p:spPr>
          <a:xfrm rot="5400000">
            <a:off x="3665594" y="4676775"/>
            <a:ext cx="588692" cy="707636"/>
          </a:xfrm>
          <a:prstGeom prst="curvedConnector3">
            <a:avLst>
              <a:gd name="adj1" fmla="val 50000"/>
            </a:avLst>
          </a:prstGeom>
          <a:ln>
            <a:solidFill>
              <a:schemeClr val="accent5">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795151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Automated Package for Deployment</a:t>
            </a:r>
            <a:endParaRPr lang="en-US" dirty="0"/>
          </a:p>
        </p:txBody>
      </p:sp>
      <p:sp>
        <p:nvSpPr>
          <p:cNvPr id="3" name="Slide Number Placeholder 2"/>
          <p:cNvSpPr>
            <a:spLocks noGrp="1"/>
          </p:cNvSpPr>
          <p:nvPr>
            <p:ph type="sldNum" sz="quarter" idx="4"/>
          </p:nvPr>
        </p:nvSpPr>
        <p:spPr/>
        <p:txBody>
          <a:bodyPr/>
          <a:lstStyle/>
          <a:p>
            <a:fld id="{11666C6C-4E19-6342-9A2A-019557919201}" type="slidenum">
              <a:rPr lang="en-US" smtClean="0"/>
              <a:pPr/>
              <a:t>28</a:t>
            </a:fld>
            <a:endParaRPr lang="en-US"/>
          </a:p>
        </p:txBody>
      </p:sp>
      <p:sp>
        <p:nvSpPr>
          <p:cNvPr id="4" name="Date Placeholder 3"/>
          <p:cNvSpPr>
            <a:spLocks noGrp="1"/>
          </p:cNvSpPr>
          <p:nvPr>
            <p:ph type="dt" sz="half" idx="2"/>
          </p:nvPr>
        </p:nvSpPr>
        <p:spPr/>
        <p:txBody>
          <a:bodyPr/>
          <a:lstStyle/>
          <a:p>
            <a:r>
              <a:rPr lang="en-US" smtClean="0"/>
              <a:t>2013-07-11T08:30:00-04:00</a:t>
            </a:r>
            <a:endParaRPr lang="en-US" dirty="0"/>
          </a:p>
        </p:txBody>
      </p:sp>
      <p:sp>
        <p:nvSpPr>
          <p:cNvPr id="5" name="Footer Placeholder 4"/>
          <p:cNvSpPr>
            <a:spLocks noGrp="1"/>
          </p:cNvSpPr>
          <p:nvPr>
            <p:ph type="ftr" sz="quarter" idx="3"/>
          </p:nvPr>
        </p:nvSpPr>
        <p:spPr/>
        <p:txBody>
          <a:bodyPr/>
          <a:lstStyle/>
          <a:p>
            <a:r>
              <a:rPr lang="en-US" smtClean="0"/>
              <a:t>ESIP 2013 Summer – Cloud Computing and Geosciences</a:t>
            </a:r>
            <a:endParaRPr lang="en-US" dirty="0"/>
          </a:p>
        </p:txBody>
      </p:sp>
      <p:sp>
        <p:nvSpPr>
          <p:cNvPr id="21" name="Content Placeholder 2"/>
          <p:cNvSpPr txBox="1">
            <a:spLocks/>
          </p:cNvSpPr>
          <p:nvPr/>
        </p:nvSpPr>
        <p:spPr>
          <a:xfrm>
            <a:off x="341385" y="1028699"/>
            <a:ext cx="8502433" cy="189337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smtClean="0"/>
              <a:t>Hybrid approach to processing on-premise or off-site</a:t>
            </a:r>
          </a:p>
          <a:p>
            <a:r>
              <a:rPr lang="en-US" sz="2000" smtClean="0"/>
              <a:t>Migrate processing code into VM compute nodes</a:t>
            </a:r>
          </a:p>
          <a:p>
            <a:pPr lvl="1"/>
            <a:r>
              <a:rPr lang="en-US" sz="1800" smtClean="0"/>
              <a:t>Software with all dependencies</a:t>
            </a:r>
          </a:p>
          <a:p>
            <a:r>
              <a:rPr lang="en-US" sz="2000" smtClean="0"/>
              <a:t>VM migration across Cloud stacks not easy</a:t>
            </a:r>
            <a:endParaRPr lang="en-US" sz="2000" dirty="0" smtClean="0"/>
          </a:p>
        </p:txBody>
      </p:sp>
      <p:pic>
        <p:nvPicPr>
          <p:cNvPr id="22" name="Picture 21"/>
          <p:cNvPicPr>
            <a:picLocks noChangeAspect="1"/>
          </p:cNvPicPr>
          <p:nvPr/>
        </p:nvPicPr>
        <p:blipFill>
          <a:blip r:embed="rId2"/>
          <a:stretch>
            <a:fillRect/>
          </a:stretch>
        </p:blipFill>
        <p:spPr>
          <a:xfrm>
            <a:off x="2510961" y="3822922"/>
            <a:ext cx="4712726" cy="2786399"/>
          </a:xfrm>
          <a:prstGeom prst="rect">
            <a:avLst/>
          </a:prstGeom>
        </p:spPr>
      </p:pic>
      <p:grpSp>
        <p:nvGrpSpPr>
          <p:cNvPr id="23" name="Group 22"/>
          <p:cNvGrpSpPr/>
          <p:nvPr/>
        </p:nvGrpSpPr>
        <p:grpSpPr>
          <a:xfrm>
            <a:off x="4775575" y="3014092"/>
            <a:ext cx="2236932" cy="1511300"/>
            <a:chOff x="4406900" y="2590800"/>
            <a:chExt cx="2236932" cy="1511300"/>
          </a:xfrm>
        </p:grpSpPr>
        <p:sp>
          <p:nvSpPr>
            <p:cNvPr id="24" name="Rounded Rectangle 23"/>
            <p:cNvSpPr/>
            <p:nvPr/>
          </p:nvSpPr>
          <p:spPr>
            <a:xfrm>
              <a:off x="4900468" y="2590800"/>
              <a:ext cx="1743364" cy="533400"/>
            </a:xfrm>
            <a:prstGeom prst="roundRect">
              <a:avLst>
                <a:gd name="adj" fmla="val 10000"/>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accent6">
                      <a:lumMod val="75000"/>
                    </a:schemeClr>
                  </a:solidFill>
                </a:rPr>
                <a:t>Processing VM</a:t>
              </a:r>
            </a:p>
            <a:p>
              <a:pPr algn="ctr"/>
              <a:r>
                <a:rPr lang="en-US" sz="1600" dirty="0" smtClean="0">
                  <a:solidFill>
                    <a:schemeClr val="accent6">
                      <a:lumMod val="75000"/>
                    </a:schemeClr>
                  </a:solidFill>
                </a:rPr>
                <a:t>in AWS EC2</a:t>
              </a:r>
              <a:endParaRPr lang="en-US" sz="1600" dirty="0">
                <a:solidFill>
                  <a:schemeClr val="accent6">
                    <a:lumMod val="75000"/>
                  </a:schemeClr>
                </a:solidFill>
              </a:endParaRPr>
            </a:p>
          </p:txBody>
        </p:sp>
        <p:cxnSp>
          <p:nvCxnSpPr>
            <p:cNvPr id="25" name="Straight Arrow Connector 24"/>
            <p:cNvCxnSpPr/>
            <p:nvPr/>
          </p:nvCxnSpPr>
          <p:spPr>
            <a:xfrm flipH="1">
              <a:off x="4406900" y="3162300"/>
              <a:ext cx="698500" cy="939800"/>
            </a:xfrm>
            <a:prstGeom prst="straightConnector1">
              <a:avLst/>
            </a:prstGeom>
            <a:ln>
              <a:solidFill>
                <a:schemeClr val="accent6">
                  <a:lumMod val="60000"/>
                  <a:lumOff val="4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748933" y="3062029"/>
            <a:ext cx="2457277" cy="1384300"/>
            <a:chOff x="306112" y="2679700"/>
            <a:chExt cx="2233888" cy="1384300"/>
          </a:xfrm>
        </p:grpSpPr>
        <p:sp>
          <p:nvSpPr>
            <p:cNvPr id="27" name="Rounded Rectangle 26"/>
            <p:cNvSpPr/>
            <p:nvPr/>
          </p:nvSpPr>
          <p:spPr>
            <a:xfrm>
              <a:off x="306112" y="2679700"/>
              <a:ext cx="1584876" cy="533400"/>
            </a:xfrm>
            <a:prstGeom prst="roundRect">
              <a:avLst>
                <a:gd name="adj" fmla="val 10000"/>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accent6">
                      <a:lumMod val="75000"/>
                    </a:schemeClr>
                  </a:solidFill>
                </a:rPr>
                <a:t>Processing VM in Eucalyptus</a:t>
              </a:r>
              <a:endParaRPr lang="en-US" sz="1600" dirty="0">
                <a:solidFill>
                  <a:schemeClr val="accent6">
                    <a:lumMod val="75000"/>
                  </a:schemeClr>
                </a:solidFill>
              </a:endParaRPr>
            </a:p>
          </p:txBody>
        </p:sp>
        <p:cxnSp>
          <p:nvCxnSpPr>
            <p:cNvPr id="28" name="Straight Arrow Connector 27"/>
            <p:cNvCxnSpPr/>
            <p:nvPr/>
          </p:nvCxnSpPr>
          <p:spPr>
            <a:xfrm>
              <a:off x="1917700" y="3238500"/>
              <a:ext cx="622300" cy="825500"/>
            </a:xfrm>
            <a:prstGeom prst="straightConnector1">
              <a:avLst/>
            </a:prstGeom>
            <a:ln>
              <a:solidFill>
                <a:srgbClr val="008000"/>
              </a:solidFill>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2794094" y="2939801"/>
            <a:ext cx="2349500" cy="431800"/>
            <a:chOff x="2247900" y="2489200"/>
            <a:chExt cx="2349500" cy="431800"/>
          </a:xfrm>
        </p:grpSpPr>
        <p:cxnSp>
          <p:nvCxnSpPr>
            <p:cNvPr id="30" name="Straight Arrow Connector 29"/>
            <p:cNvCxnSpPr/>
            <p:nvPr/>
          </p:nvCxnSpPr>
          <p:spPr>
            <a:xfrm flipH="1">
              <a:off x="2247900" y="2870200"/>
              <a:ext cx="2349500" cy="50800"/>
            </a:xfrm>
            <a:prstGeom prst="straightConnector1">
              <a:avLst/>
            </a:prstGeom>
            <a:ln>
              <a:solidFill>
                <a:srgbClr val="FF0000"/>
              </a:solidFill>
              <a:prstDash val="sysDash"/>
              <a:tailEnd type="triangle" w="lg" len="lg"/>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2590800" y="2489200"/>
              <a:ext cx="1876107" cy="338554"/>
            </a:xfrm>
            <a:prstGeom prst="rect">
              <a:avLst/>
            </a:prstGeom>
            <a:noFill/>
          </p:spPr>
          <p:txBody>
            <a:bodyPr wrap="none" rtlCol="0">
              <a:spAutoFit/>
            </a:bodyPr>
            <a:lstStyle/>
            <a:p>
              <a:r>
                <a:rPr lang="en-US" sz="1600" i="1" dirty="0" smtClean="0">
                  <a:solidFill>
                    <a:srgbClr val="FF0000"/>
                  </a:solidFill>
                </a:rPr>
                <a:t>Non-interoperable</a:t>
              </a:r>
              <a:endParaRPr lang="en-US" sz="1600" i="1" dirty="0">
                <a:solidFill>
                  <a:srgbClr val="FF0000"/>
                </a:solidFill>
              </a:endParaRPr>
            </a:p>
          </p:txBody>
        </p:sp>
      </p:grpSp>
      <p:grpSp>
        <p:nvGrpSpPr>
          <p:cNvPr id="32" name="Group 31"/>
          <p:cNvGrpSpPr/>
          <p:nvPr/>
        </p:nvGrpSpPr>
        <p:grpSpPr>
          <a:xfrm>
            <a:off x="5363788" y="3098221"/>
            <a:ext cx="1938923" cy="674345"/>
            <a:chOff x="7302856" y="3221111"/>
            <a:chExt cx="1938923" cy="674345"/>
          </a:xfrm>
        </p:grpSpPr>
        <p:sp>
          <p:nvSpPr>
            <p:cNvPr id="33" name="Rounded Rectangle 32"/>
            <p:cNvSpPr/>
            <p:nvPr/>
          </p:nvSpPr>
          <p:spPr>
            <a:xfrm>
              <a:off x="7302856" y="3221111"/>
              <a:ext cx="1743364" cy="533400"/>
            </a:xfrm>
            <a:prstGeom prst="roundRect">
              <a:avLst>
                <a:gd name="adj" fmla="val 10000"/>
              </a:avLst>
            </a:prstGeom>
            <a:solidFill>
              <a:schemeClr val="accent6">
                <a:lumMod val="40000"/>
                <a:lumOff val="6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accent6">
                      <a:lumMod val="75000"/>
                    </a:schemeClr>
                  </a:solidFill>
                </a:rPr>
                <a:t>Processing VM</a:t>
              </a:r>
            </a:p>
            <a:p>
              <a:pPr algn="ctr"/>
              <a:r>
                <a:rPr lang="en-US" sz="1600" dirty="0" smtClean="0">
                  <a:solidFill>
                    <a:schemeClr val="accent6">
                      <a:lumMod val="75000"/>
                    </a:schemeClr>
                  </a:solidFill>
                </a:rPr>
                <a:t>in AWS EC2</a:t>
              </a:r>
              <a:endParaRPr lang="en-US" sz="1600" dirty="0">
                <a:solidFill>
                  <a:schemeClr val="accent6">
                    <a:lumMod val="75000"/>
                  </a:schemeClr>
                </a:solidFill>
              </a:endParaRPr>
            </a:p>
          </p:txBody>
        </p:sp>
        <p:sp>
          <p:nvSpPr>
            <p:cNvPr id="34" name="Rounded Rectangle 33"/>
            <p:cNvSpPr/>
            <p:nvPr/>
          </p:nvSpPr>
          <p:spPr>
            <a:xfrm>
              <a:off x="7400636" y="3291581"/>
              <a:ext cx="1743364" cy="533400"/>
            </a:xfrm>
            <a:prstGeom prst="roundRect">
              <a:avLst>
                <a:gd name="adj" fmla="val 10000"/>
              </a:avLst>
            </a:prstGeom>
            <a:solidFill>
              <a:schemeClr val="accent6">
                <a:lumMod val="40000"/>
                <a:lumOff val="6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accent6">
                      <a:lumMod val="75000"/>
                    </a:schemeClr>
                  </a:solidFill>
                </a:rPr>
                <a:t>Processing VM</a:t>
              </a:r>
            </a:p>
            <a:p>
              <a:pPr algn="ctr"/>
              <a:r>
                <a:rPr lang="en-US" sz="1600" dirty="0" smtClean="0">
                  <a:solidFill>
                    <a:schemeClr val="accent6">
                      <a:lumMod val="75000"/>
                    </a:schemeClr>
                  </a:solidFill>
                </a:rPr>
                <a:t>in AWS EC2</a:t>
              </a:r>
              <a:endParaRPr lang="en-US" sz="1600" dirty="0">
                <a:solidFill>
                  <a:schemeClr val="accent6">
                    <a:lumMod val="75000"/>
                  </a:schemeClr>
                </a:solidFill>
              </a:endParaRPr>
            </a:p>
          </p:txBody>
        </p:sp>
        <p:sp>
          <p:nvSpPr>
            <p:cNvPr id="35" name="Rounded Rectangle 34"/>
            <p:cNvSpPr/>
            <p:nvPr/>
          </p:nvSpPr>
          <p:spPr>
            <a:xfrm>
              <a:off x="7498415" y="3362056"/>
              <a:ext cx="1743364" cy="533400"/>
            </a:xfrm>
            <a:prstGeom prst="roundRect">
              <a:avLst>
                <a:gd name="adj" fmla="val 10000"/>
              </a:avLst>
            </a:prstGeom>
            <a:solidFill>
              <a:schemeClr val="accent6">
                <a:lumMod val="40000"/>
                <a:lumOff val="6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accent6">
                      <a:lumMod val="75000"/>
                    </a:schemeClr>
                  </a:solidFill>
                </a:rPr>
                <a:t>Processing VM</a:t>
              </a:r>
            </a:p>
            <a:p>
              <a:pPr algn="ctr"/>
              <a:r>
                <a:rPr lang="en-US" sz="1600" dirty="0" smtClean="0">
                  <a:solidFill>
                    <a:schemeClr val="accent6">
                      <a:lumMod val="75000"/>
                    </a:schemeClr>
                  </a:solidFill>
                </a:rPr>
                <a:t>in AWS EC2</a:t>
              </a:r>
              <a:endParaRPr lang="en-US" sz="1600" dirty="0">
                <a:solidFill>
                  <a:schemeClr val="accent6">
                    <a:lumMod val="75000"/>
                  </a:schemeClr>
                </a:solidFill>
              </a:endParaRPr>
            </a:p>
          </p:txBody>
        </p:sp>
      </p:grpSp>
      <p:grpSp>
        <p:nvGrpSpPr>
          <p:cNvPr id="36" name="Group 35"/>
          <p:cNvGrpSpPr/>
          <p:nvPr/>
        </p:nvGrpSpPr>
        <p:grpSpPr>
          <a:xfrm>
            <a:off x="833058" y="3132499"/>
            <a:ext cx="1938924" cy="715305"/>
            <a:chOff x="833058" y="3132499"/>
            <a:chExt cx="1938924" cy="715305"/>
          </a:xfrm>
        </p:grpSpPr>
        <p:sp>
          <p:nvSpPr>
            <p:cNvPr id="37" name="Rounded Rectangle 36"/>
            <p:cNvSpPr/>
            <p:nvPr/>
          </p:nvSpPr>
          <p:spPr>
            <a:xfrm>
              <a:off x="833058" y="3132499"/>
              <a:ext cx="1743364" cy="533400"/>
            </a:xfrm>
            <a:prstGeom prst="roundRect">
              <a:avLst>
                <a:gd name="adj" fmla="val 10000"/>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accent6">
                      <a:lumMod val="75000"/>
                    </a:schemeClr>
                  </a:solidFill>
                </a:rPr>
                <a:t>Processing VM in Eucalyptus</a:t>
              </a:r>
              <a:endParaRPr lang="en-US" sz="1600" dirty="0">
                <a:solidFill>
                  <a:schemeClr val="accent6">
                    <a:lumMod val="75000"/>
                  </a:schemeClr>
                </a:solidFill>
              </a:endParaRPr>
            </a:p>
          </p:txBody>
        </p:sp>
        <p:sp>
          <p:nvSpPr>
            <p:cNvPr id="38" name="Rounded Rectangle 37"/>
            <p:cNvSpPr/>
            <p:nvPr/>
          </p:nvSpPr>
          <p:spPr>
            <a:xfrm>
              <a:off x="930838" y="3216624"/>
              <a:ext cx="1743364" cy="533400"/>
            </a:xfrm>
            <a:prstGeom prst="roundRect">
              <a:avLst>
                <a:gd name="adj" fmla="val 10000"/>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accent6">
                      <a:lumMod val="75000"/>
                    </a:schemeClr>
                  </a:solidFill>
                </a:rPr>
                <a:t>Processing VM in Eucalyptus</a:t>
              </a:r>
              <a:endParaRPr lang="en-US" sz="1600" dirty="0">
                <a:solidFill>
                  <a:schemeClr val="accent6">
                    <a:lumMod val="75000"/>
                  </a:schemeClr>
                </a:solidFill>
              </a:endParaRPr>
            </a:p>
          </p:txBody>
        </p:sp>
        <p:sp>
          <p:nvSpPr>
            <p:cNvPr id="39" name="Rounded Rectangle 38"/>
            <p:cNvSpPr/>
            <p:nvPr/>
          </p:nvSpPr>
          <p:spPr>
            <a:xfrm>
              <a:off x="1028618" y="3314404"/>
              <a:ext cx="1743364" cy="533400"/>
            </a:xfrm>
            <a:prstGeom prst="roundRect">
              <a:avLst>
                <a:gd name="adj" fmla="val 10000"/>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accent6">
                      <a:lumMod val="75000"/>
                    </a:schemeClr>
                  </a:solidFill>
                </a:rPr>
                <a:t>Processing VM in Eucalyptus</a:t>
              </a:r>
              <a:endParaRPr lang="en-US" sz="1600" dirty="0">
                <a:solidFill>
                  <a:schemeClr val="accent6">
                    <a:lumMod val="75000"/>
                  </a:schemeClr>
                </a:solidFill>
              </a:endParaRPr>
            </a:p>
          </p:txBody>
        </p:sp>
      </p:grpSp>
    </p:spTree>
    <p:extLst>
      <p:ext uri="{BB962C8B-B14F-4D97-AF65-F5344CB8AC3E}">
        <p14:creationId xmlns:p14="http://schemas.microsoft.com/office/powerpoint/2010/main" val="27005400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Automated Package for Deployment</a:t>
            </a:r>
          </a:p>
        </p:txBody>
      </p:sp>
      <p:sp>
        <p:nvSpPr>
          <p:cNvPr id="3" name="Slide Number Placeholder 2"/>
          <p:cNvSpPr>
            <a:spLocks noGrp="1"/>
          </p:cNvSpPr>
          <p:nvPr>
            <p:ph type="sldNum" sz="quarter" idx="4"/>
          </p:nvPr>
        </p:nvSpPr>
        <p:spPr/>
        <p:txBody>
          <a:bodyPr/>
          <a:lstStyle/>
          <a:p>
            <a:fld id="{11666C6C-4E19-6342-9A2A-019557919201}" type="slidenum">
              <a:rPr lang="en-US" smtClean="0"/>
              <a:pPr/>
              <a:t>29</a:t>
            </a:fld>
            <a:endParaRPr lang="en-US"/>
          </a:p>
        </p:txBody>
      </p:sp>
      <p:sp>
        <p:nvSpPr>
          <p:cNvPr id="4" name="Date Placeholder 3"/>
          <p:cNvSpPr>
            <a:spLocks noGrp="1"/>
          </p:cNvSpPr>
          <p:nvPr>
            <p:ph type="dt" sz="half" idx="2"/>
          </p:nvPr>
        </p:nvSpPr>
        <p:spPr/>
        <p:txBody>
          <a:bodyPr/>
          <a:lstStyle/>
          <a:p>
            <a:r>
              <a:rPr lang="en-US" smtClean="0"/>
              <a:t>2013-07-11T08:30:00-04:00</a:t>
            </a:r>
            <a:endParaRPr lang="en-US" dirty="0"/>
          </a:p>
        </p:txBody>
      </p:sp>
      <p:sp>
        <p:nvSpPr>
          <p:cNvPr id="5" name="Footer Placeholder 4"/>
          <p:cNvSpPr>
            <a:spLocks noGrp="1"/>
          </p:cNvSpPr>
          <p:nvPr>
            <p:ph type="ftr" sz="quarter" idx="3"/>
          </p:nvPr>
        </p:nvSpPr>
        <p:spPr/>
        <p:txBody>
          <a:bodyPr/>
          <a:lstStyle/>
          <a:p>
            <a:r>
              <a:rPr lang="en-US" smtClean="0"/>
              <a:t>ESIP 2013 Summer – Cloud Computing and Geosciences</a:t>
            </a:r>
            <a:endParaRPr lang="en-US" dirty="0"/>
          </a:p>
        </p:txBody>
      </p:sp>
      <p:sp>
        <p:nvSpPr>
          <p:cNvPr id="6" name="Content Placeholder 2"/>
          <p:cNvSpPr txBox="1">
            <a:spLocks/>
          </p:cNvSpPr>
          <p:nvPr/>
        </p:nvSpPr>
        <p:spPr>
          <a:xfrm>
            <a:off x="341385" y="1028699"/>
            <a:ext cx="8502433" cy="97852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smtClean="0"/>
              <a:t>Leveraged Puppet to automate VM setup.</a:t>
            </a:r>
          </a:p>
          <a:p>
            <a:r>
              <a:rPr lang="en-US" sz="2000" smtClean="0"/>
              <a:t>Also solves </a:t>
            </a:r>
            <a:r>
              <a:rPr lang="en-US" sz="2000" i="1" smtClean="0"/>
              <a:t>cross-Cloud </a:t>
            </a:r>
            <a:r>
              <a:rPr lang="en-US" sz="2000" smtClean="0"/>
              <a:t>replication in hybrid topology</a:t>
            </a:r>
            <a:endParaRPr lang="en-US" sz="2000" dirty="0" smtClean="0"/>
          </a:p>
        </p:txBody>
      </p:sp>
      <p:pic>
        <p:nvPicPr>
          <p:cNvPr id="7" name="Picture 6"/>
          <p:cNvPicPr>
            <a:picLocks noChangeAspect="1"/>
          </p:cNvPicPr>
          <p:nvPr/>
        </p:nvPicPr>
        <p:blipFill>
          <a:blip r:embed="rId2"/>
          <a:stretch>
            <a:fillRect/>
          </a:stretch>
        </p:blipFill>
        <p:spPr>
          <a:xfrm>
            <a:off x="2510961" y="3822922"/>
            <a:ext cx="4712726" cy="2786399"/>
          </a:xfrm>
          <a:prstGeom prst="rect">
            <a:avLst/>
          </a:prstGeom>
        </p:spPr>
      </p:pic>
      <p:grpSp>
        <p:nvGrpSpPr>
          <p:cNvPr id="8" name="Group 7"/>
          <p:cNvGrpSpPr/>
          <p:nvPr/>
        </p:nvGrpSpPr>
        <p:grpSpPr>
          <a:xfrm>
            <a:off x="4775575" y="3014092"/>
            <a:ext cx="2236932" cy="1511300"/>
            <a:chOff x="4406900" y="2590800"/>
            <a:chExt cx="2236932" cy="1511300"/>
          </a:xfrm>
        </p:grpSpPr>
        <p:sp>
          <p:nvSpPr>
            <p:cNvPr id="9" name="Rounded Rectangle 8"/>
            <p:cNvSpPr/>
            <p:nvPr/>
          </p:nvSpPr>
          <p:spPr>
            <a:xfrm>
              <a:off x="4900468" y="2590800"/>
              <a:ext cx="1743364" cy="533400"/>
            </a:xfrm>
            <a:prstGeom prst="roundRect">
              <a:avLst>
                <a:gd name="adj" fmla="val 10000"/>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accent6">
                      <a:lumMod val="75000"/>
                    </a:schemeClr>
                  </a:solidFill>
                </a:rPr>
                <a:t>Processing VM</a:t>
              </a:r>
            </a:p>
            <a:p>
              <a:pPr algn="ctr"/>
              <a:r>
                <a:rPr lang="en-US" sz="1600" dirty="0" smtClean="0">
                  <a:solidFill>
                    <a:schemeClr val="accent6">
                      <a:lumMod val="75000"/>
                    </a:schemeClr>
                  </a:solidFill>
                </a:rPr>
                <a:t>in AWS EC2</a:t>
              </a:r>
              <a:endParaRPr lang="en-US" sz="1600" dirty="0">
                <a:solidFill>
                  <a:schemeClr val="accent6">
                    <a:lumMod val="75000"/>
                  </a:schemeClr>
                </a:solidFill>
              </a:endParaRPr>
            </a:p>
          </p:txBody>
        </p:sp>
        <p:cxnSp>
          <p:nvCxnSpPr>
            <p:cNvPr id="10" name="Straight Arrow Connector 9"/>
            <p:cNvCxnSpPr/>
            <p:nvPr/>
          </p:nvCxnSpPr>
          <p:spPr>
            <a:xfrm flipH="1">
              <a:off x="4406900" y="3162300"/>
              <a:ext cx="698500" cy="939800"/>
            </a:xfrm>
            <a:prstGeom prst="straightConnector1">
              <a:avLst/>
            </a:prstGeom>
            <a:ln>
              <a:solidFill>
                <a:schemeClr val="accent6">
                  <a:lumMod val="60000"/>
                  <a:lumOff val="4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748933" y="3062029"/>
            <a:ext cx="2457277" cy="1384300"/>
            <a:chOff x="306112" y="2679700"/>
            <a:chExt cx="2233888" cy="1384300"/>
          </a:xfrm>
        </p:grpSpPr>
        <p:sp>
          <p:nvSpPr>
            <p:cNvPr id="12" name="Rounded Rectangle 11"/>
            <p:cNvSpPr/>
            <p:nvPr/>
          </p:nvSpPr>
          <p:spPr>
            <a:xfrm>
              <a:off x="306112" y="2679700"/>
              <a:ext cx="1584876" cy="533400"/>
            </a:xfrm>
            <a:prstGeom prst="roundRect">
              <a:avLst>
                <a:gd name="adj" fmla="val 10000"/>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accent6">
                      <a:lumMod val="75000"/>
                    </a:schemeClr>
                  </a:solidFill>
                </a:rPr>
                <a:t>Processing VM in Eucalyptus</a:t>
              </a:r>
              <a:endParaRPr lang="en-US" sz="1600" dirty="0">
                <a:solidFill>
                  <a:schemeClr val="accent6">
                    <a:lumMod val="75000"/>
                  </a:schemeClr>
                </a:solidFill>
              </a:endParaRPr>
            </a:p>
          </p:txBody>
        </p:sp>
        <p:cxnSp>
          <p:nvCxnSpPr>
            <p:cNvPr id="13" name="Straight Arrow Connector 12"/>
            <p:cNvCxnSpPr/>
            <p:nvPr/>
          </p:nvCxnSpPr>
          <p:spPr>
            <a:xfrm>
              <a:off x="1917700" y="3238500"/>
              <a:ext cx="622300" cy="825500"/>
            </a:xfrm>
            <a:prstGeom prst="straightConnector1">
              <a:avLst/>
            </a:prstGeom>
            <a:ln>
              <a:solidFill>
                <a:srgbClr val="008000"/>
              </a:solidFill>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2794094" y="2939801"/>
            <a:ext cx="2349500" cy="431800"/>
            <a:chOff x="2247900" y="2489200"/>
            <a:chExt cx="2349500" cy="431800"/>
          </a:xfrm>
        </p:grpSpPr>
        <p:cxnSp>
          <p:nvCxnSpPr>
            <p:cNvPr id="15" name="Straight Arrow Connector 14"/>
            <p:cNvCxnSpPr/>
            <p:nvPr/>
          </p:nvCxnSpPr>
          <p:spPr>
            <a:xfrm flipH="1">
              <a:off x="2247900" y="2870200"/>
              <a:ext cx="2349500" cy="50800"/>
            </a:xfrm>
            <a:prstGeom prst="straightConnector1">
              <a:avLst/>
            </a:prstGeom>
            <a:ln w="38100" cmpd="sng">
              <a:solidFill>
                <a:srgbClr val="FFAC00"/>
              </a:solidFill>
              <a:prstDash val="sysDash"/>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426940" y="2489200"/>
              <a:ext cx="2119463" cy="338554"/>
            </a:xfrm>
            <a:prstGeom prst="rect">
              <a:avLst/>
            </a:prstGeom>
            <a:noFill/>
            <a:ln>
              <a:noFill/>
            </a:ln>
          </p:spPr>
          <p:txBody>
            <a:bodyPr wrap="none" rtlCol="0">
              <a:spAutoFit/>
            </a:bodyPr>
            <a:lstStyle/>
            <a:p>
              <a:r>
                <a:rPr lang="en-US" sz="1600" i="1" dirty="0" smtClean="0">
                  <a:solidFill>
                    <a:srgbClr val="FFAC00"/>
                  </a:solidFill>
                </a:rPr>
                <a:t>Package Automation</a:t>
              </a:r>
              <a:endParaRPr lang="en-US" sz="1600" i="1" dirty="0">
                <a:solidFill>
                  <a:srgbClr val="FFAC00"/>
                </a:solidFill>
              </a:endParaRPr>
            </a:p>
          </p:txBody>
        </p:sp>
      </p:grpSp>
      <p:grpSp>
        <p:nvGrpSpPr>
          <p:cNvPr id="17" name="Group 16"/>
          <p:cNvGrpSpPr/>
          <p:nvPr/>
        </p:nvGrpSpPr>
        <p:grpSpPr>
          <a:xfrm>
            <a:off x="5363788" y="3098221"/>
            <a:ext cx="1938923" cy="674345"/>
            <a:chOff x="7302856" y="3221111"/>
            <a:chExt cx="1938923" cy="674345"/>
          </a:xfrm>
        </p:grpSpPr>
        <p:sp>
          <p:nvSpPr>
            <p:cNvPr id="18" name="Rounded Rectangle 17"/>
            <p:cNvSpPr/>
            <p:nvPr/>
          </p:nvSpPr>
          <p:spPr>
            <a:xfrm>
              <a:off x="7302856" y="3221111"/>
              <a:ext cx="1743364" cy="533400"/>
            </a:xfrm>
            <a:prstGeom prst="roundRect">
              <a:avLst>
                <a:gd name="adj" fmla="val 10000"/>
              </a:avLst>
            </a:prstGeom>
            <a:solidFill>
              <a:schemeClr val="accent6">
                <a:lumMod val="40000"/>
                <a:lumOff val="6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accent6">
                      <a:lumMod val="75000"/>
                    </a:schemeClr>
                  </a:solidFill>
                </a:rPr>
                <a:t>Processing VM</a:t>
              </a:r>
            </a:p>
            <a:p>
              <a:pPr algn="ctr"/>
              <a:r>
                <a:rPr lang="en-US" sz="1600" dirty="0" smtClean="0">
                  <a:solidFill>
                    <a:schemeClr val="accent6">
                      <a:lumMod val="75000"/>
                    </a:schemeClr>
                  </a:solidFill>
                </a:rPr>
                <a:t>in AWS EC2</a:t>
              </a:r>
              <a:endParaRPr lang="en-US" sz="1600" dirty="0">
                <a:solidFill>
                  <a:schemeClr val="accent6">
                    <a:lumMod val="75000"/>
                  </a:schemeClr>
                </a:solidFill>
              </a:endParaRPr>
            </a:p>
          </p:txBody>
        </p:sp>
        <p:sp>
          <p:nvSpPr>
            <p:cNvPr id="19" name="Rounded Rectangle 18"/>
            <p:cNvSpPr/>
            <p:nvPr/>
          </p:nvSpPr>
          <p:spPr>
            <a:xfrm>
              <a:off x="7400636" y="3291581"/>
              <a:ext cx="1743364" cy="533400"/>
            </a:xfrm>
            <a:prstGeom prst="roundRect">
              <a:avLst>
                <a:gd name="adj" fmla="val 10000"/>
              </a:avLst>
            </a:prstGeom>
            <a:solidFill>
              <a:schemeClr val="accent6">
                <a:lumMod val="40000"/>
                <a:lumOff val="6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accent6">
                      <a:lumMod val="75000"/>
                    </a:schemeClr>
                  </a:solidFill>
                </a:rPr>
                <a:t>Processing VM</a:t>
              </a:r>
            </a:p>
            <a:p>
              <a:pPr algn="ctr"/>
              <a:r>
                <a:rPr lang="en-US" sz="1600" dirty="0" smtClean="0">
                  <a:solidFill>
                    <a:schemeClr val="accent6">
                      <a:lumMod val="75000"/>
                    </a:schemeClr>
                  </a:solidFill>
                </a:rPr>
                <a:t>in AWS EC2</a:t>
              </a:r>
              <a:endParaRPr lang="en-US" sz="1600" dirty="0">
                <a:solidFill>
                  <a:schemeClr val="accent6">
                    <a:lumMod val="75000"/>
                  </a:schemeClr>
                </a:solidFill>
              </a:endParaRPr>
            </a:p>
          </p:txBody>
        </p:sp>
        <p:sp>
          <p:nvSpPr>
            <p:cNvPr id="20" name="Rounded Rectangle 19"/>
            <p:cNvSpPr/>
            <p:nvPr/>
          </p:nvSpPr>
          <p:spPr>
            <a:xfrm>
              <a:off x="7498415" y="3362056"/>
              <a:ext cx="1743364" cy="533400"/>
            </a:xfrm>
            <a:prstGeom prst="roundRect">
              <a:avLst>
                <a:gd name="adj" fmla="val 10000"/>
              </a:avLst>
            </a:prstGeom>
            <a:solidFill>
              <a:schemeClr val="accent6">
                <a:lumMod val="40000"/>
                <a:lumOff val="6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accent6">
                      <a:lumMod val="75000"/>
                    </a:schemeClr>
                  </a:solidFill>
                </a:rPr>
                <a:t>Processing VM</a:t>
              </a:r>
            </a:p>
            <a:p>
              <a:pPr algn="ctr"/>
              <a:r>
                <a:rPr lang="en-US" sz="1600" dirty="0" smtClean="0">
                  <a:solidFill>
                    <a:schemeClr val="accent6">
                      <a:lumMod val="75000"/>
                    </a:schemeClr>
                  </a:solidFill>
                </a:rPr>
                <a:t>in AWS EC2</a:t>
              </a:r>
              <a:endParaRPr lang="en-US" sz="1600" dirty="0">
                <a:solidFill>
                  <a:schemeClr val="accent6">
                    <a:lumMod val="75000"/>
                  </a:schemeClr>
                </a:solidFill>
              </a:endParaRPr>
            </a:p>
          </p:txBody>
        </p:sp>
      </p:grpSp>
      <p:grpSp>
        <p:nvGrpSpPr>
          <p:cNvPr id="21" name="Group 20"/>
          <p:cNvGrpSpPr/>
          <p:nvPr/>
        </p:nvGrpSpPr>
        <p:grpSpPr>
          <a:xfrm>
            <a:off x="833058" y="3132499"/>
            <a:ext cx="1938924" cy="715305"/>
            <a:chOff x="833058" y="3132499"/>
            <a:chExt cx="1938924" cy="715305"/>
          </a:xfrm>
        </p:grpSpPr>
        <p:sp>
          <p:nvSpPr>
            <p:cNvPr id="22" name="Rounded Rectangle 21"/>
            <p:cNvSpPr/>
            <p:nvPr/>
          </p:nvSpPr>
          <p:spPr>
            <a:xfrm>
              <a:off x="833058" y="3132499"/>
              <a:ext cx="1743364" cy="533400"/>
            </a:xfrm>
            <a:prstGeom prst="roundRect">
              <a:avLst>
                <a:gd name="adj" fmla="val 10000"/>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accent6">
                      <a:lumMod val="75000"/>
                    </a:schemeClr>
                  </a:solidFill>
                </a:rPr>
                <a:t>Processing VM in Eucalyptus</a:t>
              </a:r>
              <a:endParaRPr lang="en-US" sz="1600" dirty="0">
                <a:solidFill>
                  <a:schemeClr val="accent6">
                    <a:lumMod val="75000"/>
                  </a:schemeClr>
                </a:solidFill>
              </a:endParaRPr>
            </a:p>
          </p:txBody>
        </p:sp>
        <p:sp>
          <p:nvSpPr>
            <p:cNvPr id="23" name="Rounded Rectangle 22"/>
            <p:cNvSpPr/>
            <p:nvPr/>
          </p:nvSpPr>
          <p:spPr>
            <a:xfrm>
              <a:off x="930838" y="3216624"/>
              <a:ext cx="1743364" cy="533400"/>
            </a:xfrm>
            <a:prstGeom prst="roundRect">
              <a:avLst>
                <a:gd name="adj" fmla="val 10000"/>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accent6">
                      <a:lumMod val="75000"/>
                    </a:schemeClr>
                  </a:solidFill>
                </a:rPr>
                <a:t>Processing VM in Eucalyptus</a:t>
              </a:r>
              <a:endParaRPr lang="en-US" sz="1600" dirty="0">
                <a:solidFill>
                  <a:schemeClr val="accent6">
                    <a:lumMod val="75000"/>
                  </a:schemeClr>
                </a:solidFill>
              </a:endParaRPr>
            </a:p>
          </p:txBody>
        </p:sp>
        <p:sp>
          <p:nvSpPr>
            <p:cNvPr id="24" name="Rounded Rectangle 23"/>
            <p:cNvSpPr/>
            <p:nvPr/>
          </p:nvSpPr>
          <p:spPr>
            <a:xfrm>
              <a:off x="1028618" y="3314404"/>
              <a:ext cx="1743364" cy="533400"/>
            </a:xfrm>
            <a:prstGeom prst="roundRect">
              <a:avLst>
                <a:gd name="adj" fmla="val 10000"/>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accent6">
                      <a:lumMod val="75000"/>
                    </a:schemeClr>
                  </a:solidFill>
                </a:rPr>
                <a:t>Processing VM in Eucalyptus</a:t>
              </a:r>
              <a:endParaRPr lang="en-US" sz="1600" dirty="0">
                <a:solidFill>
                  <a:schemeClr val="accent6">
                    <a:lumMod val="75000"/>
                  </a:schemeClr>
                </a:solidFill>
              </a:endParaRPr>
            </a:p>
          </p:txBody>
        </p:sp>
      </p:grpSp>
      <p:grpSp>
        <p:nvGrpSpPr>
          <p:cNvPr id="25" name="Group 24"/>
          <p:cNvGrpSpPr/>
          <p:nvPr/>
        </p:nvGrpSpPr>
        <p:grpSpPr>
          <a:xfrm>
            <a:off x="2358495" y="1781233"/>
            <a:ext cx="4699258" cy="1449713"/>
            <a:chOff x="2358495" y="1781233"/>
            <a:chExt cx="4699258" cy="1449713"/>
          </a:xfrm>
        </p:grpSpPr>
        <p:sp>
          <p:nvSpPr>
            <p:cNvPr id="26" name="Rounded Rectangle 25"/>
            <p:cNvSpPr/>
            <p:nvPr/>
          </p:nvSpPr>
          <p:spPr>
            <a:xfrm>
              <a:off x="2741388" y="2112224"/>
              <a:ext cx="2109470" cy="364319"/>
            </a:xfrm>
            <a:prstGeom prst="roundRect">
              <a:avLst>
                <a:gd name="adj" fmla="val 10000"/>
              </a:avLst>
            </a:prstGeom>
            <a:solidFill>
              <a:srgbClr val="FFA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solidFill>
                    <a:schemeClr val="accent6">
                      <a:lumMod val="75000"/>
                    </a:schemeClr>
                  </a:solidFill>
                </a:rPr>
                <a:t>Puppet Modules</a:t>
              </a:r>
              <a:endParaRPr lang="en-US" sz="1800" dirty="0">
                <a:solidFill>
                  <a:schemeClr val="accent6">
                    <a:lumMod val="75000"/>
                  </a:schemeClr>
                </a:solidFill>
              </a:endParaRPr>
            </a:p>
          </p:txBody>
        </p:sp>
        <p:cxnSp>
          <p:nvCxnSpPr>
            <p:cNvPr id="27" name="Straight Arrow Connector 26"/>
            <p:cNvCxnSpPr/>
            <p:nvPr/>
          </p:nvCxnSpPr>
          <p:spPr>
            <a:xfrm>
              <a:off x="4738425" y="2416856"/>
              <a:ext cx="655370" cy="814090"/>
            </a:xfrm>
            <a:prstGeom prst="straightConnector1">
              <a:avLst/>
            </a:prstGeom>
            <a:ln>
              <a:solidFill>
                <a:srgbClr val="FFAC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2358495" y="2471474"/>
              <a:ext cx="481829" cy="683272"/>
            </a:xfrm>
            <a:prstGeom prst="straightConnector1">
              <a:avLst/>
            </a:prstGeom>
            <a:ln>
              <a:solidFill>
                <a:srgbClr val="FFAC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911453" y="1781233"/>
              <a:ext cx="2146300" cy="830997"/>
            </a:xfrm>
            <a:prstGeom prst="rect">
              <a:avLst/>
            </a:prstGeom>
            <a:noFill/>
          </p:spPr>
          <p:txBody>
            <a:bodyPr wrap="square" rtlCol="0">
              <a:spAutoFit/>
            </a:bodyPr>
            <a:lstStyle/>
            <a:p>
              <a:r>
                <a:rPr lang="en-US" sz="1600" dirty="0" smtClean="0">
                  <a:solidFill>
                    <a:srgbClr val="FFAC00"/>
                  </a:solidFill>
                </a:rPr>
                <a:t>Setup packages, dependencies, and system </a:t>
              </a:r>
              <a:r>
                <a:rPr lang="en-US" sz="1600" dirty="0" err="1" smtClean="0">
                  <a:solidFill>
                    <a:srgbClr val="FFAC00"/>
                  </a:solidFill>
                </a:rPr>
                <a:t>config</a:t>
              </a:r>
              <a:endParaRPr lang="en-US" sz="1600" dirty="0">
                <a:solidFill>
                  <a:srgbClr val="FFAC00"/>
                </a:solidFill>
              </a:endParaRPr>
            </a:p>
          </p:txBody>
        </p:sp>
      </p:grpSp>
      <p:grpSp>
        <p:nvGrpSpPr>
          <p:cNvPr id="30" name="Group 29"/>
          <p:cNvGrpSpPr/>
          <p:nvPr/>
        </p:nvGrpSpPr>
        <p:grpSpPr>
          <a:xfrm>
            <a:off x="7182743" y="2641593"/>
            <a:ext cx="1611402" cy="894937"/>
            <a:chOff x="7182743" y="2641593"/>
            <a:chExt cx="1611402" cy="894937"/>
          </a:xfrm>
        </p:grpSpPr>
        <p:cxnSp>
          <p:nvCxnSpPr>
            <p:cNvPr id="31" name="Straight Arrow Connector 30"/>
            <p:cNvCxnSpPr/>
            <p:nvPr/>
          </p:nvCxnSpPr>
          <p:spPr>
            <a:xfrm>
              <a:off x="7182743" y="2963038"/>
              <a:ext cx="587182" cy="573492"/>
            </a:xfrm>
            <a:prstGeom prst="straightConnector1">
              <a:avLst/>
            </a:prstGeom>
            <a:ln w="38100" cmpd="sng">
              <a:solidFill>
                <a:srgbClr val="FFAC00"/>
              </a:solidFill>
              <a:prstDash val="sysDash"/>
              <a:tailEnd type="triangle" w="lg" len="lg"/>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7522570" y="2641593"/>
              <a:ext cx="1271575" cy="584776"/>
            </a:xfrm>
            <a:prstGeom prst="rect">
              <a:avLst/>
            </a:prstGeom>
            <a:noFill/>
            <a:ln>
              <a:noFill/>
            </a:ln>
          </p:spPr>
          <p:txBody>
            <a:bodyPr wrap="none" rtlCol="0">
              <a:spAutoFit/>
            </a:bodyPr>
            <a:lstStyle/>
            <a:p>
              <a:r>
                <a:rPr lang="en-US" sz="1600" i="1" dirty="0" smtClean="0">
                  <a:solidFill>
                    <a:srgbClr val="FFAC00"/>
                  </a:solidFill>
                </a:rPr>
                <a:t>Package</a:t>
              </a:r>
            </a:p>
            <a:p>
              <a:r>
                <a:rPr lang="en-US" sz="1600" i="1" dirty="0" smtClean="0">
                  <a:solidFill>
                    <a:srgbClr val="FFAC00"/>
                  </a:solidFill>
                </a:rPr>
                <a:t>Automation</a:t>
              </a:r>
              <a:endParaRPr lang="en-US" sz="1600" i="1" dirty="0">
                <a:solidFill>
                  <a:srgbClr val="FFAC00"/>
                </a:solidFill>
              </a:endParaRPr>
            </a:p>
          </p:txBody>
        </p:sp>
      </p:grpSp>
    </p:spTree>
    <p:extLst>
      <p:ext uri="{BB962C8B-B14F-4D97-AF65-F5344CB8AC3E}">
        <p14:creationId xmlns:p14="http://schemas.microsoft.com/office/powerpoint/2010/main" val="1883548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The Challenge of Leveraging</a:t>
            </a:r>
            <a:br>
              <a:rPr lang="en-US" sz="2800" dirty="0"/>
            </a:br>
            <a:r>
              <a:rPr lang="en-US" sz="2800" dirty="0"/>
              <a:t>Remote Sensing for Disaster Response</a:t>
            </a:r>
          </a:p>
        </p:txBody>
      </p:sp>
      <p:sp>
        <p:nvSpPr>
          <p:cNvPr id="4" name="Slide Number Placeholder 3"/>
          <p:cNvSpPr>
            <a:spLocks noGrp="1"/>
          </p:cNvSpPr>
          <p:nvPr>
            <p:ph type="sldNum" sz="quarter" idx="4"/>
          </p:nvPr>
        </p:nvSpPr>
        <p:spPr/>
        <p:txBody>
          <a:bodyPr/>
          <a:lstStyle/>
          <a:p>
            <a:fld id="{11666C6C-4E19-6342-9A2A-019557919201}" type="slidenum">
              <a:rPr lang="en-US" smtClean="0"/>
              <a:pPr/>
              <a:t>3</a:t>
            </a:fld>
            <a:endParaRPr lang="en-US" dirty="0"/>
          </a:p>
        </p:txBody>
      </p:sp>
      <p:sp>
        <p:nvSpPr>
          <p:cNvPr id="5" name="Date Placeholder 4"/>
          <p:cNvSpPr>
            <a:spLocks noGrp="1"/>
          </p:cNvSpPr>
          <p:nvPr>
            <p:ph type="dt" sz="half" idx="2"/>
          </p:nvPr>
        </p:nvSpPr>
        <p:spPr/>
        <p:txBody>
          <a:bodyPr/>
          <a:lstStyle/>
          <a:p>
            <a:r>
              <a:rPr lang="en-US" smtClean="0"/>
              <a:t>2013-07-11T08:30:00-04:00</a:t>
            </a:r>
            <a:endParaRPr lang="en-US" dirty="0"/>
          </a:p>
        </p:txBody>
      </p:sp>
      <p:sp>
        <p:nvSpPr>
          <p:cNvPr id="6" name="Footer Placeholder 5"/>
          <p:cNvSpPr>
            <a:spLocks noGrp="1"/>
          </p:cNvSpPr>
          <p:nvPr>
            <p:ph type="ftr" sz="quarter" idx="3"/>
          </p:nvPr>
        </p:nvSpPr>
        <p:spPr/>
        <p:txBody>
          <a:bodyPr/>
          <a:lstStyle/>
          <a:p>
            <a:r>
              <a:rPr lang="en-US" dirty="0" smtClean="0"/>
              <a:t>ESIP 2013 Summer – Cloud Computing and Geosciences</a:t>
            </a:r>
          </a:p>
          <a:p>
            <a:r>
              <a:rPr lang="en-US" dirty="0" smtClean="0">
                <a:solidFill>
                  <a:srgbClr val="FF0000"/>
                </a:solidFill>
              </a:rPr>
              <a:t>* Pre</a:t>
            </a:r>
            <a:r>
              <a:rPr lang="en-US" dirty="0">
                <a:solidFill>
                  <a:srgbClr val="FF0000"/>
                </a:solidFill>
              </a:rPr>
              <a:t>-decisional – for Planning and Discussion Purposes </a:t>
            </a:r>
            <a:r>
              <a:rPr lang="en-US" dirty="0" smtClean="0">
                <a:solidFill>
                  <a:srgbClr val="FF0000"/>
                </a:solidFill>
              </a:rPr>
              <a:t>Only</a:t>
            </a:r>
            <a:endParaRPr lang="en-US" dirty="0">
              <a:solidFill>
                <a:srgbClr val="FF0000"/>
              </a:solidFill>
            </a:endParaRPr>
          </a:p>
        </p:txBody>
      </p:sp>
      <p:pic>
        <p:nvPicPr>
          <p:cNvPr id="7" name="Picture 5" descr="image003.jpg"/>
          <p:cNvPicPr>
            <a:picLocks noChangeAspect="1"/>
          </p:cNvPicPr>
          <p:nvPr/>
        </p:nvPicPr>
        <p:blipFill>
          <a:blip r:embed="rId3"/>
          <a:srcRect/>
          <a:stretch>
            <a:fillRect/>
          </a:stretch>
        </p:blipFill>
        <p:spPr bwMode="auto">
          <a:xfrm>
            <a:off x="339953" y="977842"/>
            <a:ext cx="3457575" cy="1985962"/>
          </a:xfrm>
          <a:prstGeom prst="rect">
            <a:avLst/>
          </a:prstGeom>
          <a:noFill/>
          <a:ln w="9525">
            <a:noFill/>
            <a:miter lim="800000"/>
            <a:headEnd/>
            <a:tailEnd/>
          </a:ln>
          <a:effectLst>
            <a:outerShdw blurRad="50800" dist="38100" dir="2700000">
              <a:srgbClr val="000000">
                <a:alpha val="43000"/>
              </a:srgbClr>
            </a:outerShdw>
          </a:effectLst>
        </p:spPr>
      </p:pic>
      <p:sp>
        <p:nvSpPr>
          <p:cNvPr id="8" name="TextBox 7"/>
          <p:cNvSpPr txBox="1"/>
          <p:nvPr/>
        </p:nvSpPr>
        <p:spPr>
          <a:xfrm>
            <a:off x="3838803" y="1115954"/>
            <a:ext cx="5030788" cy="1200150"/>
          </a:xfrm>
          <a:prstGeom prst="rect">
            <a:avLst/>
          </a:prstGeom>
          <a:noFill/>
        </p:spPr>
        <p:txBody>
          <a:bodyPr>
            <a:prstTxWarp prst="textNoShape">
              <a:avLst/>
            </a:prstTxWarp>
            <a:spAutoFit/>
          </a:bodyPr>
          <a:lstStyle/>
          <a:p>
            <a:r>
              <a:rPr lang="en-US" sz="1800" dirty="0">
                <a:solidFill>
                  <a:schemeClr val="accent1">
                    <a:lumMod val="75000"/>
                  </a:schemeClr>
                </a:solidFill>
                <a:latin typeface="Corbel"/>
                <a:cs typeface="Corbel"/>
              </a:rPr>
              <a:t>Automated data system are required to analyze large quantities of data from </a:t>
            </a:r>
            <a:r>
              <a:rPr lang="en-US" sz="1800" dirty="0" smtClean="0">
                <a:solidFill>
                  <a:schemeClr val="accent1">
                    <a:lumMod val="75000"/>
                  </a:schemeClr>
                </a:solidFill>
                <a:latin typeface="Corbel"/>
                <a:cs typeface="Corbel"/>
              </a:rPr>
              <a:t>LSM </a:t>
            </a:r>
            <a:r>
              <a:rPr lang="en-US" dirty="0" smtClean="0">
                <a:solidFill>
                  <a:schemeClr val="accent1">
                    <a:lumMod val="75000"/>
                  </a:schemeClr>
                </a:solidFill>
                <a:latin typeface="Corbel"/>
                <a:cs typeface="Corbel"/>
              </a:rPr>
              <a:t>(</a:t>
            </a:r>
            <a:r>
              <a:rPr lang="en-US" i="1" dirty="0" smtClean="0">
                <a:solidFill>
                  <a:schemeClr val="accent1">
                    <a:lumMod val="75000"/>
                  </a:schemeClr>
                </a:solidFill>
                <a:latin typeface="Corbel"/>
                <a:cs typeface="Corbel"/>
              </a:rPr>
              <a:t>formerly </a:t>
            </a:r>
            <a:r>
              <a:rPr lang="en-US" i="1" dirty="0">
                <a:solidFill>
                  <a:schemeClr val="accent1">
                    <a:lumMod val="75000"/>
                  </a:schemeClr>
                </a:solidFill>
                <a:latin typeface="Corbel"/>
                <a:cs typeface="Corbel"/>
              </a:rPr>
              <a:t>the </a:t>
            </a:r>
            <a:r>
              <a:rPr lang="en-US" i="1" dirty="0" err="1">
                <a:solidFill>
                  <a:schemeClr val="accent1">
                    <a:lumMod val="75000"/>
                  </a:schemeClr>
                </a:solidFill>
                <a:latin typeface="Corbel"/>
                <a:cs typeface="Corbel"/>
              </a:rPr>
              <a:t>DESDynI</a:t>
            </a:r>
            <a:r>
              <a:rPr lang="en-US" i="1" dirty="0">
                <a:solidFill>
                  <a:schemeClr val="accent1">
                    <a:lumMod val="75000"/>
                  </a:schemeClr>
                </a:solidFill>
                <a:latin typeface="Corbel"/>
                <a:cs typeface="Corbel"/>
              </a:rPr>
              <a:t> mission </a:t>
            </a:r>
            <a:r>
              <a:rPr lang="en-US" i="1" dirty="0" smtClean="0">
                <a:solidFill>
                  <a:schemeClr val="accent1">
                    <a:lumMod val="75000"/>
                  </a:schemeClr>
                </a:solidFill>
                <a:latin typeface="Corbel"/>
                <a:cs typeface="Corbel"/>
              </a:rPr>
              <a:t>concept*</a:t>
            </a:r>
            <a:r>
              <a:rPr lang="en-US" dirty="0" smtClean="0">
                <a:solidFill>
                  <a:schemeClr val="accent1">
                    <a:lumMod val="75000"/>
                  </a:schemeClr>
                </a:solidFill>
                <a:latin typeface="Corbel"/>
                <a:cs typeface="Corbel"/>
              </a:rPr>
              <a:t>)</a:t>
            </a:r>
            <a:r>
              <a:rPr lang="en-US" sz="1800" dirty="0" smtClean="0">
                <a:solidFill>
                  <a:schemeClr val="accent1">
                    <a:lumMod val="75000"/>
                  </a:schemeClr>
                </a:solidFill>
                <a:latin typeface="Corbel"/>
                <a:cs typeface="Corbel"/>
              </a:rPr>
              <a:t>, </a:t>
            </a:r>
            <a:r>
              <a:rPr lang="en-US" sz="1800" dirty="0">
                <a:solidFill>
                  <a:schemeClr val="accent1">
                    <a:lumMod val="75000"/>
                  </a:schemeClr>
                </a:solidFill>
                <a:latin typeface="Corbel"/>
                <a:cs typeface="Corbel"/>
              </a:rPr>
              <a:t>other satellite missions, and rapidly expanding GPS networks. </a:t>
            </a:r>
          </a:p>
        </p:txBody>
      </p:sp>
      <p:sp>
        <p:nvSpPr>
          <p:cNvPr id="9" name="TextBox 6"/>
          <p:cNvSpPr txBox="1">
            <a:spLocks noChangeArrowheads="1"/>
          </p:cNvSpPr>
          <p:nvPr/>
        </p:nvSpPr>
        <p:spPr bwMode="auto">
          <a:xfrm>
            <a:off x="339953" y="938154"/>
            <a:ext cx="3444875" cy="122238"/>
          </a:xfrm>
          <a:prstGeom prst="rect">
            <a:avLst/>
          </a:prstGeom>
          <a:solidFill>
            <a:schemeClr val="tx1"/>
          </a:solidFill>
          <a:ln w="9525">
            <a:noFill/>
            <a:miter lim="800000"/>
            <a:headEnd/>
            <a:tailEnd/>
          </a:ln>
        </p:spPr>
        <p:txBody>
          <a:bodyPr lIns="0" tIns="0" rIns="0" bIns="0" anchor="ctr">
            <a:prstTxWarp prst="textNoShape">
              <a:avLst/>
            </a:prstTxWarp>
            <a:spAutoFit/>
          </a:bodyPr>
          <a:lstStyle/>
          <a:p>
            <a:r>
              <a:rPr lang="en-US" sz="800" dirty="0">
                <a:solidFill>
                  <a:schemeClr val="bg1"/>
                </a:solidFill>
                <a:latin typeface="Calibri" charset="0"/>
                <a:ea typeface="Arial" charset="0"/>
                <a:cs typeface="Arial" charset="0"/>
              </a:rPr>
              <a:t>   Mean Access Time (Day)</a:t>
            </a:r>
          </a:p>
        </p:txBody>
      </p:sp>
      <p:sp>
        <p:nvSpPr>
          <p:cNvPr id="10" name="TextBox 7"/>
          <p:cNvSpPr txBox="1">
            <a:spLocks noChangeArrowheads="1"/>
          </p:cNvSpPr>
          <p:nvPr/>
        </p:nvSpPr>
        <p:spPr bwMode="auto">
          <a:xfrm>
            <a:off x="339953" y="1127067"/>
            <a:ext cx="3457575" cy="107950"/>
          </a:xfrm>
          <a:prstGeom prst="rect">
            <a:avLst/>
          </a:prstGeom>
          <a:solidFill>
            <a:schemeClr val="tx1"/>
          </a:solidFill>
          <a:ln w="9525">
            <a:noFill/>
            <a:miter lim="800000"/>
            <a:headEnd/>
            <a:tailEnd/>
          </a:ln>
        </p:spPr>
        <p:txBody>
          <a:bodyPr lIns="0" tIns="0" rIns="0" bIns="0">
            <a:prstTxWarp prst="textNoShape">
              <a:avLst/>
            </a:prstTxWarp>
            <a:spAutoFit/>
          </a:bodyPr>
          <a:lstStyle/>
          <a:p>
            <a:r>
              <a:rPr lang="en-US" sz="700" dirty="0">
                <a:solidFill>
                  <a:schemeClr val="bg1"/>
                </a:solidFill>
                <a:latin typeface="Calibri" charset="0"/>
                <a:ea typeface="Arial" charset="0"/>
                <a:cs typeface="Arial" charset="0"/>
              </a:rPr>
              <a:t>   ∞        4        2       1.3      1</a:t>
            </a:r>
          </a:p>
        </p:txBody>
      </p:sp>
      <p:grpSp>
        <p:nvGrpSpPr>
          <p:cNvPr id="11" name="Group 10"/>
          <p:cNvGrpSpPr/>
          <p:nvPr/>
        </p:nvGrpSpPr>
        <p:grpSpPr>
          <a:xfrm>
            <a:off x="421174" y="2297889"/>
            <a:ext cx="7982830" cy="1963469"/>
            <a:chOff x="421174" y="2297889"/>
            <a:chExt cx="7982830" cy="1963469"/>
          </a:xfrm>
        </p:grpSpPr>
        <p:sp>
          <p:nvSpPr>
            <p:cNvPr id="12" name="TextBox 11"/>
            <p:cNvSpPr txBox="1"/>
            <p:nvPr/>
          </p:nvSpPr>
          <p:spPr>
            <a:xfrm>
              <a:off x="421174" y="3111442"/>
              <a:ext cx="4690098" cy="877163"/>
            </a:xfrm>
            <a:prstGeom prst="rect">
              <a:avLst/>
            </a:prstGeom>
            <a:noFill/>
          </p:spPr>
          <p:txBody>
            <a:bodyPr wrap="square">
              <a:spAutoFit/>
            </a:bodyPr>
            <a:lstStyle/>
            <a:p>
              <a:pPr>
                <a:defRPr/>
              </a:pPr>
              <a:r>
                <a:rPr lang="en-US" sz="1700" b="1" dirty="0">
                  <a:solidFill>
                    <a:schemeClr val="accent1">
                      <a:lumMod val="75000"/>
                    </a:schemeClr>
                  </a:solidFill>
                  <a:latin typeface="Corbel"/>
                  <a:ea typeface="ＭＳ Ｐゴシック" charset="-128"/>
                  <a:cs typeface="Corbel"/>
                </a:rPr>
                <a:t>Going from Artisan to </a:t>
              </a:r>
              <a:r>
                <a:rPr lang="en-US" sz="1700" b="1" dirty="0" smtClean="0">
                  <a:solidFill>
                    <a:schemeClr val="accent1">
                      <a:lumMod val="75000"/>
                    </a:schemeClr>
                  </a:solidFill>
                  <a:latin typeface="Corbel"/>
                  <a:ea typeface="ＭＳ Ｐゴシック" charset="-128"/>
                  <a:cs typeface="Corbel"/>
                </a:rPr>
                <a:t>Automation</a:t>
              </a:r>
              <a:r>
                <a:rPr lang="en-US" sz="1700" dirty="0" smtClean="0">
                  <a:solidFill>
                    <a:schemeClr val="accent1">
                      <a:lumMod val="75000"/>
                    </a:schemeClr>
                  </a:solidFill>
                  <a:latin typeface="Corbel"/>
                  <a:ea typeface="ＭＳ Ｐゴシック" charset="-128"/>
                  <a:cs typeface="Corbel"/>
                </a:rPr>
                <a:t>: </a:t>
              </a:r>
              <a:r>
                <a:rPr lang="en-US" sz="1700" dirty="0" smtClean="0">
                  <a:solidFill>
                    <a:schemeClr val="accent1">
                      <a:lumMod val="75000"/>
                    </a:schemeClr>
                  </a:solidFill>
                  <a:latin typeface="Corbel"/>
                  <a:cs typeface="Corbel"/>
                </a:rPr>
                <a:t>Use </a:t>
              </a:r>
              <a:r>
                <a:rPr lang="en-US" sz="1700" dirty="0">
                  <a:solidFill>
                    <a:schemeClr val="accent1">
                      <a:lumMod val="75000"/>
                    </a:schemeClr>
                  </a:solidFill>
                  <a:latin typeface="Corbel"/>
                  <a:cs typeface="Corbel"/>
                </a:rPr>
                <a:t>system engineering approach to translate specialized data analysis into operational capability. </a:t>
              </a:r>
            </a:p>
          </p:txBody>
        </p:sp>
        <p:pic>
          <p:nvPicPr>
            <p:cNvPr id="13" name="Picture 12"/>
            <p:cNvPicPr>
              <a:picLocks noChangeAspect="1"/>
            </p:cNvPicPr>
            <p:nvPr/>
          </p:nvPicPr>
          <p:blipFill>
            <a:blip r:embed="rId4"/>
            <a:stretch>
              <a:fillRect/>
            </a:stretch>
          </p:blipFill>
          <p:spPr>
            <a:xfrm>
              <a:off x="5224160" y="2297889"/>
              <a:ext cx="3179844" cy="1963469"/>
            </a:xfrm>
            <a:prstGeom prst="rect">
              <a:avLst/>
            </a:prstGeom>
            <a:ln w="12700">
              <a:solidFill>
                <a:schemeClr val="tx1"/>
              </a:solidFill>
            </a:ln>
            <a:effectLst>
              <a:outerShdw blurRad="50800" dist="38100" dir="2700000" algn="tl" rotWithShape="0">
                <a:srgbClr val="000000">
                  <a:alpha val="43000"/>
                </a:srgbClr>
              </a:outerShdw>
            </a:effectLst>
          </p:spPr>
        </p:pic>
      </p:grpSp>
      <p:grpSp>
        <p:nvGrpSpPr>
          <p:cNvPr id="14" name="Group 13"/>
          <p:cNvGrpSpPr/>
          <p:nvPr/>
        </p:nvGrpSpPr>
        <p:grpSpPr>
          <a:xfrm>
            <a:off x="421174" y="4287608"/>
            <a:ext cx="8073317" cy="2123546"/>
            <a:chOff x="421174" y="4287608"/>
            <a:chExt cx="8073317" cy="2123546"/>
          </a:xfrm>
        </p:grpSpPr>
        <p:pic>
          <p:nvPicPr>
            <p:cNvPr id="15" name="Picture 140" descr="A138_phsw_gmap.png"/>
            <p:cNvPicPr>
              <a:picLocks noChangeAspect="1"/>
            </p:cNvPicPr>
            <p:nvPr/>
          </p:nvPicPr>
          <p:blipFill>
            <a:blip r:embed="rId5"/>
            <a:srcRect l="30801" r="24065" b="22693"/>
            <a:stretch>
              <a:fillRect/>
            </a:stretch>
          </p:blipFill>
          <p:spPr bwMode="auto">
            <a:xfrm>
              <a:off x="2648446" y="5262687"/>
              <a:ext cx="468312" cy="746125"/>
            </a:xfrm>
            <a:prstGeom prst="rect">
              <a:avLst/>
            </a:prstGeom>
            <a:noFill/>
            <a:ln w="9525">
              <a:noFill/>
              <a:miter lim="800000"/>
              <a:headEnd/>
              <a:tailEnd/>
            </a:ln>
            <a:effectLst>
              <a:outerShdw blurRad="50800" dist="38100" dir="2700000">
                <a:srgbClr val="000000">
                  <a:alpha val="43000"/>
                </a:srgbClr>
              </a:outerShdw>
            </a:effectLst>
          </p:spPr>
        </p:pic>
        <p:pic>
          <p:nvPicPr>
            <p:cNvPr id="16" name="Picture 141" descr="A136_phsw_gmap.png"/>
            <p:cNvPicPr>
              <a:picLocks noChangeAspect="1"/>
            </p:cNvPicPr>
            <p:nvPr/>
          </p:nvPicPr>
          <p:blipFill>
            <a:blip r:embed="rId6"/>
            <a:srcRect l="24065" r="25989" b="22693"/>
            <a:stretch>
              <a:fillRect/>
            </a:stretch>
          </p:blipFill>
          <p:spPr bwMode="auto">
            <a:xfrm>
              <a:off x="2792908" y="5132512"/>
              <a:ext cx="517525" cy="747712"/>
            </a:xfrm>
            <a:prstGeom prst="rect">
              <a:avLst/>
            </a:prstGeom>
            <a:noFill/>
            <a:ln w="9525">
              <a:noFill/>
              <a:miter lim="800000"/>
              <a:headEnd/>
              <a:tailEnd/>
            </a:ln>
            <a:effectLst>
              <a:outerShdw blurRad="50800" dist="38100" dir="2700000">
                <a:srgbClr val="000000">
                  <a:alpha val="43000"/>
                </a:srgbClr>
              </a:outerShdw>
            </a:effectLst>
          </p:spPr>
        </p:pic>
        <p:pic>
          <p:nvPicPr>
            <p:cNvPr id="17" name="Picture 16" descr="Time_Series_Capture.tiff"/>
            <p:cNvPicPr>
              <a:picLocks noChangeAspect="1"/>
            </p:cNvPicPr>
            <p:nvPr/>
          </p:nvPicPr>
          <p:blipFill>
            <a:blip r:embed="rId7"/>
            <a:srcRect l="5316" t="44397" r="13671" b="1287"/>
            <a:stretch>
              <a:fillRect/>
            </a:stretch>
          </p:blipFill>
          <p:spPr>
            <a:xfrm>
              <a:off x="948233" y="4989637"/>
              <a:ext cx="1150938" cy="909637"/>
            </a:xfrm>
            <a:prstGeom prst="rect">
              <a:avLst/>
            </a:prstGeom>
            <a:effectLst>
              <a:outerShdw blurRad="50800" dist="38100" dir="2700000">
                <a:srgbClr val="000000">
                  <a:alpha val="43000"/>
                </a:srgbClr>
              </a:outerShdw>
            </a:effectLst>
          </p:spPr>
        </p:pic>
        <p:graphicFrame>
          <p:nvGraphicFramePr>
            <p:cNvPr id="18" name="Object 2"/>
            <p:cNvGraphicFramePr>
              <a:graphicFrameLocks noChangeAspect="1"/>
            </p:cNvGraphicFramePr>
            <p:nvPr>
              <p:extLst>
                <p:ext uri="{D42A27DB-BD31-4B8C-83A1-F6EECF244321}">
                  <p14:modId xmlns:p14="http://schemas.microsoft.com/office/powerpoint/2010/main" val="4106086101"/>
                </p:ext>
              </p:extLst>
            </p:nvPr>
          </p:nvGraphicFramePr>
          <p:xfrm>
            <a:off x="4819428" y="5045199"/>
            <a:ext cx="852488" cy="823913"/>
          </p:xfrm>
          <a:graphic>
            <a:graphicData uri="http://schemas.openxmlformats.org/presentationml/2006/ole">
              <mc:AlternateContent xmlns:mc="http://schemas.openxmlformats.org/markup-compatibility/2006">
                <mc:Choice xmlns:v="urn:schemas-microsoft-com:vml" Requires="v">
                  <p:oleObj spid="_x0000_s1077" name="Image" r:id="rId8" imgW="2223791" imgH="2147547" progId="">
                    <p:embed/>
                  </p:oleObj>
                </mc:Choice>
                <mc:Fallback>
                  <p:oleObj name="Image" r:id="rId8" imgW="2223791" imgH="2147547"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19428" y="5045199"/>
                          <a:ext cx="852488"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9" name="Picture 18" descr="chile10_map.jpg"/>
            <p:cNvPicPr>
              <a:picLocks noChangeAspect="1"/>
            </p:cNvPicPr>
            <p:nvPr/>
          </p:nvPicPr>
          <p:blipFill>
            <a:blip r:embed="rId10"/>
            <a:stretch>
              <a:fillRect/>
            </a:stretch>
          </p:blipFill>
          <p:spPr>
            <a:xfrm>
              <a:off x="7400703" y="4827712"/>
              <a:ext cx="952500" cy="1136650"/>
            </a:xfrm>
            <a:prstGeom prst="rect">
              <a:avLst/>
            </a:prstGeom>
            <a:effectLst>
              <a:outerShdw blurRad="50800" dist="38100" dir="2700000">
                <a:srgbClr val="000000">
                  <a:alpha val="43000"/>
                </a:srgbClr>
              </a:outerShdw>
            </a:effectLst>
          </p:spPr>
        </p:pic>
        <p:pic>
          <p:nvPicPr>
            <p:cNvPr id="20" name="Picture 19"/>
            <p:cNvPicPr>
              <a:picLocks noChangeAspect="1"/>
            </p:cNvPicPr>
            <p:nvPr/>
          </p:nvPicPr>
          <p:blipFill>
            <a:blip r:embed="rId11"/>
            <a:stretch>
              <a:fillRect/>
            </a:stretch>
          </p:blipFill>
          <p:spPr>
            <a:xfrm>
              <a:off x="3974878" y="4954712"/>
              <a:ext cx="771525" cy="987425"/>
            </a:xfrm>
            <a:prstGeom prst="rect">
              <a:avLst/>
            </a:prstGeom>
            <a:effectLst>
              <a:outerShdw blurRad="50800" dist="38100" dir="2700000">
                <a:srgbClr val="000000">
                  <a:alpha val="43000"/>
                </a:srgbClr>
              </a:outerShdw>
            </a:effectLst>
          </p:spPr>
        </p:pic>
        <p:sp>
          <p:nvSpPr>
            <p:cNvPr id="21" name="TextBox 20"/>
            <p:cNvSpPr txBox="1"/>
            <p:nvPr/>
          </p:nvSpPr>
          <p:spPr>
            <a:xfrm>
              <a:off x="795833" y="5918324"/>
              <a:ext cx="1600200" cy="430213"/>
            </a:xfrm>
            <a:prstGeom prst="rect">
              <a:avLst/>
            </a:prstGeom>
            <a:noFill/>
          </p:spPr>
          <p:txBody>
            <a:bodyPr>
              <a:spAutoFit/>
            </a:bodyPr>
            <a:lstStyle/>
            <a:p>
              <a:pPr algn="ctr">
                <a:defRPr/>
              </a:pPr>
              <a:r>
                <a:rPr lang="en-US" sz="1100" dirty="0">
                  <a:latin typeface="+mn-lt"/>
                </a:rPr>
                <a:t>Temporal Records </a:t>
              </a:r>
            </a:p>
            <a:p>
              <a:pPr algn="ctr">
                <a:defRPr/>
              </a:pPr>
              <a:r>
                <a:rPr lang="en-US" sz="1100" dirty="0">
                  <a:latin typeface="+mn-lt"/>
                </a:rPr>
                <a:t>of Ground Deformation</a:t>
              </a:r>
            </a:p>
          </p:txBody>
        </p:sp>
        <p:sp>
          <p:nvSpPr>
            <p:cNvPr id="22" name="TextBox 21"/>
            <p:cNvSpPr txBox="1"/>
            <p:nvPr/>
          </p:nvSpPr>
          <p:spPr>
            <a:xfrm>
              <a:off x="2319833" y="5980942"/>
              <a:ext cx="1524000" cy="430212"/>
            </a:xfrm>
            <a:prstGeom prst="rect">
              <a:avLst/>
            </a:prstGeom>
            <a:noFill/>
          </p:spPr>
          <p:txBody>
            <a:bodyPr>
              <a:spAutoFit/>
            </a:bodyPr>
            <a:lstStyle/>
            <a:p>
              <a:pPr algn="ctr">
                <a:defRPr/>
              </a:pPr>
              <a:r>
                <a:rPr lang="en-US" sz="1100" dirty="0">
                  <a:latin typeface="+mn-lt"/>
                </a:rPr>
                <a:t>Spatial Maps of Ground Deformation</a:t>
              </a:r>
            </a:p>
          </p:txBody>
        </p:sp>
        <p:sp>
          <p:nvSpPr>
            <p:cNvPr id="23" name="TextBox 22"/>
            <p:cNvSpPr txBox="1"/>
            <p:nvPr/>
          </p:nvSpPr>
          <p:spPr>
            <a:xfrm>
              <a:off x="7249891" y="5918324"/>
              <a:ext cx="1244600" cy="430213"/>
            </a:xfrm>
            <a:prstGeom prst="rect">
              <a:avLst/>
            </a:prstGeom>
            <a:noFill/>
          </p:spPr>
          <p:txBody>
            <a:bodyPr>
              <a:spAutoFit/>
            </a:bodyPr>
            <a:lstStyle/>
            <a:p>
              <a:pPr algn="ctr">
                <a:defRPr/>
              </a:pPr>
              <a:r>
                <a:rPr lang="en-US" sz="1100" dirty="0">
                  <a:latin typeface="+mn-lt"/>
                </a:rPr>
                <a:t>Earthquake</a:t>
              </a:r>
            </a:p>
            <a:p>
              <a:pPr algn="ctr">
                <a:defRPr/>
              </a:pPr>
              <a:r>
                <a:rPr lang="en-US" sz="1100" dirty="0">
                  <a:latin typeface="+mn-lt"/>
                </a:rPr>
                <a:t>Models</a:t>
              </a:r>
            </a:p>
          </p:txBody>
        </p:sp>
        <p:sp>
          <p:nvSpPr>
            <p:cNvPr id="24" name="TextBox 23"/>
            <p:cNvSpPr txBox="1"/>
            <p:nvPr/>
          </p:nvSpPr>
          <p:spPr>
            <a:xfrm>
              <a:off x="4133628" y="5910387"/>
              <a:ext cx="1397000" cy="430212"/>
            </a:xfrm>
            <a:prstGeom prst="rect">
              <a:avLst/>
            </a:prstGeom>
            <a:noFill/>
          </p:spPr>
          <p:txBody>
            <a:bodyPr>
              <a:spAutoFit/>
            </a:bodyPr>
            <a:lstStyle/>
            <a:p>
              <a:pPr algn="ctr">
                <a:defRPr/>
              </a:pPr>
              <a:r>
                <a:rPr lang="en-US" sz="1100" dirty="0">
                  <a:latin typeface="+mn-lt"/>
                </a:rPr>
                <a:t>Coseismic Ground Deformation</a:t>
              </a:r>
            </a:p>
          </p:txBody>
        </p:sp>
        <p:sp>
          <p:nvSpPr>
            <p:cNvPr id="25" name="TextBox 24"/>
            <p:cNvSpPr txBox="1"/>
            <p:nvPr/>
          </p:nvSpPr>
          <p:spPr>
            <a:xfrm>
              <a:off x="421174" y="4287608"/>
              <a:ext cx="7793037" cy="647700"/>
            </a:xfrm>
            <a:prstGeom prst="rect">
              <a:avLst/>
            </a:prstGeom>
            <a:noFill/>
          </p:spPr>
          <p:txBody>
            <a:bodyPr>
              <a:spAutoFit/>
            </a:bodyPr>
            <a:lstStyle/>
            <a:p>
              <a:pPr>
                <a:defRPr/>
              </a:pPr>
              <a:r>
                <a:rPr lang="en-US" sz="1800" dirty="0" smtClean="0">
                  <a:solidFill>
                    <a:schemeClr val="accent1">
                      <a:lumMod val="75000"/>
                    </a:schemeClr>
                  </a:solidFill>
                  <a:latin typeface="Corbel"/>
                  <a:cs typeface="Corbel"/>
                </a:rPr>
                <a:t>Demonstrate </a:t>
              </a:r>
              <a:r>
                <a:rPr lang="en-US" sz="1800" dirty="0">
                  <a:solidFill>
                    <a:schemeClr val="accent1">
                      <a:lumMod val="75000"/>
                    </a:schemeClr>
                  </a:solidFill>
                  <a:latin typeface="Corbel"/>
                  <a:cs typeface="Corbel"/>
                </a:rPr>
                <a:t>response to </a:t>
              </a:r>
              <a:r>
                <a:rPr lang="en-US" sz="1800" dirty="0" smtClean="0">
                  <a:solidFill>
                    <a:schemeClr val="accent1">
                      <a:lumMod val="75000"/>
                    </a:schemeClr>
                  </a:solidFill>
                  <a:latin typeface="Corbel"/>
                  <a:cs typeface="Corbel"/>
                </a:rPr>
                <a:t>hazards with </a:t>
              </a:r>
              <a:r>
                <a:rPr lang="en-US" sz="1800" dirty="0">
                  <a:solidFill>
                    <a:schemeClr val="accent1">
                      <a:lumMod val="75000"/>
                    </a:schemeClr>
                  </a:solidFill>
                  <a:latin typeface="Corbel"/>
                  <a:cs typeface="Corbel"/>
                </a:rPr>
                <a:t>standardized set of data products for decision &amp; policy makers. </a:t>
              </a:r>
            </a:p>
          </p:txBody>
        </p:sp>
        <p:grpSp>
          <p:nvGrpSpPr>
            <p:cNvPr id="26" name="Group 22"/>
            <p:cNvGrpSpPr/>
            <p:nvPr/>
          </p:nvGrpSpPr>
          <p:grpSpPr>
            <a:xfrm>
              <a:off x="5971539" y="4962505"/>
              <a:ext cx="1251197" cy="1339053"/>
              <a:chOff x="7568953" y="3886084"/>
              <a:chExt cx="1251197" cy="1339053"/>
            </a:xfrm>
          </p:grpSpPr>
          <p:grpSp>
            <p:nvGrpSpPr>
              <p:cNvPr id="27" name="Group 30"/>
              <p:cNvGrpSpPr/>
              <p:nvPr/>
            </p:nvGrpSpPr>
            <p:grpSpPr>
              <a:xfrm>
                <a:off x="7568953" y="3886084"/>
                <a:ext cx="1251197" cy="1339053"/>
                <a:chOff x="7568953" y="3886084"/>
                <a:chExt cx="1251197" cy="1339053"/>
              </a:xfrm>
            </p:grpSpPr>
            <p:grpSp>
              <p:nvGrpSpPr>
                <p:cNvPr id="29" name="Group 25"/>
                <p:cNvGrpSpPr/>
                <p:nvPr/>
              </p:nvGrpSpPr>
              <p:grpSpPr>
                <a:xfrm>
                  <a:off x="7568953" y="3886084"/>
                  <a:ext cx="597147" cy="584075"/>
                  <a:chOff x="390034" y="2260971"/>
                  <a:chExt cx="1816594" cy="1776827"/>
                </a:xfrm>
              </p:grpSpPr>
              <p:pic>
                <p:nvPicPr>
                  <p:cNvPr id="34" name="Picture 33" descr="Pasadena_study_area_gmap.png"/>
                  <p:cNvPicPr>
                    <a:picLocks noChangeAspect="1"/>
                  </p:cNvPicPr>
                  <p:nvPr/>
                </p:nvPicPr>
                <p:blipFill>
                  <a:blip r:embed="rId12"/>
                  <a:srcRect l="14197" t="16095" r="21296" b="21461"/>
                  <a:stretch>
                    <a:fillRect/>
                  </a:stretch>
                </p:blipFill>
                <p:spPr>
                  <a:xfrm>
                    <a:off x="390034" y="2260971"/>
                    <a:ext cx="1816594" cy="1776827"/>
                  </a:xfrm>
                  <a:prstGeom prst="rect">
                    <a:avLst/>
                  </a:prstGeom>
                  <a:ln>
                    <a:noFill/>
                  </a:ln>
                  <a:effectLst>
                    <a:outerShdw blurRad="50800" dist="38100" dir="2700000">
                      <a:srgbClr val="000000">
                        <a:alpha val="43000"/>
                      </a:srgbClr>
                    </a:outerShdw>
                  </a:effectLst>
                </p:spPr>
              </p:pic>
              <p:sp>
                <p:nvSpPr>
                  <p:cNvPr id="35" name="Oval 34"/>
                  <p:cNvSpPr/>
                  <p:nvPr/>
                </p:nvSpPr>
                <p:spPr bwMode="auto">
                  <a:xfrm>
                    <a:off x="1222763" y="3024305"/>
                    <a:ext cx="243182" cy="468386"/>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imes" pitchFamily="-112" charset="0"/>
                    </a:endParaRPr>
                  </a:p>
                </p:txBody>
              </p:sp>
            </p:grpSp>
            <p:grpSp>
              <p:nvGrpSpPr>
                <p:cNvPr id="30" name="Group 26"/>
                <p:cNvGrpSpPr/>
                <p:nvPr/>
              </p:nvGrpSpPr>
              <p:grpSpPr>
                <a:xfrm>
                  <a:off x="7952765" y="4082073"/>
                  <a:ext cx="689585" cy="689585"/>
                  <a:chOff x="7660665" y="4088423"/>
                  <a:chExt cx="941143" cy="941143"/>
                </a:xfrm>
                <a:effectLst>
                  <a:outerShdw blurRad="50800" dist="38100" dir="2700000">
                    <a:srgbClr val="000000">
                      <a:alpha val="43000"/>
                    </a:srgbClr>
                  </a:outerShdw>
                </a:effectLst>
              </p:grpSpPr>
              <p:pic>
                <p:nvPicPr>
                  <p:cNvPr id="32" name="Picture 31" descr="corchg_histmatch_causality.png"/>
                  <p:cNvPicPr>
                    <a:picLocks noChangeAspect="1"/>
                  </p:cNvPicPr>
                  <p:nvPr/>
                </p:nvPicPr>
                <p:blipFill>
                  <a:blip r:embed="rId13"/>
                  <a:srcRect/>
                  <a:stretch>
                    <a:fillRect/>
                  </a:stretch>
                </p:blipFill>
                <p:spPr bwMode="auto">
                  <a:xfrm>
                    <a:off x="7660665" y="4088423"/>
                    <a:ext cx="941143" cy="941143"/>
                  </a:xfrm>
                  <a:prstGeom prst="rect">
                    <a:avLst/>
                  </a:prstGeom>
                  <a:noFill/>
                  <a:ln w="9525">
                    <a:solidFill>
                      <a:srgbClr val="000000"/>
                    </a:solidFill>
                    <a:miter lim="800000"/>
                    <a:headEnd/>
                    <a:tailEnd/>
                  </a:ln>
                </p:spPr>
              </p:pic>
              <p:sp>
                <p:nvSpPr>
                  <p:cNvPr id="33" name="Oval 32"/>
                  <p:cNvSpPr/>
                  <p:nvPr/>
                </p:nvSpPr>
                <p:spPr bwMode="auto">
                  <a:xfrm>
                    <a:off x="8085826" y="4473712"/>
                    <a:ext cx="138861" cy="267456"/>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imes" pitchFamily="-112" charset="0"/>
                    </a:endParaRPr>
                  </a:p>
                </p:txBody>
              </p:sp>
            </p:grpSp>
            <p:sp>
              <p:nvSpPr>
                <p:cNvPr id="31" name="TextBox 30"/>
                <p:cNvSpPr txBox="1"/>
                <p:nvPr/>
              </p:nvSpPr>
              <p:spPr>
                <a:xfrm>
                  <a:off x="7575550" y="4794250"/>
                  <a:ext cx="1244600" cy="430887"/>
                </a:xfrm>
                <a:prstGeom prst="rect">
                  <a:avLst/>
                </a:prstGeom>
                <a:noFill/>
              </p:spPr>
              <p:txBody>
                <a:bodyPr wrap="square" rtlCol="0">
                  <a:spAutoFit/>
                </a:bodyPr>
                <a:lstStyle/>
                <a:p>
                  <a:pPr algn="ctr"/>
                  <a:r>
                    <a:rPr lang="en-US" sz="1100" dirty="0" smtClean="0">
                      <a:latin typeface="+mn-lt"/>
                    </a:rPr>
                    <a:t>Coseismic Damage</a:t>
                  </a:r>
                  <a:endParaRPr lang="en-US" sz="1100" dirty="0">
                    <a:latin typeface="+mn-lt"/>
                  </a:endParaRPr>
                </a:p>
              </p:txBody>
            </p:sp>
          </p:grpSp>
          <p:cxnSp>
            <p:nvCxnSpPr>
              <p:cNvPr id="28" name="Straight Arrow Connector 27"/>
              <p:cNvCxnSpPr>
                <a:stCxn id="35" idx="5"/>
                <a:endCxn id="33" idx="2"/>
              </p:cNvCxnSpPr>
              <p:nvPr/>
            </p:nvCxnSpPr>
            <p:spPr bwMode="auto">
              <a:xfrm rot="16200000" flipH="1">
                <a:off x="7990633" y="4188709"/>
                <a:ext cx="193937" cy="353368"/>
              </a:xfrm>
              <a:prstGeom prst="straightConnector1">
                <a:avLst/>
              </a:prstGeom>
              <a:solidFill>
                <a:schemeClr val="accent1"/>
              </a:solidFill>
              <a:ln w="6350" cap="flat" cmpd="sng" algn="ctr">
                <a:solidFill>
                  <a:schemeClr val="tx1"/>
                </a:solidFill>
                <a:prstDash val="solid"/>
                <a:bevel/>
                <a:headEnd type="none" w="med" len="med"/>
                <a:tailEnd type="triangle" w="sm" len="med"/>
              </a:ln>
              <a:effectLst/>
            </p:spPr>
          </p:cxnSp>
        </p:grpSp>
      </p:grpSp>
    </p:spTree>
    <p:extLst>
      <p:ext uri="{BB962C8B-B14F-4D97-AF65-F5344CB8AC3E}">
        <p14:creationId xmlns:p14="http://schemas.microsoft.com/office/powerpoint/2010/main" val="16384599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Lessons Learned from Hybrid</a:t>
            </a:r>
            <a:endParaRPr lang="en-US" dirty="0"/>
          </a:p>
        </p:txBody>
      </p:sp>
      <p:sp>
        <p:nvSpPr>
          <p:cNvPr id="3" name="Slide Number Placeholder 2"/>
          <p:cNvSpPr>
            <a:spLocks noGrp="1"/>
          </p:cNvSpPr>
          <p:nvPr>
            <p:ph type="sldNum" sz="quarter" idx="4"/>
          </p:nvPr>
        </p:nvSpPr>
        <p:spPr/>
        <p:txBody>
          <a:bodyPr/>
          <a:lstStyle/>
          <a:p>
            <a:fld id="{11666C6C-4E19-6342-9A2A-019557919201}" type="slidenum">
              <a:rPr lang="en-US" smtClean="0"/>
              <a:pPr/>
              <a:t>30</a:t>
            </a:fld>
            <a:endParaRPr lang="en-US"/>
          </a:p>
        </p:txBody>
      </p:sp>
      <p:sp>
        <p:nvSpPr>
          <p:cNvPr id="4" name="Date Placeholder 3"/>
          <p:cNvSpPr>
            <a:spLocks noGrp="1"/>
          </p:cNvSpPr>
          <p:nvPr>
            <p:ph type="dt" sz="half" idx="2"/>
          </p:nvPr>
        </p:nvSpPr>
        <p:spPr/>
        <p:txBody>
          <a:bodyPr/>
          <a:lstStyle/>
          <a:p>
            <a:r>
              <a:rPr lang="en-US" smtClean="0"/>
              <a:t>2013-07-11T08:30:00-04:00</a:t>
            </a:r>
            <a:endParaRPr lang="en-US" dirty="0"/>
          </a:p>
        </p:txBody>
      </p:sp>
      <p:sp>
        <p:nvSpPr>
          <p:cNvPr id="5" name="Footer Placeholder 4"/>
          <p:cNvSpPr>
            <a:spLocks noGrp="1"/>
          </p:cNvSpPr>
          <p:nvPr>
            <p:ph type="ftr" sz="quarter" idx="3"/>
          </p:nvPr>
        </p:nvSpPr>
        <p:spPr/>
        <p:txBody>
          <a:bodyPr/>
          <a:lstStyle/>
          <a:p>
            <a:r>
              <a:rPr lang="en-US" smtClean="0"/>
              <a:t>ESIP 2013 Summer – Cloud Computing and Geosciences</a:t>
            </a:r>
            <a:endParaRPr lang="en-US" dirty="0"/>
          </a:p>
        </p:txBody>
      </p:sp>
      <p:sp>
        <p:nvSpPr>
          <p:cNvPr id="6" name="Content Placeholder 2"/>
          <p:cNvSpPr txBox="1">
            <a:spLocks/>
          </p:cNvSpPr>
          <p:nvPr/>
        </p:nvSpPr>
        <p:spPr>
          <a:xfrm>
            <a:off x="457200" y="1003116"/>
            <a:ext cx="8229600" cy="5465613"/>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Heterogeneity of platforms supported</a:t>
            </a:r>
          </a:p>
          <a:p>
            <a:pPr marL="971550" lvl="1" indent="-514350">
              <a:buFont typeface="+mj-lt"/>
              <a:buAutoNum type="arabicPeriod"/>
            </a:pPr>
            <a:r>
              <a:rPr lang="en-US" dirty="0" smtClean="0"/>
              <a:t>Amazon AWS</a:t>
            </a:r>
          </a:p>
          <a:p>
            <a:pPr marL="971550" lvl="1" indent="-514350">
              <a:buFont typeface="+mj-lt"/>
              <a:buAutoNum type="arabicPeriod"/>
            </a:pPr>
            <a:r>
              <a:rPr lang="en-US" dirty="0" smtClean="0"/>
              <a:t>Eucalyptus</a:t>
            </a:r>
          </a:p>
          <a:p>
            <a:pPr marL="971550" lvl="1" indent="-514350">
              <a:buFont typeface="+mj-lt"/>
              <a:buAutoNum type="arabicPeriod"/>
            </a:pPr>
            <a:r>
              <a:rPr lang="en-US" dirty="0" smtClean="0"/>
              <a:t>Light</a:t>
            </a:r>
            <a:r>
              <a:rPr lang="en-US" i="1" dirty="0" smtClean="0"/>
              <a:t>er</a:t>
            </a:r>
            <a:r>
              <a:rPr lang="en-US" dirty="0" smtClean="0"/>
              <a:t> weight </a:t>
            </a:r>
            <a:r>
              <a:rPr lang="en-US" dirty="0" err="1" smtClean="0"/>
              <a:t>Vmware</a:t>
            </a:r>
            <a:endParaRPr lang="en-US" dirty="0" smtClean="0"/>
          </a:p>
          <a:p>
            <a:pPr marL="971550" lvl="1" indent="-514350">
              <a:buFont typeface="+mj-lt"/>
              <a:buAutoNum type="arabicPeriod"/>
            </a:pPr>
            <a:r>
              <a:rPr lang="en-US" dirty="0" smtClean="0">
                <a:solidFill>
                  <a:srgbClr val="008000"/>
                </a:solidFill>
              </a:rPr>
              <a:t>Native on bare metal OS</a:t>
            </a:r>
          </a:p>
          <a:p>
            <a:r>
              <a:rPr lang="en-US" dirty="0" smtClean="0"/>
              <a:t>Eucalyptus setup considerations</a:t>
            </a:r>
          </a:p>
          <a:p>
            <a:pPr lvl="1"/>
            <a:r>
              <a:rPr lang="en-US" dirty="0" smtClean="0"/>
              <a:t>Upfront effort to setup on-premise cloud stack</a:t>
            </a:r>
          </a:p>
          <a:p>
            <a:pPr lvl="1"/>
            <a:r>
              <a:rPr lang="en-US" dirty="0" smtClean="0"/>
              <a:t>Potential institutional constraints on IP address pools</a:t>
            </a:r>
          </a:p>
          <a:p>
            <a:pPr lvl="1"/>
            <a:r>
              <a:rPr lang="en-US" dirty="0" smtClean="0"/>
              <a:t>Service topography</a:t>
            </a:r>
          </a:p>
          <a:p>
            <a:r>
              <a:rPr lang="en-US" dirty="0" smtClean="0"/>
              <a:t>Incompatibilities across on-premise and off-site virtualization environments</a:t>
            </a:r>
          </a:p>
          <a:p>
            <a:pPr lvl="1"/>
            <a:r>
              <a:rPr lang="en-US" dirty="0" smtClean="0"/>
              <a:t>Hypervisors and formats (e.g. Open Virtualization Format)</a:t>
            </a:r>
          </a:p>
          <a:p>
            <a:pPr lvl="1"/>
            <a:r>
              <a:rPr lang="en-US" dirty="0" smtClean="0"/>
              <a:t>Setup of VMs</a:t>
            </a:r>
          </a:p>
          <a:p>
            <a:r>
              <a:rPr lang="en-US" dirty="0" smtClean="0"/>
              <a:t>Lowest common denominator of services</a:t>
            </a:r>
          </a:p>
          <a:p>
            <a:pPr lvl="1"/>
            <a:r>
              <a:rPr lang="en-US" dirty="0" smtClean="0"/>
              <a:t>Compute, Block storage, Bucket Storage, VM, and Identity</a:t>
            </a:r>
          </a:p>
          <a:p>
            <a:r>
              <a:rPr lang="en-US" dirty="0" smtClean="0"/>
              <a:t>Package management (e.g. Puppet/Chef) key to ease of deployment across cloud stacks</a:t>
            </a:r>
          </a:p>
          <a:p>
            <a:endParaRPr lang="en-US" dirty="0" smtClean="0"/>
          </a:p>
          <a:p>
            <a:endParaRPr lang="en-US" dirty="0"/>
          </a:p>
        </p:txBody>
      </p:sp>
    </p:spTree>
    <p:extLst>
      <p:ext uri="{BB962C8B-B14F-4D97-AF65-F5344CB8AC3E}">
        <p14:creationId xmlns:p14="http://schemas.microsoft.com/office/powerpoint/2010/main" val="2694752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fade">
                                      <p:cBhvr>
                                        <p:cTn id="30" dur="500"/>
                                        <p:tgtEl>
                                          <p:spTgt spid="6">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animEffect transition="in" filter="fade">
                                      <p:cBhvr>
                                        <p:cTn id="33" dur="500"/>
                                        <p:tgtEl>
                                          <p:spTgt spid="6">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xEl>
                                              <p:pRg st="9" end="9"/>
                                            </p:txEl>
                                          </p:spTgt>
                                        </p:tgtEl>
                                        <p:attrNameLst>
                                          <p:attrName>style.visibility</p:attrName>
                                        </p:attrNameLst>
                                      </p:cBhvr>
                                      <p:to>
                                        <p:strVal val="visible"/>
                                      </p:to>
                                    </p:set>
                                    <p:animEffect transition="in" filter="fade">
                                      <p:cBhvr>
                                        <p:cTn id="38" dur="500"/>
                                        <p:tgtEl>
                                          <p:spTgt spid="6">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
                                            <p:txEl>
                                              <p:pRg st="10" end="10"/>
                                            </p:txEl>
                                          </p:spTgt>
                                        </p:tgtEl>
                                        <p:attrNameLst>
                                          <p:attrName>style.visibility</p:attrName>
                                        </p:attrNameLst>
                                      </p:cBhvr>
                                      <p:to>
                                        <p:strVal val="visible"/>
                                      </p:to>
                                    </p:set>
                                    <p:animEffect transition="in" filter="fade">
                                      <p:cBhvr>
                                        <p:cTn id="41" dur="500"/>
                                        <p:tgtEl>
                                          <p:spTgt spid="6">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xEl>
                                              <p:pRg st="11" end="11"/>
                                            </p:txEl>
                                          </p:spTgt>
                                        </p:tgtEl>
                                        <p:attrNameLst>
                                          <p:attrName>style.visibility</p:attrName>
                                        </p:attrNameLst>
                                      </p:cBhvr>
                                      <p:to>
                                        <p:strVal val="visible"/>
                                      </p:to>
                                    </p:set>
                                    <p:animEffect transition="in" filter="fade">
                                      <p:cBhvr>
                                        <p:cTn id="44" dur="500"/>
                                        <p:tgtEl>
                                          <p:spTgt spid="6">
                                            <p:txEl>
                                              <p:pRg st="11" end="1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txEl>
                                              <p:pRg st="12" end="12"/>
                                            </p:txEl>
                                          </p:spTgt>
                                        </p:tgtEl>
                                        <p:attrNameLst>
                                          <p:attrName>style.visibility</p:attrName>
                                        </p:attrNameLst>
                                      </p:cBhvr>
                                      <p:to>
                                        <p:strVal val="visible"/>
                                      </p:to>
                                    </p:set>
                                    <p:animEffect transition="in" filter="fade">
                                      <p:cBhvr>
                                        <p:cTn id="49" dur="500"/>
                                        <p:tgtEl>
                                          <p:spTgt spid="6">
                                            <p:txEl>
                                              <p:pRg st="12" end="12"/>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
                                            <p:txEl>
                                              <p:pRg st="13" end="13"/>
                                            </p:txEl>
                                          </p:spTgt>
                                        </p:tgtEl>
                                        <p:attrNameLst>
                                          <p:attrName>style.visibility</p:attrName>
                                        </p:attrNameLst>
                                      </p:cBhvr>
                                      <p:to>
                                        <p:strVal val="visible"/>
                                      </p:to>
                                    </p:set>
                                    <p:animEffect transition="in" filter="fade">
                                      <p:cBhvr>
                                        <p:cTn id="52" dur="500"/>
                                        <p:tgtEl>
                                          <p:spTgt spid="6">
                                            <p:txEl>
                                              <p:pRg st="13" end="1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14" end="14"/>
                                            </p:txEl>
                                          </p:spTgt>
                                        </p:tgtEl>
                                        <p:attrNameLst>
                                          <p:attrName>style.visibility</p:attrName>
                                        </p:attrNameLst>
                                      </p:cBhvr>
                                      <p:to>
                                        <p:strVal val="visible"/>
                                      </p:to>
                                    </p:set>
                                    <p:animEffect transition="in" filter="fade">
                                      <p:cBhvr>
                                        <p:cTn id="57"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Locality of Data</a:t>
            </a:r>
            <a:endParaRPr lang="en-US" dirty="0"/>
          </a:p>
        </p:txBody>
      </p:sp>
      <p:sp>
        <p:nvSpPr>
          <p:cNvPr id="3" name="Slide Number Placeholder 2"/>
          <p:cNvSpPr>
            <a:spLocks noGrp="1"/>
          </p:cNvSpPr>
          <p:nvPr>
            <p:ph type="sldNum" sz="quarter" idx="4"/>
          </p:nvPr>
        </p:nvSpPr>
        <p:spPr/>
        <p:txBody>
          <a:bodyPr/>
          <a:lstStyle/>
          <a:p>
            <a:fld id="{11666C6C-4E19-6342-9A2A-019557919201}" type="slidenum">
              <a:rPr lang="en-US" smtClean="0"/>
              <a:pPr/>
              <a:t>31</a:t>
            </a:fld>
            <a:endParaRPr lang="en-US"/>
          </a:p>
        </p:txBody>
      </p:sp>
      <p:sp>
        <p:nvSpPr>
          <p:cNvPr id="4" name="Date Placeholder 3"/>
          <p:cNvSpPr>
            <a:spLocks noGrp="1"/>
          </p:cNvSpPr>
          <p:nvPr>
            <p:ph type="dt" sz="half" idx="2"/>
          </p:nvPr>
        </p:nvSpPr>
        <p:spPr/>
        <p:txBody>
          <a:bodyPr/>
          <a:lstStyle/>
          <a:p>
            <a:r>
              <a:rPr lang="en-US" smtClean="0"/>
              <a:t>2013-07-11T08:30:00-04:00</a:t>
            </a:r>
            <a:endParaRPr lang="en-US" dirty="0"/>
          </a:p>
        </p:txBody>
      </p:sp>
      <p:sp>
        <p:nvSpPr>
          <p:cNvPr id="5" name="Footer Placeholder 4"/>
          <p:cNvSpPr>
            <a:spLocks noGrp="1"/>
          </p:cNvSpPr>
          <p:nvPr>
            <p:ph type="ftr" sz="quarter" idx="3"/>
          </p:nvPr>
        </p:nvSpPr>
        <p:spPr/>
        <p:txBody>
          <a:bodyPr/>
          <a:lstStyle/>
          <a:p>
            <a:r>
              <a:rPr lang="en-US" smtClean="0"/>
              <a:t>ESIP 2013 Summer – Cloud Computing and Geosciences</a:t>
            </a:r>
            <a:endParaRPr lang="en-US" dirty="0"/>
          </a:p>
        </p:txBody>
      </p:sp>
      <p:cxnSp>
        <p:nvCxnSpPr>
          <p:cNvPr id="6" name="Curved Connector 5"/>
          <p:cNvCxnSpPr>
            <a:stCxn id="20" idx="2"/>
            <a:endCxn id="37" idx="1"/>
          </p:cNvCxnSpPr>
          <p:nvPr/>
        </p:nvCxnSpPr>
        <p:spPr>
          <a:xfrm rot="16200000" flipH="1">
            <a:off x="4501973" y="3387448"/>
            <a:ext cx="1060818" cy="3493632"/>
          </a:xfrm>
          <a:prstGeom prst="curvedConnector3">
            <a:avLst>
              <a:gd name="adj1" fmla="val 50000"/>
            </a:avLst>
          </a:prstGeom>
          <a:ln>
            <a:solidFill>
              <a:schemeClr val="accent5">
                <a:lumMod val="50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7" name="Curved Connector 6"/>
          <p:cNvCxnSpPr>
            <a:stCxn id="29" idx="0"/>
            <a:endCxn id="37" idx="1"/>
          </p:cNvCxnSpPr>
          <p:nvPr/>
        </p:nvCxnSpPr>
        <p:spPr>
          <a:xfrm rot="16200000" flipH="1">
            <a:off x="4872437" y="3757912"/>
            <a:ext cx="308423" cy="3505098"/>
          </a:xfrm>
          <a:prstGeom prst="curvedConnector3">
            <a:avLst>
              <a:gd name="adj1" fmla="val -74119"/>
            </a:avLst>
          </a:prstGeom>
          <a:ln>
            <a:solidFill>
              <a:schemeClr val="accent5">
                <a:lumMod val="50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8" name="Curved Connector 7"/>
          <p:cNvCxnSpPr>
            <a:stCxn id="34" idx="2"/>
            <a:endCxn id="37" idx="1"/>
          </p:cNvCxnSpPr>
          <p:nvPr/>
        </p:nvCxnSpPr>
        <p:spPr>
          <a:xfrm rot="16200000" flipH="1">
            <a:off x="4121841" y="3007315"/>
            <a:ext cx="1823273" cy="3491441"/>
          </a:xfrm>
          <a:prstGeom prst="curvedConnector3">
            <a:avLst>
              <a:gd name="adj1" fmla="val 50000"/>
            </a:avLst>
          </a:prstGeom>
          <a:ln>
            <a:solidFill>
              <a:schemeClr val="accent5">
                <a:lumMod val="50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9" name="Content Placeholder 2"/>
          <p:cNvSpPr txBox="1">
            <a:spLocks/>
          </p:cNvSpPr>
          <p:nvPr/>
        </p:nvSpPr>
        <p:spPr>
          <a:xfrm>
            <a:off x="357909" y="1066800"/>
            <a:ext cx="8485909" cy="205377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smtClean="0"/>
              <a:t>Leverage data locality on each compute node</a:t>
            </a:r>
          </a:p>
          <a:p>
            <a:r>
              <a:rPr lang="en-US" sz="2000" smtClean="0"/>
              <a:t>Run entire workflow pipeline on same compute node</a:t>
            </a:r>
          </a:p>
          <a:p>
            <a:pPr lvl="1"/>
            <a:r>
              <a:rPr lang="en-US" sz="1800" smtClean="0"/>
              <a:t>Minimizes data movement for job staging in each processing step</a:t>
            </a:r>
          </a:p>
          <a:p>
            <a:r>
              <a:rPr lang="en-US" sz="2000" smtClean="0"/>
              <a:t>Can map and </a:t>
            </a:r>
            <a:r>
              <a:rPr lang="en-US" sz="2000" i="1" smtClean="0"/>
              <a:t>cache</a:t>
            </a:r>
            <a:r>
              <a:rPr lang="en-US" sz="2000" smtClean="0"/>
              <a:t> data on compute nodes</a:t>
            </a:r>
          </a:p>
          <a:p>
            <a:r>
              <a:rPr lang="en-US" sz="2000" smtClean="0"/>
              <a:t>Run storage repository close to compute nodes</a:t>
            </a:r>
            <a:endParaRPr lang="en-US" sz="2000" dirty="0"/>
          </a:p>
        </p:txBody>
      </p:sp>
      <p:sp>
        <p:nvSpPr>
          <p:cNvPr id="10" name="Can 9"/>
          <p:cNvSpPr/>
          <p:nvPr/>
        </p:nvSpPr>
        <p:spPr>
          <a:xfrm>
            <a:off x="470856" y="4376745"/>
            <a:ext cx="673100" cy="508000"/>
          </a:xfrm>
          <a:prstGeom prst="can">
            <a:avLst/>
          </a:prstGeom>
          <a:solidFill>
            <a:srgbClr val="CCFFCC"/>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1200" dirty="0" smtClean="0">
                <a:solidFill>
                  <a:srgbClr val="000090"/>
                </a:solidFill>
                <a:latin typeface="Calibri"/>
              </a:rPr>
              <a:t>Staging</a:t>
            </a:r>
            <a:endParaRPr lang="en-US" sz="1200" dirty="0">
              <a:solidFill>
                <a:srgbClr val="000090"/>
              </a:solidFill>
              <a:latin typeface="Calibri"/>
            </a:endParaRPr>
          </a:p>
        </p:txBody>
      </p:sp>
      <p:cxnSp>
        <p:nvCxnSpPr>
          <p:cNvPr id="11" name="Straight Connector 10"/>
          <p:cNvCxnSpPr/>
          <p:nvPr/>
        </p:nvCxnSpPr>
        <p:spPr>
          <a:xfrm>
            <a:off x="5629996" y="3982740"/>
            <a:ext cx="0" cy="1438910"/>
          </a:xfrm>
          <a:prstGeom prst="line">
            <a:avLst/>
          </a:prstGeom>
          <a:ln w="5715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35" idx="3"/>
          </p:cNvCxnSpPr>
          <p:nvPr/>
        </p:nvCxnSpPr>
        <p:spPr>
          <a:xfrm>
            <a:off x="4957849" y="3613497"/>
            <a:ext cx="504313" cy="414597"/>
          </a:xfrm>
          <a:prstGeom prst="straightConnector1">
            <a:avLst/>
          </a:prstGeom>
          <a:ln w="31750" cap="flat" cmpd="sng" algn="ctr">
            <a:solidFill>
              <a:srgbClr val="3366FF"/>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6135772" y="4153297"/>
            <a:ext cx="1250315" cy="585290"/>
          </a:xfrm>
          <a:prstGeom prst="roundRect">
            <a:avLst/>
          </a:prstGeom>
          <a:solidFill>
            <a:srgbClr val="CCFF66"/>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1200" dirty="0" smtClean="0">
                <a:solidFill>
                  <a:srgbClr val="000090"/>
                </a:solidFill>
                <a:latin typeface="Calibri"/>
              </a:rPr>
              <a:t>Generate </a:t>
            </a:r>
            <a:r>
              <a:rPr lang="en-US" sz="1200" dirty="0" err="1" smtClean="0">
                <a:solidFill>
                  <a:srgbClr val="000090"/>
                </a:solidFill>
                <a:latin typeface="Calibri"/>
              </a:rPr>
              <a:t>Interferogram</a:t>
            </a:r>
            <a:endParaRPr lang="en-US" sz="1200" dirty="0" smtClean="0">
              <a:solidFill>
                <a:srgbClr val="000090"/>
              </a:solidFill>
              <a:latin typeface="Calibri"/>
            </a:endParaRPr>
          </a:p>
          <a:p>
            <a:pPr algn="ctr" defTabSz="457200">
              <a:defRPr/>
            </a:pPr>
            <a:r>
              <a:rPr lang="en-US" sz="1200" dirty="0" smtClean="0">
                <a:solidFill>
                  <a:srgbClr val="000090"/>
                </a:solidFill>
                <a:latin typeface="Calibri"/>
              </a:rPr>
              <a:t>and Corrections</a:t>
            </a:r>
            <a:endParaRPr lang="en-US" sz="1200" dirty="0">
              <a:solidFill>
                <a:srgbClr val="000090"/>
              </a:solidFill>
              <a:latin typeface="Calibri"/>
            </a:endParaRPr>
          </a:p>
        </p:txBody>
      </p:sp>
      <p:cxnSp>
        <p:nvCxnSpPr>
          <p:cNvPr id="14" name="Straight Arrow Connector 13"/>
          <p:cNvCxnSpPr>
            <a:endCxn id="13" idx="1"/>
          </p:cNvCxnSpPr>
          <p:nvPr/>
        </p:nvCxnSpPr>
        <p:spPr>
          <a:xfrm>
            <a:off x="5635391" y="4445149"/>
            <a:ext cx="500381" cy="793"/>
          </a:xfrm>
          <a:prstGeom prst="straightConnector1">
            <a:avLst/>
          </a:prstGeom>
          <a:ln w="31750" cap="flat" cmpd="sng" algn="ctr">
            <a:solidFill>
              <a:srgbClr val="3366FF"/>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15" name="Rounded Rectangle 14"/>
          <p:cNvSpPr/>
          <p:nvPr/>
        </p:nvSpPr>
        <p:spPr bwMode="auto">
          <a:xfrm>
            <a:off x="1667908" y="4151320"/>
            <a:ext cx="871682" cy="439738"/>
          </a:xfrm>
          <a:prstGeom prst="roundRect">
            <a:avLst/>
          </a:prstGeom>
          <a:solidFill>
            <a:srgbClr val="D2D2F4"/>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90"/>
                </a:solidFill>
                <a:latin typeface="Calibri"/>
              </a:rPr>
              <a:t>Generate Raw</a:t>
            </a:r>
          </a:p>
        </p:txBody>
      </p:sp>
      <p:sp>
        <p:nvSpPr>
          <p:cNvPr id="16" name="Rounded Rectangle 15"/>
          <p:cNvSpPr/>
          <p:nvPr/>
        </p:nvSpPr>
        <p:spPr bwMode="auto">
          <a:xfrm>
            <a:off x="4014430" y="4170767"/>
            <a:ext cx="941228" cy="410369"/>
          </a:xfrm>
          <a:prstGeom prst="roundRect">
            <a:avLst/>
          </a:prstGeom>
          <a:solidFill>
            <a:srgbClr val="D2D2F4"/>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1100" dirty="0">
                <a:solidFill>
                  <a:srgbClr val="000090"/>
                </a:solidFill>
                <a:latin typeface="Calibri"/>
              </a:rPr>
              <a:t>PEG Region Check</a:t>
            </a:r>
          </a:p>
        </p:txBody>
      </p:sp>
      <p:cxnSp>
        <p:nvCxnSpPr>
          <p:cNvPr id="17" name="Straight Arrow Connector 16"/>
          <p:cNvCxnSpPr>
            <a:stCxn id="15" idx="3"/>
            <a:endCxn id="20" idx="1"/>
          </p:cNvCxnSpPr>
          <p:nvPr/>
        </p:nvCxnSpPr>
        <p:spPr bwMode="auto">
          <a:xfrm>
            <a:off x="2539590" y="4371189"/>
            <a:ext cx="275362" cy="6963"/>
          </a:xfrm>
          <a:prstGeom prst="straightConnector1">
            <a:avLst/>
          </a:prstGeom>
          <a:ln w="31750" cap="flat" cmpd="sng" algn="ctr">
            <a:solidFill>
              <a:srgbClr val="3366FF"/>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6" idx="3"/>
          </p:cNvCxnSpPr>
          <p:nvPr/>
        </p:nvCxnSpPr>
        <p:spPr>
          <a:xfrm flipV="1">
            <a:off x="4955658" y="4355803"/>
            <a:ext cx="574781" cy="20149"/>
          </a:xfrm>
          <a:prstGeom prst="straightConnector1">
            <a:avLst/>
          </a:prstGeom>
          <a:ln w="31750" cap="flat" cmpd="sng" algn="ctr">
            <a:solidFill>
              <a:srgbClr val="3366FF"/>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5" idx="1"/>
          </p:cNvCxnSpPr>
          <p:nvPr/>
        </p:nvCxnSpPr>
        <p:spPr>
          <a:xfrm flipV="1">
            <a:off x="1171886" y="4371189"/>
            <a:ext cx="496022" cy="46832"/>
          </a:xfrm>
          <a:prstGeom prst="straightConnector1">
            <a:avLst/>
          </a:prstGeom>
          <a:ln w="31750" cap="flat" cmpd="sng" algn="ctr">
            <a:solidFill>
              <a:srgbClr val="3366FF"/>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20" name="Rounded Rectangle 19"/>
          <p:cNvSpPr/>
          <p:nvPr/>
        </p:nvSpPr>
        <p:spPr bwMode="auto">
          <a:xfrm>
            <a:off x="2814952" y="4152449"/>
            <a:ext cx="941228" cy="451406"/>
          </a:xfrm>
          <a:prstGeom prst="roundRect">
            <a:avLst/>
          </a:prstGeom>
          <a:solidFill>
            <a:srgbClr val="D2D2F4"/>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90"/>
                </a:solidFill>
                <a:latin typeface="Calibri"/>
              </a:rPr>
              <a:t>Metadata Extraction</a:t>
            </a:r>
          </a:p>
        </p:txBody>
      </p:sp>
      <p:cxnSp>
        <p:nvCxnSpPr>
          <p:cNvPr id="21" name="Straight Arrow Connector 20"/>
          <p:cNvCxnSpPr>
            <a:stCxn id="20" idx="3"/>
            <a:endCxn id="16" idx="1"/>
          </p:cNvCxnSpPr>
          <p:nvPr/>
        </p:nvCxnSpPr>
        <p:spPr bwMode="auto">
          <a:xfrm flipV="1">
            <a:off x="3756180" y="4375952"/>
            <a:ext cx="258250" cy="2200"/>
          </a:xfrm>
          <a:prstGeom prst="straightConnector1">
            <a:avLst/>
          </a:prstGeom>
          <a:ln w="31750" cap="flat" cmpd="sng" algn="ctr">
            <a:solidFill>
              <a:srgbClr val="3366FF"/>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48619" y="4895858"/>
            <a:ext cx="882650" cy="276999"/>
          </a:xfrm>
          <a:prstGeom prst="rect">
            <a:avLst/>
          </a:prstGeom>
          <a:noFill/>
          <a:ln>
            <a:noFill/>
          </a:ln>
        </p:spPr>
        <p:txBody>
          <a:bodyPr>
            <a:spAutoFit/>
          </a:bodyPr>
          <a:lstStyle/>
          <a:p>
            <a:pPr algn="ctr" defTabSz="457200">
              <a:defRPr/>
            </a:pPr>
            <a:r>
              <a:rPr lang="en-US" sz="1200" dirty="0" smtClean="0">
                <a:solidFill>
                  <a:srgbClr val="9BBB59">
                    <a:lumMod val="50000"/>
                  </a:srgbClr>
                </a:solidFill>
                <a:latin typeface="Calibri"/>
                <a:ea typeface="ＭＳ Ｐゴシック" charset="0"/>
                <a:cs typeface="ＭＳ Ｐゴシック" charset="0"/>
              </a:rPr>
              <a:t>Frames</a:t>
            </a:r>
            <a:endParaRPr lang="en-US" sz="1200" dirty="0">
              <a:solidFill>
                <a:srgbClr val="9BBB59">
                  <a:lumMod val="50000"/>
                </a:srgbClr>
              </a:solidFill>
              <a:latin typeface="Calibri"/>
              <a:ea typeface="ＭＳ Ｐゴシック" charset="0"/>
              <a:cs typeface="ＭＳ Ｐゴシック" charset="0"/>
            </a:endParaRPr>
          </a:p>
        </p:txBody>
      </p:sp>
      <p:cxnSp>
        <p:nvCxnSpPr>
          <p:cNvPr id="23" name="Straight Arrow Connector 22"/>
          <p:cNvCxnSpPr>
            <a:stCxn id="27" idx="3"/>
          </p:cNvCxnSpPr>
          <p:nvPr/>
        </p:nvCxnSpPr>
        <p:spPr>
          <a:xfrm flipV="1">
            <a:off x="4944192" y="5257004"/>
            <a:ext cx="572592" cy="322749"/>
          </a:xfrm>
          <a:prstGeom prst="straightConnector1">
            <a:avLst/>
          </a:prstGeom>
          <a:ln w="31750" cap="flat" cmpd="sng" algn="ctr">
            <a:solidFill>
              <a:srgbClr val="3366FF"/>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105208" y="4710754"/>
            <a:ext cx="0" cy="563562"/>
          </a:xfrm>
          <a:prstGeom prst="line">
            <a:avLst/>
          </a:prstGeom>
          <a:ln w="57150" cmpd="sng">
            <a:solidFill>
              <a:srgbClr val="3366FF"/>
            </a:solidFill>
            <a:prstDash val="dot"/>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1102991" y="4954595"/>
            <a:ext cx="578572" cy="705644"/>
          </a:xfrm>
          <a:prstGeom prst="straightConnector1">
            <a:avLst/>
          </a:prstGeom>
          <a:ln w="31750" cap="flat" cmpd="sng" algn="ctr">
            <a:solidFill>
              <a:srgbClr val="3366FF"/>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26" name="Rounded Rectangle 25"/>
          <p:cNvSpPr/>
          <p:nvPr/>
        </p:nvSpPr>
        <p:spPr bwMode="auto">
          <a:xfrm>
            <a:off x="1656442" y="5355121"/>
            <a:ext cx="871682" cy="439738"/>
          </a:xfrm>
          <a:prstGeom prst="roundRect">
            <a:avLst/>
          </a:prstGeom>
          <a:solidFill>
            <a:srgbClr val="D2D2F4"/>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90"/>
                </a:solidFill>
                <a:latin typeface="Calibri"/>
              </a:rPr>
              <a:t>Generate Raw</a:t>
            </a:r>
          </a:p>
        </p:txBody>
      </p:sp>
      <p:sp>
        <p:nvSpPr>
          <p:cNvPr id="27" name="Rounded Rectangle 26"/>
          <p:cNvSpPr/>
          <p:nvPr/>
        </p:nvSpPr>
        <p:spPr bwMode="auto">
          <a:xfrm>
            <a:off x="4002964" y="5374568"/>
            <a:ext cx="941228" cy="410369"/>
          </a:xfrm>
          <a:prstGeom prst="roundRect">
            <a:avLst/>
          </a:prstGeom>
          <a:solidFill>
            <a:srgbClr val="D2D2F4"/>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1100" dirty="0">
                <a:solidFill>
                  <a:srgbClr val="000090"/>
                </a:solidFill>
                <a:latin typeface="Calibri"/>
              </a:rPr>
              <a:t>PEG Region Check</a:t>
            </a:r>
          </a:p>
        </p:txBody>
      </p:sp>
      <p:cxnSp>
        <p:nvCxnSpPr>
          <p:cNvPr id="28" name="Straight Arrow Connector 27"/>
          <p:cNvCxnSpPr>
            <a:stCxn id="26" idx="3"/>
            <a:endCxn id="29" idx="1"/>
          </p:cNvCxnSpPr>
          <p:nvPr/>
        </p:nvCxnSpPr>
        <p:spPr bwMode="auto">
          <a:xfrm>
            <a:off x="2528124" y="5574990"/>
            <a:ext cx="275362" cy="6963"/>
          </a:xfrm>
          <a:prstGeom prst="straightConnector1">
            <a:avLst/>
          </a:prstGeom>
          <a:ln w="31750" cap="flat" cmpd="sng" algn="ctr">
            <a:solidFill>
              <a:srgbClr val="3366FF"/>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bwMode="auto">
          <a:xfrm>
            <a:off x="2803486" y="5356250"/>
            <a:ext cx="941228" cy="451406"/>
          </a:xfrm>
          <a:prstGeom prst="roundRect">
            <a:avLst/>
          </a:prstGeom>
          <a:solidFill>
            <a:srgbClr val="D2D2F4"/>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90"/>
                </a:solidFill>
                <a:latin typeface="Calibri"/>
              </a:rPr>
              <a:t>Metadata Extraction</a:t>
            </a:r>
          </a:p>
        </p:txBody>
      </p:sp>
      <p:cxnSp>
        <p:nvCxnSpPr>
          <p:cNvPr id="30" name="Straight Arrow Connector 29"/>
          <p:cNvCxnSpPr>
            <a:stCxn id="29" idx="3"/>
            <a:endCxn id="27" idx="1"/>
          </p:cNvCxnSpPr>
          <p:nvPr/>
        </p:nvCxnSpPr>
        <p:spPr bwMode="auto">
          <a:xfrm flipV="1">
            <a:off x="3744714" y="5579753"/>
            <a:ext cx="258250" cy="2200"/>
          </a:xfrm>
          <a:prstGeom prst="straightConnector1">
            <a:avLst/>
          </a:prstGeom>
          <a:ln w="31750" cap="flat" cmpd="sng" algn="ctr">
            <a:solidFill>
              <a:srgbClr val="3366FF"/>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089336" y="3598077"/>
            <a:ext cx="578572" cy="667544"/>
          </a:xfrm>
          <a:prstGeom prst="straightConnector1">
            <a:avLst/>
          </a:prstGeom>
          <a:ln w="31750" cap="flat" cmpd="sng" algn="ctr">
            <a:solidFill>
              <a:srgbClr val="3366FF"/>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32" name="Rounded Rectangle 31"/>
          <p:cNvSpPr/>
          <p:nvPr/>
        </p:nvSpPr>
        <p:spPr bwMode="auto">
          <a:xfrm>
            <a:off x="1670099" y="3388865"/>
            <a:ext cx="871682" cy="439738"/>
          </a:xfrm>
          <a:prstGeom prst="roundRect">
            <a:avLst/>
          </a:prstGeom>
          <a:solidFill>
            <a:srgbClr val="D2D2F4"/>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smtClean="0">
                <a:solidFill>
                  <a:srgbClr val="000090"/>
                </a:solidFill>
                <a:latin typeface="Calibri"/>
              </a:rPr>
              <a:t>Generate Raw</a:t>
            </a:r>
            <a:endParaRPr lang="en-US" sz="1200" dirty="0">
              <a:solidFill>
                <a:srgbClr val="000090"/>
              </a:solidFill>
              <a:latin typeface="Calibri"/>
            </a:endParaRPr>
          </a:p>
        </p:txBody>
      </p:sp>
      <p:cxnSp>
        <p:nvCxnSpPr>
          <p:cNvPr id="33" name="Straight Arrow Connector 32"/>
          <p:cNvCxnSpPr>
            <a:stCxn id="32" idx="3"/>
            <a:endCxn id="34" idx="1"/>
          </p:cNvCxnSpPr>
          <p:nvPr/>
        </p:nvCxnSpPr>
        <p:spPr bwMode="auto">
          <a:xfrm>
            <a:off x="2541781" y="3608734"/>
            <a:ext cx="275362" cy="6963"/>
          </a:xfrm>
          <a:prstGeom prst="straightConnector1">
            <a:avLst/>
          </a:prstGeom>
          <a:ln w="31750" cap="flat" cmpd="sng" algn="ctr">
            <a:solidFill>
              <a:srgbClr val="3366FF"/>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34" name="Rounded Rectangle 33"/>
          <p:cNvSpPr/>
          <p:nvPr/>
        </p:nvSpPr>
        <p:spPr bwMode="auto">
          <a:xfrm>
            <a:off x="2817143" y="3389994"/>
            <a:ext cx="941228" cy="451406"/>
          </a:xfrm>
          <a:prstGeom prst="roundRect">
            <a:avLst/>
          </a:prstGeom>
          <a:solidFill>
            <a:srgbClr val="D2D2F4"/>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90"/>
                </a:solidFill>
                <a:latin typeface="Calibri"/>
              </a:rPr>
              <a:t>Metadata Extraction</a:t>
            </a:r>
          </a:p>
        </p:txBody>
      </p:sp>
      <p:sp>
        <p:nvSpPr>
          <p:cNvPr id="35" name="Rounded Rectangle 34"/>
          <p:cNvSpPr/>
          <p:nvPr/>
        </p:nvSpPr>
        <p:spPr bwMode="auto">
          <a:xfrm>
            <a:off x="4016621" y="3408312"/>
            <a:ext cx="941228" cy="410369"/>
          </a:xfrm>
          <a:prstGeom prst="roundRect">
            <a:avLst/>
          </a:prstGeom>
          <a:solidFill>
            <a:srgbClr val="D2D2F4"/>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1100" dirty="0">
                <a:solidFill>
                  <a:srgbClr val="000090"/>
                </a:solidFill>
                <a:latin typeface="Calibri"/>
              </a:rPr>
              <a:t>PEG Region Check</a:t>
            </a:r>
          </a:p>
        </p:txBody>
      </p:sp>
      <p:cxnSp>
        <p:nvCxnSpPr>
          <p:cNvPr id="36" name="Straight Arrow Connector 35"/>
          <p:cNvCxnSpPr>
            <a:stCxn id="34" idx="3"/>
            <a:endCxn id="35" idx="1"/>
          </p:cNvCxnSpPr>
          <p:nvPr/>
        </p:nvCxnSpPr>
        <p:spPr bwMode="auto">
          <a:xfrm flipV="1">
            <a:off x="3758371" y="3613497"/>
            <a:ext cx="258250" cy="2200"/>
          </a:xfrm>
          <a:prstGeom prst="straightConnector1">
            <a:avLst/>
          </a:prstGeom>
          <a:ln w="31750" cap="flat" cmpd="sng" algn="ctr">
            <a:solidFill>
              <a:srgbClr val="3366FF"/>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37" name="Can 36"/>
          <p:cNvSpPr/>
          <p:nvPr/>
        </p:nvSpPr>
        <p:spPr>
          <a:xfrm>
            <a:off x="6442648" y="5664673"/>
            <a:ext cx="673100" cy="508000"/>
          </a:xfrm>
          <a:prstGeom prst="can">
            <a:avLst/>
          </a:prstGeom>
          <a:solidFill>
            <a:srgbClr val="CCFFCC"/>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1200" dirty="0" smtClean="0">
                <a:solidFill>
                  <a:srgbClr val="000090"/>
                </a:solidFill>
                <a:latin typeface="Calibri"/>
              </a:rPr>
              <a:t>Product Staging</a:t>
            </a:r>
            <a:endParaRPr lang="en-US" sz="1200" dirty="0">
              <a:solidFill>
                <a:srgbClr val="000090"/>
              </a:solidFill>
              <a:latin typeface="Calibri"/>
            </a:endParaRPr>
          </a:p>
        </p:txBody>
      </p:sp>
      <p:sp>
        <p:nvSpPr>
          <p:cNvPr id="38" name="Can 37"/>
          <p:cNvSpPr/>
          <p:nvPr/>
        </p:nvSpPr>
        <p:spPr>
          <a:xfrm>
            <a:off x="8049631" y="5648820"/>
            <a:ext cx="895896" cy="508000"/>
          </a:xfrm>
          <a:prstGeom prst="can">
            <a:avLst/>
          </a:prstGeom>
          <a:solidFill>
            <a:srgbClr val="FFCC66"/>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1200" dirty="0" smtClean="0">
                <a:solidFill>
                  <a:srgbClr val="000090"/>
                </a:solidFill>
                <a:latin typeface="Calibri"/>
              </a:rPr>
              <a:t>Repository</a:t>
            </a:r>
            <a:endParaRPr lang="en-US" sz="1200" dirty="0">
              <a:solidFill>
                <a:srgbClr val="000090"/>
              </a:solidFill>
              <a:latin typeface="Calibri"/>
            </a:endParaRPr>
          </a:p>
        </p:txBody>
      </p:sp>
      <p:cxnSp>
        <p:nvCxnSpPr>
          <p:cNvPr id="39" name="Straight Arrow Connector 38"/>
          <p:cNvCxnSpPr/>
          <p:nvPr/>
        </p:nvCxnSpPr>
        <p:spPr>
          <a:xfrm flipV="1">
            <a:off x="7245537" y="5762221"/>
            <a:ext cx="691620" cy="9625"/>
          </a:xfrm>
          <a:prstGeom prst="straightConnector1">
            <a:avLst/>
          </a:prstGeom>
          <a:ln w="31750" cap="flat" cmpd="sng" algn="ctr">
            <a:solidFill>
              <a:srgbClr val="FFAC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7261387" y="5914621"/>
            <a:ext cx="691620" cy="9625"/>
          </a:xfrm>
          <a:prstGeom prst="straightConnector1">
            <a:avLst/>
          </a:prstGeom>
          <a:ln w="31750" cap="flat" cmpd="sng" algn="ctr">
            <a:solidFill>
              <a:srgbClr val="FFAC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7261387" y="6078481"/>
            <a:ext cx="691620" cy="9625"/>
          </a:xfrm>
          <a:prstGeom prst="straightConnector1">
            <a:avLst/>
          </a:prstGeom>
          <a:ln w="31750" cap="flat" cmpd="sng" algn="ctr">
            <a:solidFill>
              <a:srgbClr val="FFAC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155664" y="5353330"/>
            <a:ext cx="1536750" cy="315323"/>
          </a:xfrm>
          <a:prstGeom prst="rect">
            <a:avLst/>
          </a:prstGeom>
          <a:noFill/>
          <a:ln>
            <a:noFill/>
          </a:ln>
        </p:spPr>
        <p:txBody>
          <a:bodyPr wrap="square">
            <a:spAutoFit/>
          </a:bodyPr>
          <a:lstStyle/>
          <a:p>
            <a:pPr algn="ctr" defTabSz="457200">
              <a:defRPr/>
            </a:pPr>
            <a:r>
              <a:rPr lang="en-US" sz="1200" dirty="0" smtClean="0">
                <a:solidFill>
                  <a:srgbClr val="FFAC00"/>
                </a:solidFill>
                <a:latin typeface="Calibri"/>
                <a:ea typeface="ＭＳ Ｐゴシック" charset="0"/>
                <a:cs typeface="ＭＳ Ｐゴシック" charset="0"/>
              </a:rPr>
              <a:t>Ingest and Cataloging</a:t>
            </a:r>
            <a:endParaRPr lang="en-US" sz="1200" dirty="0">
              <a:solidFill>
                <a:srgbClr val="FFAC00"/>
              </a:solidFill>
              <a:latin typeface="Calibri"/>
              <a:ea typeface="ＭＳ Ｐゴシック" charset="0"/>
              <a:cs typeface="ＭＳ Ｐゴシック" charset="0"/>
            </a:endParaRPr>
          </a:p>
        </p:txBody>
      </p:sp>
      <p:cxnSp>
        <p:nvCxnSpPr>
          <p:cNvPr id="43" name="Curved Connector 42"/>
          <p:cNvCxnSpPr>
            <a:stCxn id="13" idx="2"/>
            <a:endCxn id="37" idx="1"/>
          </p:cNvCxnSpPr>
          <p:nvPr/>
        </p:nvCxnSpPr>
        <p:spPr>
          <a:xfrm rot="16200000" flipH="1">
            <a:off x="6307021" y="5192496"/>
            <a:ext cx="926086" cy="18268"/>
          </a:xfrm>
          <a:prstGeom prst="curvedConnector3">
            <a:avLst>
              <a:gd name="adj1" fmla="val 50000"/>
            </a:avLst>
          </a:prstGeom>
          <a:ln>
            <a:solidFill>
              <a:schemeClr val="accent5">
                <a:lumMod val="50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1392851" y="2785575"/>
            <a:ext cx="6843994" cy="2063881"/>
            <a:chOff x="1392851" y="2785575"/>
            <a:chExt cx="6843994" cy="2063881"/>
          </a:xfrm>
        </p:grpSpPr>
        <p:sp>
          <p:nvSpPr>
            <p:cNvPr id="45" name="Freeform 44"/>
            <p:cNvSpPr/>
            <p:nvPr/>
          </p:nvSpPr>
          <p:spPr>
            <a:xfrm>
              <a:off x="1392851" y="3085929"/>
              <a:ext cx="6158587" cy="1763527"/>
            </a:xfrm>
            <a:custGeom>
              <a:avLst/>
              <a:gdLst>
                <a:gd name="connsiteX0" fmla="*/ 0 w 6158587"/>
                <a:gd name="connsiteY0" fmla="*/ 204819 h 1763527"/>
                <a:gd name="connsiteX1" fmla="*/ 0 w 6158587"/>
                <a:gd name="connsiteY1" fmla="*/ 204819 h 1763527"/>
                <a:gd name="connsiteX2" fmla="*/ 13656 w 6158587"/>
                <a:gd name="connsiteY2" fmla="*/ 368673 h 1763527"/>
                <a:gd name="connsiteX3" fmla="*/ 54622 w 6158587"/>
                <a:gd name="connsiteY3" fmla="*/ 751001 h 1763527"/>
                <a:gd name="connsiteX4" fmla="*/ 68277 w 6158587"/>
                <a:gd name="connsiteY4" fmla="*/ 791964 h 1763527"/>
                <a:gd name="connsiteX5" fmla="*/ 95588 w 6158587"/>
                <a:gd name="connsiteY5" fmla="*/ 819274 h 1763527"/>
                <a:gd name="connsiteX6" fmla="*/ 232142 w 6158587"/>
                <a:gd name="connsiteY6" fmla="*/ 887546 h 1763527"/>
                <a:gd name="connsiteX7" fmla="*/ 792014 w 6158587"/>
                <a:gd name="connsiteY7" fmla="*/ 873892 h 1763527"/>
                <a:gd name="connsiteX8" fmla="*/ 901257 w 6158587"/>
                <a:gd name="connsiteY8" fmla="*/ 860237 h 1763527"/>
                <a:gd name="connsiteX9" fmla="*/ 1379196 w 6158587"/>
                <a:gd name="connsiteY9" fmla="*/ 873892 h 1763527"/>
                <a:gd name="connsiteX10" fmla="*/ 2949568 w 6158587"/>
                <a:gd name="connsiteY10" fmla="*/ 873892 h 1763527"/>
                <a:gd name="connsiteX11" fmla="*/ 3195365 w 6158587"/>
                <a:gd name="connsiteY11" fmla="*/ 901201 h 1763527"/>
                <a:gd name="connsiteX12" fmla="*/ 3386540 w 6158587"/>
                <a:gd name="connsiteY12" fmla="*/ 928510 h 1763527"/>
                <a:gd name="connsiteX13" fmla="*/ 3427507 w 6158587"/>
                <a:gd name="connsiteY13" fmla="*/ 942165 h 1763527"/>
                <a:gd name="connsiteX14" fmla="*/ 3564061 w 6158587"/>
                <a:gd name="connsiteY14" fmla="*/ 969474 h 1763527"/>
                <a:gd name="connsiteX15" fmla="*/ 3632338 w 6158587"/>
                <a:gd name="connsiteY15" fmla="*/ 996783 h 1763527"/>
                <a:gd name="connsiteX16" fmla="*/ 3768892 w 6158587"/>
                <a:gd name="connsiteY16" fmla="*/ 1037746 h 1763527"/>
                <a:gd name="connsiteX17" fmla="*/ 3837169 w 6158587"/>
                <a:gd name="connsiteY17" fmla="*/ 1078710 h 1763527"/>
                <a:gd name="connsiteX18" fmla="*/ 3946412 w 6158587"/>
                <a:gd name="connsiteY18" fmla="*/ 1160637 h 1763527"/>
                <a:gd name="connsiteX19" fmla="*/ 4001034 w 6158587"/>
                <a:gd name="connsiteY19" fmla="*/ 1201601 h 1763527"/>
                <a:gd name="connsiteX20" fmla="*/ 4055655 w 6158587"/>
                <a:gd name="connsiteY20" fmla="*/ 1242565 h 1763527"/>
                <a:gd name="connsiteX21" fmla="*/ 4110277 w 6158587"/>
                <a:gd name="connsiteY21" fmla="*/ 1283528 h 1763527"/>
                <a:gd name="connsiteX22" fmla="*/ 4151243 w 6158587"/>
                <a:gd name="connsiteY22" fmla="*/ 1324492 h 1763527"/>
                <a:gd name="connsiteX23" fmla="*/ 4246831 w 6158587"/>
                <a:gd name="connsiteY23" fmla="*/ 1392765 h 1763527"/>
                <a:gd name="connsiteX24" fmla="*/ 4301453 w 6158587"/>
                <a:gd name="connsiteY24" fmla="*/ 1433729 h 1763527"/>
                <a:gd name="connsiteX25" fmla="*/ 4342419 w 6158587"/>
                <a:gd name="connsiteY25" fmla="*/ 1461038 h 1763527"/>
                <a:gd name="connsiteX26" fmla="*/ 4383385 w 6158587"/>
                <a:gd name="connsiteY26" fmla="*/ 1515656 h 1763527"/>
                <a:gd name="connsiteX27" fmla="*/ 4465317 w 6158587"/>
                <a:gd name="connsiteY27" fmla="*/ 1570274 h 1763527"/>
                <a:gd name="connsiteX28" fmla="*/ 4519939 w 6158587"/>
                <a:gd name="connsiteY28" fmla="*/ 1611238 h 1763527"/>
                <a:gd name="connsiteX29" fmla="*/ 4601871 w 6158587"/>
                <a:gd name="connsiteY29" fmla="*/ 1638547 h 1763527"/>
                <a:gd name="connsiteX30" fmla="*/ 4642838 w 6158587"/>
                <a:gd name="connsiteY30" fmla="*/ 1652201 h 1763527"/>
                <a:gd name="connsiteX31" fmla="*/ 4806702 w 6158587"/>
                <a:gd name="connsiteY31" fmla="*/ 1734129 h 1763527"/>
                <a:gd name="connsiteX32" fmla="*/ 4943257 w 6158587"/>
                <a:gd name="connsiteY32" fmla="*/ 1761438 h 1763527"/>
                <a:gd name="connsiteX33" fmla="*/ 5885479 w 6158587"/>
                <a:gd name="connsiteY33" fmla="*/ 1734129 h 1763527"/>
                <a:gd name="connsiteX34" fmla="*/ 5940101 w 6158587"/>
                <a:gd name="connsiteY34" fmla="*/ 1720474 h 1763527"/>
                <a:gd name="connsiteX35" fmla="*/ 6063000 w 6158587"/>
                <a:gd name="connsiteY35" fmla="*/ 1693165 h 1763527"/>
                <a:gd name="connsiteX36" fmla="*/ 6117621 w 6158587"/>
                <a:gd name="connsiteY36" fmla="*/ 1583929 h 1763527"/>
                <a:gd name="connsiteX37" fmla="*/ 6144932 w 6158587"/>
                <a:gd name="connsiteY37" fmla="*/ 1474692 h 1763527"/>
                <a:gd name="connsiteX38" fmla="*/ 6158587 w 6158587"/>
                <a:gd name="connsiteY38" fmla="*/ 1406419 h 1763527"/>
                <a:gd name="connsiteX39" fmla="*/ 6144932 w 6158587"/>
                <a:gd name="connsiteY39" fmla="*/ 1228910 h 1763527"/>
                <a:gd name="connsiteX40" fmla="*/ 6076655 w 6158587"/>
                <a:gd name="connsiteY40" fmla="*/ 1106019 h 1763527"/>
                <a:gd name="connsiteX41" fmla="*/ 6022033 w 6158587"/>
                <a:gd name="connsiteY41" fmla="*/ 1037746 h 1763527"/>
                <a:gd name="connsiteX42" fmla="*/ 5981067 w 6158587"/>
                <a:gd name="connsiteY42" fmla="*/ 1010437 h 1763527"/>
                <a:gd name="connsiteX43" fmla="*/ 5844513 w 6158587"/>
                <a:gd name="connsiteY43" fmla="*/ 914855 h 1763527"/>
                <a:gd name="connsiteX44" fmla="*/ 5803547 w 6158587"/>
                <a:gd name="connsiteY44" fmla="*/ 887546 h 1763527"/>
                <a:gd name="connsiteX45" fmla="*/ 5762581 w 6158587"/>
                <a:gd name="connsiteY45" fmla="*/ 873892 h 1763527"/>
                <a:gd name="connsiteX46" fmla="*/ 5694304 w 6158587"/>
                <a:gd name="connsiteY46" fmla="*/ 846583 h 1763527"/>
                <a:gd name="connsiteX47" fmla="*/ 5639682 w 6158587"/>
                <a:gd name="connsiteY47" fmla="*/ 819274 h 1763527"/>
                <a:gd name="connsiteX48" fmla="*/ 5557750 w 6158587"/>
                <a:gd name="connsiteY48" fmla="*/ 805619 h 1763527"/>
                <a:gd name="connsiteX49" fmla="*/ 4956912 w 6158587"/>
                <a:gd name="connsiteY49" fmla="*/ 791964 h 1763527"/>
                <a:gd name="connsiteX50" fmla="*/ 4888635 w 6158587"/>
                <a:gd name="connsiteY50" fmla="*/ 778310 h 1763527"/>
                <a:gd name="connsiteX51" fmla="*/ 4834013 w 6158587"/>
                <a:gd name="connsiteY51" fmla="*/ 764655 h 1763527"/>
                <a:gd name="connsiteX52" fmla="*/ 4601871 w 6158587"/>
                <a:gd name="connsiteY52" fmla="*/ 710037 h 1763527"/>
                <a:gd name="connsiteX53" fmla="*/ 4533594 w 6158587"/>
                <a:gd name="connsiteY53" fmla="*/ 669073 h 1763527"/>
                <a:gd name="connsiteX54" fmla="*/ 4478973 w 6158587"/>
                <a:gd name="connsiteY54" fmla="*/ 655419 h 1763527"/>
                <a:gd name="connsiteX55" fmla="*/ 4410696 w 6158587"/>
                <a:gd name="connsiteY55" fmla="*/ 628110 h 1763527"/>
                <a:gd name="connsiteX56" fmla="*/ 4287797 w 6158587"/>
                <a:gd name="connsiteY56" fmla="*/ 559837 h 1763527"/>
                <a:gd name="connsiteX57" fmla="*/ 4192209 w 6158587"/>
                <a:gd name="connsiteY57" fmla="*/ 532528 h 1763527"/>
                <a:gd name="connsiteX58" fmla="*/ 4137588 w 6158587"/>
                <a:gd name="connsiteY58" fmla="*/ 505219 h 1763527"/>
                <a:gd name="connsiteX59" fmla="*/ 4082966 w 6158587"/>
                <a:gd name="connsiteY59" fmla="*/ 464255 h 1763527"/>
                <a:gd name="connsiteX60" fmla="*/ 4042000 w 6158587"/>
                <a:gd name="connsiteY60" fmla="*/ 450601 h 1763527"/>
                <a:gd name="connsiteX61" fmla="*/ 3987378 w 6158587"/>
                <a:gd name="connsiteY61" fmla="*/ 423292 h 1763527"/>
                <a:gd name="connsiteX62" fmla="*/ 3919101 w 6158587"/>
                <a:gd name="connsiteY62" fmla="*/ 368673 h 1763527"/>
                <a:gd name="connsiteX63" fmla="*/ 3809858 w 6158587"/>
                <a:gd name="connsiteY63" fmla="*/ 341364 h 1763527"/>
                <a:gd name="connsiteX64" fmla="*/ 3727926 w 6158587"/>
                <a:gd name="connsiteY64" fmla="*/ 300401 h 1763527"/>
                <a:gd name="connsiteX65" fmla="*/ 3645993 w 6158587"/>
                <a:gd name="connsiteY65" fmla="*/ 245782 h 1763527"/>
                <a:gd name="connsiteX66" fmla="*/ 3605027 w 6158587"/>
                <a:gd name="connsiteY66" fmla="*/ 232128 h 1763527"/>
                <a:gd name="connsiteX67" fmla="*/ 3495784 w 6158587"/>
                <a:gd name="connsiteY67" fmla="*/ 177510 h 1763527"/>
                <a:gd name="connsiteX68" fmla="*/ 3400196 w 6158587"/>
                <a:gd name="connsiteY68" fmla="*/ 150200 h 1763527"/>
                <a:gd name="connsiteX69" fmla="*/ 3345574 w 6158587"/>
                <a:gd name="connsiteY69" fmla="*/ 122891 h 1763527"/>
                <a:gd name="connsiteX70" fmla="*/ 3249986 w 6158587"/>
                <a:gd name="connsiteY70" fmla="*/ 109237 h 1763527"/>
                <a:gd name="connsiteX71" fmla="*/ 2621838 w 6158587"/>
                <a:gd name="connsiteY71" fmla="*/ 95582 h 1763527"/>
                <a:gd name="connsiteX72" fmla="*/ 2512595 w 6158587"/>
                <a:gd name="connsiteY72" fmla="*/ 68273 h 1763527"/>
                <a:gd name="connsiteX73" fmla="*/ 2457973 w 6158587"/>
                <a:gd name="connsiteY73" fmla="*/ 54619 h 1763527"/>
                <a:gd name="connsiteX74" fmla="*/ 2321419 w 6158587"/>
                <a:gd name="connsiteY74" fmla="*/ 27309 h 1763527"/>
                <a:gd name="connsiteX75" fmla="*/ 2266797 w 6158587"/>
                <a:gd name="connsiteY75" fmla="*/ 13655 h 1763527"/>
                <a:gd name="connsiteX76" fmla="*/ 2157554 w 6158587"/>
                <a:gd name="connsiteY76" fmla="*/ 0 h 1763527"/>
                <a:gd name="connsiteX77" fmla="*/ 655460 w 6158587"/>
                <a:gd name="connsiteY77" fmla="*/ 13655 h 1763527"/>
                <a:gd name="connsiteX78" fmla="*/ 600838 w 6158587"/>
                <a:gd name="connsiteY78" fmla="*/ 27309 h 1763527"/>
                <a:gd name="connsiteX79" fmla="*/ 477939 w 6158587"/>
                <a:gd name="connsiteY79" fmla="*/ 54619 h 1763527"/>
                <a:gd name="connsiteX80" fmla="*/ 396007 w 6158587"/>
                <a:gd name="connsiteY80" fmla="*/ 81928 h 1763527"/>
                <a:gd name="connsiteX81" fmla="*/ 355041 w 6158587"/>
                <a:gd name="connsiteY81" fmla="*/ 95582 h 1763527"/>
                <a:gd name="connsiteX82" fmla="*/ 300419 w 6158587"/>
                <a:gd name="connsiteY82" fmla="*/ 122891 h 1763527"/>
                <a:gd name="connsiteX83" fmla="*/ 218487 w 6158587"/>
                <a:gd name="connsiteY83" fmla="*/ 150200 h 1763527"/>
                <a:gd name="connsiteX84" fmla="*/ 177520 w 6158587"/>
                <a:gd name="connsiteY84" fmla="*/ 163855 h 1763527"/>
                <a:gd name="connsiteX85" fmla="*/ 54622 w 6158587"/>
                <a:gd name="connsiteY85" fmla="*/ 177510 h 1763527"/>
                <a:gd name="connsiteX86" fmla="*/ 0 w 6158587"/>
                <a:gd name="connsiteY86" fmla="*/ 204819 h 176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158587" h="1763527">
                  <a:moveTo>
                    <a:pt x="0" y="204819"/>
                  </a:moveTo>
                  <a:lnTo>
                    <a:pt x="0" y="204819"/>
                  </a:lnTo>
                  <a:cubicBezTo>
                    <a:pt x="4552" y="259437"/>
                    <a:pt x="10698" y="313946"/>
                    <a:pt x="13656" y="368673"/>
                  </a:cubicBezTo>
                  <a:cubicBezTo>
                    <a:pt x="33440" y="734644"/>
                    <a:pt x="-36649" y="614103"/>
                    <a:pt x="54622" y="751001"/>
                  </a:cubicBezTo>
                  <a:cubicBezTo>
                    <a:pt x="59174" y="764655"/>
                    <a:pt x="60872" y="779622"/>
                    <a:pt x="68277" y="791964"/>
                  </a:cubicBezTo>
                  <a:cubicBezTo>
                    <a:pt x="74901" y="803003"/>
                    <a:pt x="85288" y="811550"/>
                    <a:pt x="95588" y="819274"/>
                  </a:cubicBezTo>
                  <a:cubicBezTo>
                    <a:pt x="176877" y="880238"/>
                    <a:pt x="154974" y="868256"/>
                    <a:pt x="232142" y="887546"/>
                  </a:cubicBezTo>
                  <a:lnTo>
                    <a:pt x="792014" y="873892"/>
                  </a:lnTo>
                  <a:cubicBezTo>
                    <a:pt x="828681" y="872395"/>
                    <a:pt x="864559" y="860237"/>
                    <a:pt x="901257" y="860237"/>
                  </a:cubicBezTo>
                  <a:cubicBezTo>
                    <a:pt x="1060635" y="860237"/>
                    <a:pt x="1219883" y="869340"/>
                    <a:pt x="1379196" y="873892"/>
                  </a:cubicBezTo>
                  <a:cubicBezTo>
                    <a:pt x="2029413" y="861851"/>
                    <a:pt x="2282883" y="848576"/>
                    <a:pt x="2949568" y="873892"/>
                  </a:cubicBezTo>
                  <a:cubicBezTo>
                    <a:pt x="3031945" y="877020"/>
                    <a:pt x="3113757" y="889543"/>
                    <a:pt x="3195365" y="901201"/>
                  </a:cubicBezTo>
                  <a:lnTo>
                    <a:pt x="3386540" y="928510"/>
                  </a:lnTo>
                  <a:cubicBezTo>
                    <a:pt x="3400196" y="933062"/>
                    <a:pt x="3413455" y="939043"/>
                    <a:pt x="3427507" y="942165"/>
                  </a:cubicBezTo>
                  <a:cubicBezTo>
                    <a:pt x="3488027" y="955613"/>
                    <a:pt x="3509641" y="951335"/>
                    <a:pt x="3564061" y="969474"/>
                  </a:cubicBezTo>
                  <a:cubicBezTo>
                    <a:pt x="3587315" y="977225"/>
                    <a:pt x="3609302" y="988407"/>
                    <a:pt x="3632338" y="996783"/>
                  </a:cubicBezTo>
                  <a:cubicBezTo>
                    <a:pt x="3705482" y="1023379"/>
                    <a:pt x="3703678" y="1021444"/>
                    <a:pt x="3768892" y="1037746"/>
                  </a:cubicBezTo>
                  <a:cubicBezTo>
                    <a:pt x="3791651" y="1051401"/>
                    <a:pt x="3815347" y="1063603"/>
                    <a:pt x="3837169" y="1078710"/>
                  </a:cubicBezTo>
                  <a:cubicBezTo>
                    <a:pt x="3874593" y="1104618"/>
                    <a:pt x="3909998" y="1133328"/>
                    <a:pt x="3946412" y="1160637"/>
                  </a:cubicBezTo>
                  <a:lnTo>
                    <a:pt x="4001034" y="1201601"/>
                  </a:lnTo>
                  <a:lnTo>
                    <a:pt x="4055655" y="1242565"/>
                  </a:lnTo>
                  <a:cubicBezTo>
                    <a:pt x="4073862" y="1256220"/>
                    <a:pt x="4094184" y="1267436"/>
                    <a:pt x="4110277" y="1283528"/>
                  </a:cubicBezTo>
                  <a:cubicBezTo>
                    <a:pt x="4123932" y="1297183"/>
                    <a:pt x="4136581" y="1311925"/>
                    <a:pt x="4151243" y="1324492"/>
                  </a:cubicBezTo>
                  <a:cubicBezTo>
                    <a:pt x="4195870" y="1362741"/>
                    <a:pt x="4203603" y="1361890"/>
                    <a:pt x="4246831" y="1392765"/>
                  </a:cubicBezTo>
                  <a:cubicBezTo>
                    <a:pt x="4265351" y="1405993"/>
                    <a:pt x="4282933" y="1420501"/>
                    <a:pt x="4301453" y="1433729"/>
                  </a:cubicBezTo>
                  <a:cubicBezTo>
                    <a:pt x="4314808" y="1443268"/>
                    <a:pt x="4330814" y="1449434"/>
                    <a:pt x="4342419" y="1461038"/>
                  </a:cubicBezTo>
                  <a:cubicBezTo>
                    <a:pt x="4358512" y="1477130"/>
                    <a:pt x="4366375" y="1500537"/>
                    <a:pt x="4383385" y="1515656"/>
                  </a:cubicBezTo>
                  <a:cubicBezTo>
                    <a:pt x="4407918" y="1537461"/>
                    <a:pt x="4439058" y="1550581"/>
                    <a:pt x="4465317" y="1570274"/>
                  </a:cubicBezTo>
                  <a:cubicBezTo>
                    <a:pt x="4483524" y="1583929"/>
                    <a:pt x="4499583" y="1601060"/>
                    <a:pt x="4519939" y="1611238"/>
                  </a:cubicBezTo>
                  <a:cubicBezTo>
                    <a:pt x="4545688" y="1624112"/>
                    <a:pt x="4574560" y="1629444"/>
                    <a:pt x="4601871" y="1638547"/>
                  </a:cubicBezTo>
                  <a:lnTo>
                    <a:pt x="4642838" y="1652201"/>
                  </a:lnTo>
                  <a:cubicBezTo>
                    <a:pt x="4711890" y="1698233"/>
                    <a:pt x="4725937" y="1717977"/>
                    <a:pt x="4806702" y="1734129"/>
                  </a:cubicBezTo>
                  <a:lnTo>
                    <a:pt x="4943257" y="1761438"/>
                  </a:lnTo>
                  <a:cubicBezTo>
                    <a:pt x="4989560" y="1760666"/>
                    <a:pt x="5613974" y="1775896"/>
                    <a:pt x="5885479" y="1734129"/>
                  </a:cubicBezTo>
                  <a:cubicBezTo>
                    <a:pt x="5904028" y="1731275"/>
                    <a:pt x="5921780" y="1724545"/>
                    <a:pt x="5940101" y="1720474"/>
                  </a:cubicBezTo>
                  <a:cubicBezTo>
                    <a:pt x="6096126" y="1685804"/>
                    <a:pt x="5929788" y="1726467"/>
                    <a:pt x="6063000" y="1693165"/>
                  </a:cubicBezTo>
                  <a:cubicBezTo>
                    <a:pt x="6130234" y="1648345"/>
                    <a:pt x="6095816" y="1685678"/>
                    <a:pt x="6117621" y="1583929"/>
                  </a:cubicBezTo>
                  <a:cubicBezTo>
                    <a:pt x="6125486" y="1547229"/>
                    <a:pt x="6137571" y="1511496"/>
                    <a:pt x="6144932" y="1474692"/>
                  </a:cubicBezTo>
                  <a:lnTo>
                    <a:pt x="6158587" y="1406419"/>
                  </a:lnTo>
                  <a:cubicBezTo>
                    <a:pt x="6154035" y="1347249"/>
                    <a:pt x="6154188" y="1287528"/>
                    <a:pt x="6144932" y="1228910"/>
                  </a:cubicBezTo>
                  <a:cubicBezTo>
                    <a:pt x="6129653" y="1132149"/>
                    <a:pt x="6125808" y="1164999"/>
                    <a:pt x="6076655" y="1106019"/>
                  </a:cubicBezTo>
                  <a:cubicBezTo>
                    <a:pt x="6041170" y="1063439"/>
                    <a:pt x="6061758" y="1069525"/>
                    <a:pt x="6022033" y="1037746"/>
                  </a:cubicBezTo>
                  <a:cubicBezTo>
                    <a:pt x="6009218" y="1027494"/>
                    <a:pt x="5993333" y="1021340"/>
                    <a:pt x="5981067" y="1010437"/>
                  </a:cubicBezTo>
                  <a:cubicBezTo>
                    <a:pt x="5869307" y="911101"/>
                    <a:pt x="5944650" y="939888"/>
                    <a:pt x="5844513" y="914855"/>
                  </a:cubicBezTo>
                  <a:cubicBezTo>
                    <a:pt x="5830858" y="905752"/>
                    <a:pt x="5818226" y="894885"/>
                    <a:pt x="5803547" y="887546"/>
                  </a:cubicBezTo>
                  <a:cubicBezTo>
                    <a:pt x="5790673" y="881109"/>
                    <a:pt x="5776059" y="878946"/>
                    <a:pt x="5762581" y="873892"/>
                  </a:cubicBezTo>
                  <a:cubicBezTo>
                    <a:pt x="5739630" y="865286"/>
                    <a:pt x="5716704" y="856538"/>
                    <a:pt x="5694304" y="846583"/>
                  </a:cubicBezTo>
                  <a:cubicBezTo>
                    <a:pt x="5675702" y="838316"/>
                    <a:pt x="5659180" y="825123"/>
                    <a:pt x="5639682" y="819274"/>
                  </a:cubicBezTo>
                  <a:cubicBezTo>
                    <a:pt x="5613162" y="811318"/>
                    <a:pt x="5585415" y="806726"/>
                    <a:pt x="5557750" y="805619"/>
                  </a:cubicBezTo>
                  <a:cubicBezTo>
                    <a:pt x="5357579" y="797612"/>
                    <a:pt x="5157191" y="796516"/>
                    <a:pt x="4956912" y="791964"/>
                  </a:cubicBezTo>
                  <a:cubicBezTo>
                    <a:pt x="4934153" y="787413"/>
                    <a:pt x="4911292" y="783345"/>
                    <a:pt x="4888635" y="778310"/>
                  </a:cubicBezTo>
                  <a:cubicBezTo>
                    <a:pt x="4870314" y="774239"/>
                    <a:pt x="4852416" y="768335"/>
                    <a:pt x="4834013" y="764655"/>
                  </a:cubicBezTo>
                  <a:cubicBezTo>
                    <a:pt x="4800824" y="758018"/>
                    <a:pt x="4649864" y="738831"/>
                    <a:pt x="4601871" y="710037"/>
                  </a:cubicBezTo>
                  <a:cubicBezTo>
                    <a:pt x="4579112" y="696382"/>
                    <a:pt x="4557848" y="679852"/>
                    <a:pt x="4533594" y="669073"/>
                  </a:cubicBezTo>
                  <a:cubicBezTo>
                    <a:pt x="4516444" y="661451"/>
                    <a:pt x="4496777" y="661353"/>
                    <a:pt x="4478973" y="655419"/>
                  </a:cubicBezTo>
                  <a:cubicBezTo>
                    <a:pt x="4455719" y="647668"/>
                    <a:pt x="4432620" y="639072"/>
                    <a:pt x="4410696" y="628110"/>
                  </a:cubicBezTo>
                  <a:cubicBezTo>
                    <a:pt x="4307092" y="576311"/>
                    <a:pt x="4379865" y="599293"/>
                    <a:pt x="4287797" y="559837"/>
                  </a:cubicBezTo>
                  <a:cubicBezTo>
                    <a:pt x="4260365" y="548081"/>
                    <a:pt x="4219935" y="539459"/>
                    <a:pt x="4192209" y="532528"/>
                  </a:cubicBezTo>
                  <a:cubicBezTo>
                    <a:pt x="4174002" y="523425"/>
                    <a:pt x="4154850" y="516007"/>
                    <a:pt x="4137588" y="505219"/>
                  </a:cubicBezTo>
                  <a:cubicBezTo>
                    <a:pt x="4118288" y="493157"/>
                    <a:pt x="4102726" y="475546"/>
                    <a:pt x="4082966" y="464255"/>
                  </a:cubicBezTo>
                  <a:cubicBezTo>
                    <a:pt x="4070468" y="457114"/>
                    <a:pt x="4055230" y="456271"/>
                    <a:pt x="4042000" y="450601"/>
                  </a:cubicBezTo>
                  <a:cubicBezTo>
                    <a:pt x="4023290" y="442583"/>
                    <a:pt x="4005585" y="432395"/>
                    <a:pt x="3987378" y="423292"/>
                  </a:cubicBezTo>
                  <a:cubicBezTo>
                    <a:pt x="3967766" y="403681"/>
                    <a:pt x="3946171" y="378516"/>
                    <a:pt x="3919101" y="368673"/>
                  </a:cubicBezTo>
                  <a:cubicBezTo>
                    <a:pt x="3883826" y="355846"/>
                    <a:pt x="3809858" y="341364"/>
                    <a:pt x="3809858" y="341364"/>
                  </a:cubicBezTo>
                  <a:cubicBezTo>
                    <a:pt x="3627990" y="220126"/>
                    <a:pt x="3897538" y="394624"/>
                    <a:pt x="3727926" y="300401"/>
                  </a:cubicBezTo>
                  <a:cubicBezTo>
                    <a:pt x="3699233" y="284461"/>
                    <a:pt x="3673304" y="263988"/>
                    <a:pt x="3645993" y="245782"/>
                  </a:cubicBezTo>
                  <a:cubicBezTo>
                    <a:pt x="3634016" y="237798"/>
                    <a:pt x="3618131" y="238084"/>
                    <a:pt x="3605027" y="232128"/>
                  </a:cubicBezTo>
                  <a:cubicBezTo>
                    <a:pt x="3567964" y="215282"/>
                    <a:pt x="3535280" y="187384"/>
                    <a:pt x="3495784" y="177510"/>
                  </a:cubicBezTo>
                  <a:cubicBezTo>
                    <a:pt x="3468063" y="170580"/>
                    <a:pt x="3427625" y="161955"/>
                    <a:pt x="3400196" y="150200"/>
                  </a:cubicBezTo>
                  <a:cubicBezTo>
                    <a:pt x="3381486" y="142182"/>
                    <a:pt x="3365213" y="128247"/>
                    <a:pt x="3345574" y="122891"/>
                  </a:cubicBezTo>
                  <a:cubicBezTo>
                    <a:pt x="3314522" y="114423"/>
                    <a:pt x="3282149" y="110451"/>
                    <a:pt x="3249986" y="109237"/>
                  </a:cubicBezTo>
                  <a:cubicBezTo>
                    <a:pt x="3040703" y="101340"/>
                    <a:pt x="2831221" y="100134"/>
                    <a:pt x="2621838" y="95582"/>
                  </a:cubicBezTo>
                  <a:lnTo>
                    <a:pt x="2512595" y="68273"/>
                  </a:lnTo>
                  <a:cubicBezTo>
                    <a:pt x="2494388" y="63722"/>
                    <a:pt x="2476376" y="58300"/>
                    <a:pt x="2457973" y="54619"/>
                  </a:cubicBezTo>
                  <a:cubicBezTo>
                    <a:pt x="2412455" y="45516"/>
                    <a:pt x="2366453" y="38566"/>
                    <a:pt x="2321419" y="27309"/>
                  </a:cubicBezTo>
                  <a:cubicBezTo>
                    <a:pt x="2303212" y="22758"/>
                    <a:pt x="2285309" y="16740"/>
                    <a:pt x="2266797" y="13655"/>
                  </a:cubicBezTo>
                  <a:cubicBezTo>
                    <a:pt x="2230599" y="7622"/>
                    <a:pt x="2193968" y="4552"/>
                    <a:pt x="2157554" y="0"/>
                  </a:cubicBezTo>
                  <a:lnTo>
                    <a:pt x="655460" y="13655"/>
                  </a:lnTo>
                  <a:cubicBezTo>
                    <a:pt x="636695" y="13984"/>
                    <a:pt x="619159" y="23238"/>
                    <a:pt x="600838" y="27309"/>
                  </a:cubicBezTo>
                  <a:cubicBezTo>
                    <a:pt x="550721" y="38445"/>
                    <a:pt x="525513" y="40348"/>
                    <a:pt x="477939" y="54619"/>
                  </a:cubicBezTo>
                  <a:cubicBezTo>
                    <a:pt x="450365" y="62891"/>
                    <a:pt x="423318" y="72825"/>
                    <a:pt x="396007" y="81928"/>
                  </a:cubicBezTo>
                  <a:cubicBezTo>
                    <a:pt x="382352" y="86479"/>
                    <a:pt x="367915" y="89145"/>
                    <a:pt x="355041" y="95582"/>
                  </a:cubicBezTo>
                  <a:cubicBezTo>
                    <a:pt x="336834" y="104685"/>
                    <a:pt x="319319" y="115331"/>
                    <a:pt x="300419" y="122891"/>
                  </a:cubicBezTo>
                  <a:cubicBezTo>
                    <a:pt x="273690" y="133582"/>
                    <a:pt x="245798" y="141097"/>
                    <a:pt x="218487" y="150200"/>
                  </a:cubicBezTo>
                  <a:cubicBezTo>
                    <a:pt x="204831" y="154752"/>
                    <a:pt x="191826" y="162265"/>
                    <a:pt x="177520" y="163855"/>
                  </a:cubicBezTo>
                  <a:lnTo>
                    <a:pt x="54622" y="177510"/>
                  </a:lnTo>
                  <a:lnTo>
                    <a:pt x="0" y="204819"/>
                  </a:lnTo>
                  <a:close/>
                </a:path>
              </a:pathLst>
            </a:custGeom>
            <a:solidFill>
              <a:srgbClr val="CCFF66">
                <a:alpha val="2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5612462" y="2785575"/>
              <a:ext cx="2624383" cy="830997"/>
            </a:xfrm>
            <a:prstGeom prst="rect">
              <a:avLst/>
            </a:prstGeom>
            <a:noFill/>
            <a:ln>
              <a:noFill/>
            </a:ln>
          </p:spPr>
          <p:txBody>
            <a:bodyPr wrap="square">
              <a:spAutoFit/>
            </a:bodyPr>
            <a:lstStyle/>
            <a:p>
              <a:pPr algn="ctr" defTabSz="457200">
                <a:defRPr/>
              </a:pPr>
              <a:r>
                <a:rPr lang="en-US" sz="2400" dirty="0" smtClean="0">
                  <a:solidFill>
                    <a:srgbClr val="008000"/>
                  </a:solidFill>
                  <a:latin typeface="Calibri"/>
                </a:rPr>
                <a:t>Run p</a:t>
              </a:r>
              <a:r>
                <a:rPr lang="en-US" sz="2400" dirty="0" smtClean="0">
                  <a:solidFill>
                    <a:srgbClr val="008000"/>
                  </a:solidFill>
                  <a:latin typeface="Calibri"/>
                  <a:ea typeface="ＭＳ Ｐゴシック" charset="0"/>
                  <a:cs typeface="ＭＳ Ｐゴシック" charset="0"/>
                </a:rPr>
                <a:t>ipeline on same machine</a:t>
              </a:r>
              <a:endParaRPr lang="en-US" sz="2400" dirty="0">
                <a:solidFill>
                  <a:srgbClr val="008000"/>
                </a:solidFill>
                <a:latin typeface="Calibri"/>
                <a:ea typeface="ＭＳ Ｐゴシック" charset="0"/>
                <a:cs typeface="ＭＳ Ｐゴシック" charset="0"/>
              </a:endParaRPr>
            </a:p>
          </p:txBody>
        </p:sp>
      </p:grpSp>
    </p:spTree>
    <p:extLst>
      <p:ext uri="{BB962C8B-B14F-4D97-AF65-F5344CB8AC3E}">
        <p14:creationId xmlns:p14="http://schemas.microsoft.com/office/powerpoint/2010/main" val="29423725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Access</a:t>
            </a:r>
            <a:endParaRPr lang="en-US" dirty="0"/>
          </a:p>
        </p:txBody>
      </p:sp>
      <p:sp>
        <p:nvSpPr>
          <p:cNvPr id="3" name="Slide Number Placeholder 2"/>
          <p:cNvSpPr>
            <a:spLocks noGrp="1"/>
          </p:cNvSpPr>
          <p:nvPr>
            <p:ph type="sldNum" sz="quarter" idx="4"/>
          </p:nvPr>
        </p:nvSpPr>
        <p:spPr/>
        <p:txBody>
          <a:bodyPr/>
          <a:lstStyle/>
          <a:p>
            <a:fld id="{11666C6C-4E19-6342-9A2A-019557919201}" type="slidenum">
              <a:rPr lang="en-US" smtClean="0"/>
              <a:pPr/>
              <a:t>32</a:t>
            </a:fld>
            <a:endParaRPr lang="en-US"/>
          </a:p>
        </p:txBody>
      </p:sp>
      <p:sp>
        <p:nvSpPr>
          <p:cNvPr id="4" name="Date Placeholder 3"/>
          <p:cNvSpPr>
            <a:spLocks noGrp="1"/>
          </p:cNvSpPr>
          <p:nvPr>
            <p:ph type="dt" sz="half" idx="2"/>
          </p:nvPr>
        </p:nvSpPr>
        <p:spPr/>
        <p:txBody>
          <a:bodyPr/>
          <a:lstStyle/>
          <a:p>
            <a:r>
              <a:rPr lang="en-US" smtClean="0"/>
              <a:t>2013-07-11T08:30:00-04:00</a:t>
            </a:r>
            <a:endParaRPr lang="en-US" dirty="0"/>
          </a:p>
        </p:txBody>
      </p:sp>
      <p:sp>
        <p:nvSpPr>
          <p:cNvPr id="5" name="Footer Placeholder 4"/>
          <p:cNvSpPr>
            <a:spLocks noGrp="1"/>
          </p:cNvSpPr>
          <p:nvPr>
            <p:ph type="ftr" sz="quarter" idx="3"/>
          </p:nvPr>
        </p:nvSpPr>
        <p:spPr/>
        <p:txBody>
          <a:bodyPr/>
          <a:lstStyle/>
          <a:p>
            <a:r>
              <a:rPr lang="en-US" smtClean="0"/>
              <a:t>ESIP 2013 Summer – Cloud Computing and Geosciences</a:t>
            </a:r>
            <a:endParaRPr lang="en-US" dirty="0"/>
          </a:p>
        </p:txBody>
      </p:sp>
      <p:sp>
        <p:nvSpPr>
          <p:cNvPr id="6" name="Content Placeholder 2"/>
          <p:cNvSpPr txBox="1">
            <a:spLocks/>
          </p:cNvSpPr>
          <p:nvPr/>
        </p:nvSpPr>
        <p:spPr>
          <a:xfrm>
            <a:off x="357909" y="957559"/>
            <a:ext cx="8485909" cy="94042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smtClean="0"/>
              <a:t>Leverages interoperable WebDAV specification</a:t>
            </a:r>
          </a:p>
          <a:p>
            <a:r>
              <a:rPr lang="en-US" sz="1600" smtClean="0"/>
              <a:t>Extended from prior ACCESS-2011 work</a:t>
            </a:r>
          </a:p>
          <a:p>
            <a:r>
              <a:rPr lang="en-US" sz="1600" smtClean="0"/>
              <a:t>Enable access to data products via various interfaces</a:t>
            </a:r>
            <a:endParaRPr lang="en-US" sz="1600" dirty="0" smtClean="0"/>
          </a:p>
        </p:txBody>
      </p:sp>
      <p:grpSp>
        <p:nvGrpSpPr>
          <p:cNvPr id="7" name="Group 6"/>
          <p:cNvGrpSpPr/>
          <p:nvPr/>
        </p:nvGrpSpPr>
        <p:grpSpPr>
          <a:xfrm>
            <a:off x="5905961" y="2037942"/>
            <a:ext cx="3154399" cy="2279579"/>
            <a:chOff x="5905961" y="2037942"/>
            <a:chExt cx="3154399" cy="2279579"/>
          </a:xfrm>
        </p:grpSpPr>
        <p:pic>
          <p:nvPicPr>
            <p:cNvPr id="8" name="Picture 7" descr="webdav_html_job_dir_interferogr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5961" y="2037942"/>
              <a:ext cx="3154399" cy="2059884"/>
            </a:xfrm>
            <a:prstGeom prst="rect">
              <a:avLst/>
            </a:prstGeom>
          </p:spPr>
        </p:pic>
        <p:sp>
          <p:nvSpPr>
            <p:cNvPr id="9" name="TextBox 8"/>
            <p:cNvSpPr txBox="1"/>
            <p:nvPr/>
          </p:nvSpPr>
          <p:spPr>
            <a:xfrm>
              <a:off x="6092820" y="3944866"/>
              <a:ext cx="2770138" cy="372655"/>
            </a:xfrm>
            <a:prstGeom prst="rect">
              <a:avLst/>
            </a:prstGeom>
            <a:noFill/>
            <a:ln>
              <a:noFill/>
            </a:ln>
          </p:spPr>
          <p:txBody>
            <a:bodyPr>
              <a:spAutoFit/>
            </a:bodyPr>
            <a:lstStyle/>
            <a:p>
              <a:pPr algn="ctr" defTabSz="457200">
                <a:defRPr/>
              </a:pPr>
              <a:r>
                <a:rPr lang="en-US" sz="1100" dirty="0" smtClean="0">
                  <a:solidFill>
                    <a:srgbClr val="9BBB59">
                      <a:lumMod val="50000"/>
                    </a:srgbClr>
                  </a:solidFill>
                  <a:latin typeface="Calibri"/>
                  <a:ea typeface="ＭＳ Ｐゴシック" charset="0"/>
                  <a:cs typeface="ＭＳ Ｐゴシック" charset="0"/>
                </a:rPr>
                <a:t>Web Interface to Repository of Data Products</a:t>
              </a:r>
              <a:endParaRPr lang="en-US" sz="1100" dirty="0">
                <a:solidFill>
                  <a:srgbClr val="9BBB59">
                    <a:lumMod val="50000"/>
                  </a:srgbClr>
                </a:solidFill>
                <a:latin typeface="Calibri"/>
                <a:ea typeface="ＭＳ Ｐゴシック" charset="0"/>
                <a:cs typeface="ＭＳ Ｐゴシック" charset="0"/>
              </a:endParaRPr>
            </a:p>
          </p:txBody>
        </p:sp>
      </p:grpSp>
      <p:grpSp>
        <p:nvGrpSpPr>
          <p:cNvPr id="10" name="Group 9"/>
          <p:cNvGrpSpPr/>
          <p:nvPr/>
        </p:nvGrpSpPr>
        <p:grpSpPr>
          <a:xfrm>
            <a:off x="232143" y="1993238"/>
            <a:ext cx="2826669" cy="2247229"/>
            <a:chOff x="232143" y="1993238"/>
            <a:chExt cx="2826669" cy="2247229"/>
          </a:xfrm>
        </p:grpSpPr>
        <p:pic>
          <p:nvPicPr>
            <p:cNvPr id="11" name="Picture 10" descr="job_management_u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43" y="1993238"/>
              <a:ext cx="2826669" cy="2044509"/>
            </a:xfrm>
            <a:prstGeom prst="rect">
              <a:avLst/>
            </a:prstGeom>
          </p:spPr>
        </p:pic>
        <p:sp>
          <p:nvSpPr>
            <p:cNvPr id="12" name="TextBox 11"/>
            <p:cNvSpPr txBox="1"/>
            <p:nvPr/>
          </p:nvSpPr>
          <p:spPr>
            <a:xfrm>
              <a:off x="349097" y="3884362"/>
              <a:ext cx="2518307" cy="356105"/>
            </a:xfrm>
            <a:prstGeom prst="rect">
              <a:avLst/>
            </a:prstGeom>
            <a:noFill/>
            <a:ln>
              <a:noFill/>
            </a:ln>
          </p:spPr>
          <p:txBody>
            <a:bodyPr>
              <a:spAutoFit/>
            </a:bodyPr>
            <a:lstStyle/>
            <a:p>
              <a:pPr algn="ctr" defTabSz="457200">
                <a:defRPr/>
              </a:pPr>
              <a:r>
                <a:rPr lang="en-US" sz="1100" dirty="0" smtClean="0">
                  <a:solidFill>
                    <a:srgbClr val="9BBB59">
                      <a:lumMod val="50000"/>
                    </a:srgbClr>
                  </a:solidFill>
                  <a:latin typeface="Calibri"/>
                  <a:ea typeface="ＭＳ Ｐゴシック" charset="0"/>
                  <a:cs typeface="ＭＳ Ｐゴシック" charset="0"/>
                </a:rPr>
                <a:t>Job Management: browse remote jobs</a:t>
              </a:r>
              <a:endParaRPr lang="en-US" sz="1100" dirty="0">
                <a:solidFill>
                  <a:srgbClr val="9BBB59">
                    <a:lumMod val="50000"/>
                  </a:srgbClr>
                </a:solidFill>
                <a:latin typeface="Calibri"/>
                <a:ea typeface="ＭＳ Ｐゴシック" charset="0"/>
                <a:cs typeface="ＭＳ Ｐゴシック" charset="0"/>
              </a:endParaRPr>
            </a:p>
          </p:txBody>
        </p:sp>
      </p:grpSp>
      <p:grpSp>
        <p:nvGrpSpPr>
          <p:cNvPr id="13" name="Group 12"/>
          <p:cNvGrpSpPr/>
          <p:nvPr/>
        </p:nvGrpSpPr>
        <p:grpSpPr>
          <a:xfrm>
            <a:off x="3259348" y="1937402"/>
            <a:ext cx="2518844" cy="2407358"/>
            <a:chOff x="3259348" y="1937402"/>
            <a:chExt cx="2518844" cy="2407358"/>
          </a:xfrm>
        </p:grpSpPr>
        <p:pic>
          <p:nvPicPr>
            <p:cNvPr id="14" name="Picture 13" descr="job_management_ui_topophase_fla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9348" y="1937402"/>
              <a:ext cx="2497741" cy="2136596"/>
            </a:xfrm>
            <a:prstGeom prst="rect">
              <a:avLst/>
            </a:prstGeom>
          </p:spPr>
        </p:pic>
        <p:sp>
          <p:nvSpPr>
            <p:cNvPr id="15" name="TextBox 14"/>
            <p:cNvSpPr txBox="1"/>
            <p:nvPr/>
          </p:nvSpPr>
          <p:spPr>
            <a:xfrm>
              <a:off x="3259885" y="3913873"/>
              <a:ext cx="2518307" cy="430887"/>
            </a:xfrm>
            <a:prstGeom prst="rect">
              <a:avLst/>
            </a:prstGeom>
            <a:noFill/>
            <a:ln>
              <a:noFill/>
            </a:ln>
          </p:spPr>
          <p:txBody>
            <a:bodyPr>
              <a:spAutoFit/>
            </a:bodyPr>
            <a:lstStyle/>
            <a:p>
              <a:pPr algn="ctr" defTabSz="457200">
                <a:defRPr/>
              </a:pPr>
              <a:r>
                <a:rPr lang="en-US" sz="1100" dirty="0" smtClean="0">
                  <a:solidFill>
                    <a:srgbClr val="9BBB59">
                      <a:lumMod val="50000"/>
                    </a:srgbClr>
                  </a:solidFill>
                  <a:latin typeface="Calibri"/>
                  <a:ea typeface="ＭＳ Ｐゴシック" charset="0"/>
                  <a:cs typeface="ＭＳ Ｐゴシック" charset="0"/>
                </a:rPr>
                <a:t>Job Management: browse “first looks”</a:t>
              </a:r>
              <a:endParaRPr lang="en-US" sz="1100" dirty="0">
                <a:solidFill>
                  <a:srgbClr val="9BBB59">
                    <a:lumMod val="50000"/>
                  </a:srgbClr>
                </a:solidFill>
                <a:latin typeface="Calibri"/>
                <a:ea typeface="ＭＳ Ｐゴシック" charset="0"/>
                <a:cs typeface="ＭＳ Ｐゴシック" charset="0"/>
              </a:endParaRPr>
            </a:p>
          </p:txBody>
        </p:sp>
      </p:grpSp>
      <p:grpSp>
        <p:nvGrpSpPr>
          <p:cNvPr id="16" name="Group 15"/>
          <p:cNvGrpSpPr/>
          <p:nvPr/>
        </p:nvGrpSpPr>
        <p:grpSpPr>
          <a:xfrm>
            <a:off x="177520" y="4246568"/>
            <a:ext cx="3191071" cy="2369129"/>
            <a:chOff x="177520" y="4246568"/>
            <a:chExt cx="3191071" cy="2369129"/>
          </a:xfrm>
        </p:grpSpPr>
        <p:pic>
          <p:nvPicPr>
            <p:cNvPr id="17" name="Picture 16" descr="webdav_finder_job_dir_interferogr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520" y="4246568"/>
              <a:ext cx="3191071" cy="2050954"/>
            </a:xfrm>
            <a:prstGeom prst="rect">
              <a:avLst/>
            </a:prstGeom>
          </p:spPr>
        </p:pic>
        <p:sp>
          <p:nvSpPr>
            <p:cNvPr id="18" name="TextBox 17"/>
            <p:cNvSpPr txBox="1"/>
            <p:nvPr/>
          </p:nvSpPr>
          <p:spPr>
            <a:xfrm>
              <a:off x="528806" y="6094323"/>
              <a:ext cx="2518307" cy="521374"/>
            </a:xfrm>
            <a:prstGeom prst="rect">
              <a:avLst/>
            </a:prstGeom>
            <a:noFill/>
            <a:ln>
              <a:noFill/>
            </a:ln>
          </p:spPr>
          <p:txBody>
            <a:bodyPr>
              <a:spAutoFit/>
            </a:bodyPr>
            <a:lstStyle/>
            <a:p>
              <a:pPr algn="ctr" defTabSz="457200">
                <a:defRPr/>
              </a:pPr>
              <a:r>
                <a:rPr lang="en-US" sz="1100" dirty="0" smtClean="0">
                  <a:solidFill>
                    <a:srgbClr val="9BBB59">
                      <a:lumMod val="50000"/>
                    </a:srgbClr>
                  </a:solidFill>
                  <a:latin typeface="Calibri"/>
                  <a:ea typeface="ＭＳ Ｐゴシック" charset="0"/>
                  <a:cs typeface="ＭＳ Ｐゴシック" charset="0"/>
                </a:rPr>
                <a:t>MACOSX Finder: drag-and-drop to local file system mount</a:t>
              </a:r>
              <a:endParaRPr lang="en-US" sz="1100" dirty="0">
                <a:solidFill>
                  <a:srgbClr val="9BBB59">
                    <a:lumMod val="50000"/>
                  </a:srgbClr>
                </a:solidFill>
                <a:latin typeface="Calibri"/>
                <a:ea typeface="ＭＳ Ｐゴシック" charset="0"/>
                <a:cs typeface="ＭＳ Ｐゴシック" charset="0"/>
              </a:endParaRPr>
            </a:p>
          </p:txBody>
        </p:sp>
      </p:grpSp>
      <p:sp>
        <p:nvSpPr>
          <p:cNvPr id="19" name="TextBox 18"/>
          <p:cNvSpPr txBox="1"/>
          <p:nvPr/>
        </p:nvSpPr>
        <p:spPr>
          <a:xfrm>
            <a:off x="3412289" y="6096525"/>
            <a:ext cx="2518307" cy="261610"/>
          </a:xfrm>
          <a:prstGeom prst="rect">
            <a:avLst/>
          </a:prstGeom>
          <a:noFill/>
          <a:ln>
            <a:noFill/>
          </a:ln>
        </p:spPr>
        <p:txBody>
          <a:bodyPr>
            <a:spAutoFit/>
          </a:bodyPr>
          <a:lstStyle/>
          <a:p>
            <a:pPr algn="ctr" defTabSz="457200">
              <a:defRPr/>
            </a:pPr>
            <a:r>
              <a:rPr lang="en-US" sz="1100" dirty="0" smtClean="0">
                <a:solidFill>
                  <a:srgbClr val="9BBB59">
                    <a:lumMod val="50000"/>
                  </a:srgbClr>
                </a:solidFill>
                <a:latin typeface="Calibri"/>
                <a:ea typeface="ＭＳ Ｐゴシック" charset="0"/>
                <a:cs typeface="ＭＳ Ｐゴシック" charset="0"/>
              </a:rPr>
              <a:t>Command-line interface</a:t>
            </a:r>
            <a:endParaRPr lang="en-US" sz="1100" dirty="0">
              <a:solidFill>
                <a:srgbClr val="9BBB59">
                  <a:lumMod val="50000"/>
                </a:srgbClr>
              </a:solidFill>
              <a:latin typeface="Calibri"/>
              <a:ea typeface="ＭＳ Ｐゴシック" charset="0"/>
              <a:cs typeface="ＭＳ Ｐゴシック" charset="0"/>
            </a:endParaRPr>
          </a:p>
        </p:txBody>
      </p:sp>
      <p:pic>
        <p:nvPicPr>
          <p:cNvPr id="20" name="Picture 19" descr="webdav_shell_moun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9913" y="4326962"/>
            <a:ext cx="2916312" cy="1836197"/>
          </a:xfrm>
          <a:prstGeom prst="rect">
            <a:avLst/>
          </a:prstGeom>
        </p:spPr>
      </p:pic>
      <p:grpSp>
        <p:nvGrpSpPr>
          <p:cNvPr id="21" name="Group 20"/>
          <p:cNvGrpSpPr/>
          <p:nvPr/>
        </p:nvGrpSpPr>
        <p:grpSpPr>
          <a:xfrm>
            <a:off x="6561667" y="4304950"/>
            <a:ext cx="2150533" cy="2031361"/>
            <a:chOff x="6561667" y="4304950"/>
            <a:chExt cx="2150533" cy="2031361"/>
          </a:xfrm>
        </p:grpSpPr>
        <p:sp>
          <p:nvSpPr>
            <p:cNvPr id="22" name="TextBox 21"/>
            <p:cNvSpPr txBox="1"/>
            <p:nvPr/>
          </p:nvSpPr>
          <p:spPr>
            <a:xfrm>
              <a:off x="6899258" y="6074701"/>
              <a:ext cx="1563670" cy="261610"/>
            </a:xfrm>
            <a:prstGeom prst="rect">
              <a:avLst/>
            </a:prstGeom>
            <a:noFill/>
            <a:ln>
              <a:noFill/>
            </a:ln>
          </p:spPr>
          <p:txBody>
            <a:bodyPr>
              <a:spAutoFit/>
            </a:bodyPr>
            <a:lstStyle/>
            <a:p>
              <a:pPr algn="ctr" defTabSz="457200">
                <a:defRPr/>
              </a:pPr>
              <a:r>
                <a:rPr lang="en-US" sz="1100" dirty="0" smtClean="0">
                  <a:solidFill>
                    <a:srgbClr val="9BBB59">
                      <a:lumMod val="50000"/>
                    </a:srgbClr>
                  </a:solidFill>
                  <a:latin typeface="Calibri"/>
                  <a:ea typeface="ＭＳ Ｐゴシック" charset="0"/>
                  <a:cs typeface="ＭＳ Ｐゴシック" charset="0"/>
                </a:rPr>
                <a:t>Mobile phone interface</a:t>
              </a:r>
              <a:endParaRPr lang="en-US" sz="1100" dirty="0">
                <a:solidFill>
                  <a:srgbClr val="9BBB59">
                    <a:lumMod val="50000"/>
                  </a:srgbClr>
                </a:solidFill>
                <a:latin typeface="Calibri"/>
                <a:ea typeface="ＭＳ Ｐゴシック" charset="0"/>
                <a:cs typeface="ＭＳ Ｐゴシック" charset="0"/>
              </a:endParaRPr>
            </a:p>
          </p:txBody>
        </p:sp>
        <p:pic>
          <p:nvPicPr>
            <p:cNvPr id="23" name="Picture 22" descr="IMG_4076-iOS_WebDAV_NAV_interferogram_di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1667" y="4308806"/>
              <a:ext cx="1002255" cy="1779002"/>
            </a:xfrm>
            <a:prstGeom prst="rect">
              <a:avLst/>
            </a:prstGeom>
          </p:spPr>
        </p:pic>
        <p:pic>
          <p:nvPicPr>
            <p:cNvPr id="24" name="Picture 23" descr="IMG_4075-iOS_WebDAV_NAV_topophase_ge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4667" y="4304950"/>
              <a:ext cx="1007533" cy="1788369"/>
            </a:xfrm>
            <a:prstGeom prst="rect">
              <a:avLst/>
            </a:prstGeom>
          </p:spPr>
        </p:pic>
      </p:grpSp>
    </p:spTree>
    <p:extLst>
      <p:ext uri="{BB962C8B-B14F-4D97-AF65-F5344CB8AC3E}">
        <p14:creationId xmlns:p14="http://schemas.microsoft.com/office/powerpoint/2010/main" val="19748416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latin typeface="Geneva" charset="0"/>
                <a:ea typeface="ＭＳ Ｐゴシック" charset="0"/>
                <a:cs typeface="ＭＳ Ｐゴシック" charset="0"/>
              </a:rPr>
              <a:t>Findings on Geodetic Processing on Hybrid Cloud Science Data System</a:t>
            </a:r>
            <a:endParaRPr lang="en-US" sz="2800" dirty="0"/>
          </a:p>
        </p:txBody>
      </p:sp>
      <p:sp>
        <p:nvSpPr>
          <p:cNvPr id="3" name="Slide Number Placeholder 2"/>
          <p:cNvSpPr>
            <a:spLocks noGrp="1"/>
          </p:cNvSpPr>
          <p:nvPr>
            <p:ph type="sldNum" sz="quarter" idx="4"/>
          </p:nvPr>
        </p:nvSpPr>
        <p:spPr/>
        <p:txBody>
          <a:bodyPr/>
          <a:lstStyle/>
          <a:p>
            <a:fld id="{11666C6C-4E19-6342-9A2A-019557919201}" type="slidenum">
              <a:rPr lang="en-US" smtClean="0"/>
              <a:pPr/>
              <a:t>33</a:t>
            </a:fld>
            <a:endParaRPr lang="en-US"/>
          </a:p>
        </p:txBody>
      </p:sp>
      <p:sp>
        <p:nvSpPr>
          <p:cNvPr id="4" name="Date Placeholder 3"/>
          <p:cNvSpPr>
            <a:spLocks noGrp="1"/>
          </p:cNvSpPr>
          <p:nvPr>
            <p:ph type="dt" sz="half" idx="2"/>
          </p:nvPr>
        </p:nvSpPr>
        <p:spPr/>
        <p:txBody>
          <a:bodyPr/>
          <a:lstStyle/>
          <a:p>
            <a:r>
              <a:rPr lang="en-US" smtClean="0"/>
              <a:t>2013-07-11T08:30:00-04:00</a:t>
            </a:r>
            <a:endParaRPr lang="en-US" dirty="0"/>
          </a:p>
        </p:txBody>
      </p:sp>
      <p:sp>
        <p:nvSpPr>
          <p:cNvPr id="5" name="Footer Placeholder 4"/>
          <p:cNvSpPr>
            <a:spLocks noGrp="1"/>
          </p:cNvSpPr>
          <p:nvPr>
            <p:ph type="ftr" sz="quarter" idx="3"/>
          </p:nvPr>
        </p:nvSpPr>
        <p:spPr/>
        <p:txBody>
          <a:bodyPr/>
          <a:lstStyle/>
          <a:p>
            <a:r>
              <a:rPr lang="en-US" smtClean="0"/>
              <a:t>ESIP 2013 Summer – Cloud Computing and Geosciences</a:t>
            </a:r>
            <a:endParaRPr lang="en-US" dirty="0"/>
          </a:p>
        </p:txBody>
      </p:sp>
      <p:sp>
        <p:nvSpPr>
          <p:cNvPr id="6" name="Content Placeholder 7"/>
          <p:cNvSpPr txBox="1">
            <a:spLocks/>
          </p:cNvSpPr>
          <p:nvPr/>
        </p:nvSpPr>
        <p:spPr>
          <a:xfrm>
            <a:off x="393700" y="974725"/>
            <a:ext cx="8318500" cy="5579461"/>
          </a:xfrm>
          <a:prstGeom prst="rect">
            <a:avLst/>
          </a:prstGeom>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34963" indent="-334963">
              <a:spcBef>
                <a:spcPts val="600"/>
              </a:spcBef>
              <a:buFont typeface="Geneva" charset="0"/>
              <a:buChar char="•"/>
              <a:tabLst>
                <a:tab pos="334963"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en-US" sz="2000" dirty="0" smtClean="0">
                <a:solidFill>
                  <a:srgbClr val="000000"/>
                </a:solidFill>
                <a:latin typeface="Geneva" charset="0"/>
                <a:ea typeface="ＭＳ Ｐゴシック" charset="0"/>
                <a:cs typeface="ＭＳ Ｐゴシック" charset="0"/>
              </a:rPr>
              <a:t>Licenses of software in elastic cloud environment</a:t>
            </a:r>
          </a:p>
          <a:p>
            <a:pPr marL="735013" lvl="1" indent="-334963">
              <a:spcBef>
                <a:spcPts val="600"/>
              </a:spcBef>
              <a:buFont typeface="Geneva" charset="0"/>
              <a:buChar char="•"/>
              <a:tabLst>
                <a:tab pos="334963"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en-US" sz="1600" dirty="0" smtClean="0">
                <a:solidFill>
                  <a:srgbClr val="000000"/>
                </a:solidFill>
                <a:latin typeface="Geneva" charset="0"/>
                <a:ea typeface="ＭＳ Ｐゴシック" charset="0"/>
                <a:cs typeface="ＭＳ Ｐゴシック" charset="0"/>
              </a:rPr>
              <a:t>Legacy code in </a:t>
            </a:r>
            <a:r>
              <a:rPr lang="en-US" sz="1600" dirty="0" err="1" smtClean="0">
                <a:solidFill>
                  <a:srgbClr val="000000"/>
                </a:solidFill>
                <a:latin typeface="Geneva" charset="0"/>
                <a:ea typeface="ＭＳ Ｐゴシック" charset="0"/>
                <a:cs typeface="ＭＳ Ｐゴシック" charset="0"/>
              </a:rPr>
              <a:t>Matlab</a:t>
            </a:r>
            <a:r>
              <a:rPr lang="en-US" sz="1600" dirty="0" smtClean="0">
                <a:solidFill>
                  <a:srgbClr val="000000"/>
                </a:solidFill>
                <a:latin typeface="Geneva" charset="0"/>
                <a:ea typeface="ＭＳ Ｐゴシック" charset="0"/>
                <a:cs typeface="ＭＳ Ｐゴシック" charset="0"/>
              </a:rPr>
              <a:t>/IDL.</a:t>
            </a:r>
          </a:p>
          <a:p>
            <a:pPr marL="1135063" lvl="2" indent="-334963">
              <a:spcBef>
                <a:spcPts val="600"/>
              </a:spcBef>
              <a:buFont typeface="Geneva" charset="0"/>
              <a:buChar char="•"/>
              <a:tabLst>
                <a:tab pos="334963"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en-US" sz="1200" dirty="0" smtClean="0">
                <a:solidFill>
                  <a:srgbClr val="000000"/>
                </a:solidFill>
                <a:latin typeface="Geneva" charset="0"/>
                <a:ea typeface="ＭＳ Ｐゴシック" charset="0"/>
                <a:cs typeface="ＭＳ Ｐゴシック" charset="0"/>
              </a:rPr>
              <a:t>Costs of multiple concurrent </a:t>
            </a:r>
            <a:r>
              <a:rPr lang="en-US" sz="1200" dirty="0" err="1" smtClean="0">
                <a:solidFill>
                  <a:srgbClr val="000000"/>
                </a:solidFill>
                <a:latin typeface="Geneva" charset="0"/>
                <a:ea typeface="ＭＳ Ｐゴシック" charset="0"/>
                <a:cs typeface="ＭＳ Ｐゴシック" charset="0"/>
              </a:rPr>
              <a:t>Matlab</a:t>
            </a:r>
            <a:r>
              <a:rPr lang="en-US" sz="1200" dirty="0" smtClean="0">
                <a:solidFill>
                  <a:srgbClr val="000000"/>
                </a:solidFill>
                <a:latin typeface="Geneva" charset="0"/>
                <a:ea typeface="ＭＳ Ｐゴシック" charset="0"/>
                <a:cs typeface="ＭＳ Ｐゴシック" charset="0"/>
              </a:rPr>
              <a:t> and/or IDL licenses.</a:t>
            </a:r>
          </a:p>
          <a:p>
            <a:pPr marL="1135063" lvl="2" indent="-334963">
              <a:spcBef>
                <a:spcPts val="600"/>
              </a:spcBef>
              <a:buFont typeface="Geneva" charset="0"/>
              <a:buChar char="•"/>
              <a:tabLst>
                <a:tab pos="334963"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en-US" sz="1200" dirty="0" smtClean="0">
                <a:solidFill>
                  <a:srgbClr val="000000"/>
                </a:solidFill>
                <a:latin typeface="Geneva" charset="0"/>
                <a:ea typeface="ＭＳ Ｐゴシック" charset="0"/>
                <a:cs typeface="ＭＳ Ｐゴシック" charset="0"/>
              </a:rPr>
              <a:t>Including </a:t>
            </a:r>
            <a:r>
              <a:rPr lang="en-US" sz="1200" dirty="0" err="1" smtClean="0">
                <a:solidFill>
                  <a:srgbClr val="000000"/>
                </a:solidFill>
                <a:latin typeface="Geneva" charset="0"/>
                <a:ea typeface="ＭＳ Ｐゴシック" charset="0"/>
                <a:cs typeface="ＭＳ Ｐゴシック" charset="0"/>
              </a:rPr>
              <a:t>Matlab</a:t>
            </a:r>
            <a:r>
              <a:rPr lang="en-US" sz="1200" dirty="0" smtClean="0">
                <a:solidFill>
                  <a:srgbClr val="000000"/>
                </a:solidFill>
                <a:latin typeface="Geneva" charset="0"/>
                <a:ea typeface="ＭＳ Ｐゴシック" charset="0"/>
                <a:cs typeface="ＭＳ Ｐゴシック" charset="0"/>
              </a:rPr>
              <a:t> Toolboxes licenses.</a:t>
            </a:r>
          </a:p>
          <a:p>
            <a:pPr marL="334963" indent="-334963">
              <a:spcBef>
                <a:spcPts val="600"/>
              </a:spcBef>
              <a:buFont typeface="Geneva" charset="0"/>
              <a:buChar char="•"/>
              <a:tabLst>
                <a:tab pos="334963"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en-US" sz="2000" dirty="0" smtClean="0">
                <a:solidFill>
                  <a:srgbClr val="000000"/>
                </a:solidFill>
                <a:latin typeface="Geneva" charset="0"/>
                <a:ea typeface="ＭＳ Ｐゴシック" charset="0"/>
                <a:cs typeface="ＭＳ Ｐゴシック" charset="0"/>
              </a:rPr>
              <a:t>Cloud computing policies (NASA)</a:t>
            </a:r>
          </a:p>
          <a:p>
            <a:pPr marL="735013" lvl="1" indent="-334963">
              <a:spcBef>
                <a:spcPts val="600"/>
              </a:spcBef>
              <a:buFont typeface="Geneva" charset="0"/>
              <a:buChar char="•"/>
              <a:tabLst>
                <a:tab pos="334963"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en-US" sz="1600" dirty="0" smtClean="0">
                <a:solidFill>
                  <a:srgbClr val="000000"/>
                </a:solidFill>
                <a:latin typeface="Geneva" charset="0"/>
                <a:ea typeface="ＭＳ Ｐゴシック" charset="0"/>
                <a:cs typeface="ＭＳ Ｐゴシック" charset="0"/>
              </a:rPr>
              <a:t>Restrictions with export controlled software</a:t>
            </a:r>
          </a:p>
          <a:p>
            <a:pPr marL="735013" lvl="1" indent="-334963">
              <a:spcBef>
                <a:spcPts val="600"/>
              </a:spcBef>
              <a:buFont typeface="Geneva" charset="0"/>
              <a:buChar char="•"/>
              <a:tabLst>
                <a:tab pos="334963"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en-US" sz="1600" dirty="0" smtClean="0">
                <a:solidFill>
                  <a:srgbClr val="000000"/>
                </a:solidFill>
                <a:latin typeface="Geneva" charset="0"/>
                <a:ea typeface="ＭＳ Ｐゴシック" charset="0"/>
                <a:cs typeface="ＭＳ Ｐゴシック" charset="0"/>
              </a:rPr>
              <a:t>OCIO is close to allowing EAR99 software to run on regular AWS cloud</a:t>
            </a:r>
          </a:p>
          <a:p>
            <a:pPr marL="735013" lvl="1" indent="-334963">
              <a:spcBef>
                <a:spcPts val="600"/>
              </a:spcBef>
              <a:buFont typeface="Geneva" charset="0"/>
              <a:buChar char="•"/>
              <a:tabLst>
                <a:tab pos="334963"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en-US" sz="1600" dirty="0" smtClean="0">
                <a:solidFill>
                  <a:srgbClr val="000000"/>
                </a:solidFill>
                <a:latin typeface="Geneva" charset="0"/>
                <a:ea typeface="ＭＳ Ｐゴシック" charset="0"/>
                <a:cs typeface="ＭＳ Ｐゴシック" charset="0"/>
              </a:rPr>
              <a:t>Use of </a:t>
            </a:r>
            <a:r>
              <a:rPr lang="en-US" sz="1800" dirty="0" smtClean="0">
                <a:solidFill>
                  <a:srgbClr val="000000"/>
                </a:solidFill>
                <a:latin typeface="Geneva" charset="0"/>
                <a:ea typeface="ＭＳ Ｐゴシック" charset="0"/>
                <a:cs typeface="ＭＳ Ｐゴシック" charset="0"/>
              </a:rPr>
              <a:t>Amazon </a:t>
            </a:r>
            <a:r>
              <a:rPr lang="en-US" sz="1800" dirty="0" err="1" smtClean="0">
                <a:solidFill>
                  <a:srgbClr val="000000"/>
                </a:solidFill>
                <a:latin typeface="Geneva" charset="0"/>
                <a:ea typeface="ＭＳ Ｐゴシック" charset="0"/>
                <a:cs typeface="ＭＳ Ｐゴシック" charset="0"/>
              </a:rPr>
              <a:t>GovCloud</a:t>
            </a:r>
            <a:r>
              <a:rPr lang="en-US" sz="1800" dirty="0" smtClean="0">
                <a:solidFill>
                  <a:srgbClr val="000000"/>
                </a:solidFill>
                <a:latin typeface="Geneva" charset="0"/>
                <a:ea typeface="ＭＳ Ｐゴシック" charset="0"/>
                <a:cs typeface="ＭＳ Ｐゴシック" charset="0"/>
              </a:rPr>
              <a:t> US</a:t>
            </a:r>
          </a:p>
          <a:p>
            <a:pPr marL="334963" indent="-334963">
              <a:spcBef>
                <a:spcPts val="600"/>
              </a:spcBef>
              <a:buFont typeface="Geneva" charset="0"/>
              <a:buChar char="•"/>
              <a:tabLst>
                <a:tab pos="334963"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en-US" sz="2000" dirty="0" smtClean="0">
                <a:solidFill>
                  <a:srgbClr val="000000"/>
                </a:solidFill>
                <a:latin typeface="Geneva" charset="0"/>
                <a:ea typeface="ＭＳ Ｐゴシック" charset="0"/>
                <a:cs typeface="ＭＳ Ｐゴシック" charset="0"/>
              </a:rPr>
              <a:t>Data </a:t>
            </a:r>
            <a:r>
              <a:rPr lang="en-US" sz="2000" dirty="0">
                <a:solidFill>
                  <a:srgbClr val="000000"/>
                </a:solidFill>
                <a:latin typeface="Geneva" charset="0"/>
                <a:ea typeface="ＭＳ Ｐゴシック" charset="0"/>
                <a:cs typeface="ＭＳ Ｐゴシック" charset="0"/>
              </a:rPr>
              <a:t>movement a big issue (data access and staging)</a:t>
            </a:r>
          </a:p>
          <a:p>
            <a:pPr marL="735013" lvl="1" indent="-334963">
              <a:spcBef>
                <a:spcPts val="600"/>
              </a:spcBef>
              <a:buFont typeface="Geneva" charset="0"/>
              <a:buChar char="•"/>
              <a:tabLst>
                <a:tab pos="334963"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en-US" sz="1600" dirty="0">
                <a:solidFill>
                  <a:srgbClr val="000000"/>
                </a:solidFill>
                <a:latin typeface="Geneva" charset="0"/>
                <a:ea typeface="ＭＳ Ｐゴシック" charset="0"/>
                <a:cs typeface="ＭＳ Ｐゴシック" charset="0"/>
              </a:rPr>
              <a:t>Want to minimize data staging for distributed compute jobs</a:t>
            </a:r>
          </a:p>
          <a:p>
            <a:pPr marL="735013" lvl="1" indent="-334963">
              <a:spcBef>
                <a:spcPts val="600"/>
              </a:spcBef>
              <a:buFont typeface="Geneva" charset="0"/>
              <a:buChar char="•"/>
              <a:tabLst>
                <a:tab pos="334963"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en-US" sz="1600" dirty="0">
                <a:solidFill>
                  <a:srgbClr val="000000"/>
                </a:solidFill>
                <a:latin typeface="Geneva" charset="0"/>
                <a:ea typeface="ＭＳ Ｐゴシック" charset="0"/>
                <a:cs typeface="ＭＳ Ｐゴシック" charset="0"/>
              </a:rPr>
              <a:t>Leverage spatial and temporal locality of compute jobs</a:t>
            </a:r>
          </a:p>
          <a:p>
            <a:pPr marL="735013" lvl="1" indent="-334963">
              <a:spcBef>
                <a:spcPts val="600"/>
              </a:spcBef>
              <a:buFont typeface="Geneva" charset="0"/>
              <a:buChar char="•"/>
              <a:tabLst>
                <a:tab pos="334963"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en-US" sz="1600" dirty="0">
                <a:solidFill>
                  <a:srgbClr val="000000"/>
                </a:solidFill>
                <a:latin typeface="Geneva" charset="0"/>
                <a:ea typeface="ＭＳ Ｐゴシック" charset="0"/>
                <a:cs typeface="ＭＳ Ｐゴシック" charset="0"/>
              </a:rPr>
              <a:t>Cache data products near compute jobs</a:t>
            </a:r>
          </a:p>
          <a:p>
            <a:pPr marL="735013" lvl="1" indent="-334963">
              <a:spcBef>
                <a:spcPts val="600"/>
              </a:spcBef>
              <a:buFont typeface="Geneva" charset="0"/>
              <a:buChar char="•"/>
              <a:tabLst>
                <a:tab pos="334963"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en-US" sz="1600" dirty="0">
                <a:solidFill>
                  <a:srgbClr val="000000"/>
                </a:solidFill>
                <a:latin typeface="Geneva" charset="0"/>
                <a:ea typeface="ＭＳ Ｐゴシック" charset="0"/>
                <a:cs typeface="ＭＳ Ｐゴシック" charset="0"/>
              </a:rPr>
              <a:t>Dispatch geodetic processing compute jobs closer to data centers</a:t>
            </a:r>
          </a:p>
          <a:p>
            <a:pPr marL="334963" indent="-334963">
              <a:spcBef>
                <a:spcPts val="600"/>
              </a:spcBef>
              <a:buFont typeface="Geneva" charset="0"/>
              <a:buChar char="•"/>
              <a:tabLst>
                <a:tab pos="334963"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en-US" sz="2000" b="1" dirty="0">
                <a:solidFill>
                  <a:srgbClr val="000000"/>
                </a:solidFill>
                <a:latin typeface="Geneva" charset="0"/>
                <a:ea typeface="ＭＳ Ｐゴシック" charset="0"/>
                <a:cs typeface="ＭＳ Ｐゴシック" charset="0"/>
              </a:rPr>
              <a:t>PB-scale data volumes in cloud computing and storage significant enough to affect architectural design of data system</a:t>
            </a:r>
          </a:p>
          <a:p>
            <a:pPr marL="334963" indent="-334963">
              <a:spcBef>
                <a:spcPts val="600"/>
              </a:spcBef>
              <a:buFont typeface="Geneva" charset="0"/>
              <a:buChar char="•"/>
              <a:tabLst>
                <a:tab pos="334963"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endParaRPr lang="en-US" sz="1600" dirty="0" smtClean="0">
              <a:solidFill>
                <a:srgbClr val="000000"/>
              </a:solidFill>
              <a:latin typeface="Geneva" charset="0"/>
              <a:ea typeface="ＭＳ Ｐゴシック" charset="0"/>
              <a:cs typeface="ＭＳ Ｐゴシック" charset="0"/>
            </a:endParaRPr>
          </a:p>
        </p:txBody>
      </p:sp>
    </p:spTree>
    <p:extLst>
      <p:ext uri="{BB962C8B-B14F-4D97-AF65-F5344CB8AC3E}">
        <p14:creationId xmlns:p14="http://schemas.microsoft.com/office/powerpoint/2010/main" val="233830225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Provenance as a Service</a:t>
            </a:r>
            <a:endParaRPr lang="en-US" dirty="0"/>
          </a:p>
        </p:txBody>
      </p:sp>
      <p:sp>
        <p:nvSpPr>
          <p:cNvPr id="3" name="Slide Number Placeholder 2"/>
          <p:cNvSpPr>
            <a:spLocks noGrp="1"/>
          </p:cNvSpPr>
          <p:nvPr>
            <p:ph type="sldNum" sz="quarter" idx="4"/>
          </p:nvPr>
        </p:nvSpPr>
        <p:spPr/>
        <p:txBody>
          <a:bodyPr/>
          <a:lstStyle/>
          <a:p>
            <a:fld id="{11666C6C-4E19-6342-9A2A-019557919201}" type="slidenum">
              <a:rPr lang="en-US" smtClean="0"/>
              <a:pPr/>
              <a:t>34</a:t>
            </a:fld>
            <a:endParaRPr lang="en-US"/>
          </a:p>
        </p:txBody>
      </p:sp>
      <p:sp>
        <p:nvSpPr>
          <p:cNvPr id="4" name="Date Placeholder 3"/>
          <p:cNvSpPr>
            <a:spLocks noGrp="1"/>
          </p:cNvSpPr>
          <p:nvPr>
            <p:ph type="dt" sz="half" idx="2"/>
          </p:nvPr>
        </p:nvSpPr>
        <p:spPr/>
        <p:txBody>
          <a:bodyPr/>
          <a:lstStyle/>
          <a:p>
            <a:r>
              <a:rPr lang="en-US" smtClean="0"/>
              <a:t>2013-07-11T08:30:00-04:00</a:t>
            </a:r>
            <a:endParaRPr lang="en-US" dirty="0"/>
          </a:p>
        </p:txBody>
      </p:sp>
      <p:sp>
        <p:nvSpPr>
          <p:cNvPr id="5" name="Footer Placeholder 4"/>
          <p:cNvSpPr>
            <a:spLocks noGrp="1"/>
          </p:cNvSpPr>
          <p:nvPr>
            <p:ph type="ftr" sz="quarter" idx="3"/>
          </p:nvPr>
        </p:nvSpPr>
        <p:spPr/>
        <p:txBody>
          <a:bodyPr/>
          <a:lstStyle/>
          <a:p>
            <a:r>
              <a:rPr lang="en-US" smtClean="0"/>
              <a:t>ESIP 2013 Summer – Cloud Computing and Geosciences</a:t>
            </a:r>
            <a:endParaRPr lang="en-US" dirty="0"/>
          </a:p>
        </p:txBody>
      </p:sp>
      <p:pic>
        <p:nvPicPr>
          <p:cNvPr id="6" name="Picture 5"/>
          <p:cNvPicPr>
            <a:picLocks noChangeAspect="1"/>
          </p:cNvPicPr>
          <p:nvPr/>
        </p:nvPicPr>
        <p:blipFill>
          <a:blip r:embed="rId2"/>
          <a:stretch>
            <a:fillRect/>
          </a:stretch>
        </p:blipFill>
        <p:spPr>
          <a:xfrm>
            <a:off x="90061" y="862323"/>
            <a:ext cx="6371705" cy="3733800"/>
          </a:xfrm>
          <a:prstGeom prst="rect">
            <a:avLst/>
          </a:prstGeom>
        </p:spPr>
      </p:pic>
      <p:sp>
        <p:nvSpPr>
          <p:cNvPr id="7" name="TextBox 6"/>
          <p:cNvSpPr txBox="1"/>
          <p:nvPr/>
        </p:nvSpPr>
        <p:spPr>
          <a:xfrm>
            <a:off x="4953000" y="4006517"/>
            <a:ext cx="4373816" cy="2462213"/>
          </a:xfrm>
          <a:prstGeom prst="rect">
            <a:avLst/>
          </a:prstGeom>
          <a:noFill/>
        </p:spPr>
        <p:txBody>
          <a:bodyPr wrap="square" rtlCol="0">
            <a:spAutoFit/>
          </a:bodyPr>
          <a:lstStyle/>
          <a:p>
            <a:pPr marL="285750" indent="-285750">
              <a:buFont typeface="Arial"/>
              <a:buChar char="•"/>
            </a:pPr>
            <a:r>
              <a:rPr lang="en-US" sz="1400" dirty="0" smtClean="0"/>
              <a:t>Provenance </a:t>
            </a:r>
            <a:r>
              <a:rPr lang="en-US" sz="1400" dirty="0"/>
              <a:t>capture of metadata and artifacts</a:t>
            </a:r>
          </a:p>
          <a:p>
            <a:pPr marL="285750" indent="-285750">
              <a:buFont typeface="Arial"/>
              <a:buChar char="•"/>
            </a:pPr>
            <a:r>
              <a:rPr lang="en-US" sz="1400" dirty="0"/>
              <a:t>Semantic rules</a:t>
            </a:r>
          </a:p>
          <a:p>
            <a:pPr marL="742950" lvl="1" indent="-285750">
              <a:buFont typeface="Arial"/>
              <a:buChar char="•"/>
            </a:pPr>
            <a:r>
              <a:rPr lang="en-US" sz="1400" dirty="0"/>
              <a:t>Infer facets for discovery</a:t>
            </a:r>
          </a:p>
          <a:p>
            <a:pPr marL="742950" lvl="1" indent="-285750">
              <a:buFont typeface="Arial"/>
              <a:buChar char="•"/>
            </a:pPr>
            <a:r>
              <a:rPr lang="en-US" sz="1400" dirty="0"/>
              <a:t>Summarize for presentation</a:t>
            </a:r>
          </a:p>
          <a:p>
            <a:pPr marL="285750" indent="-285750">
              <a:buFont typeface="Arial"/>
              <a:buChar char="•"/>
            </a:pPr>
            <a:r>
              <a:rPr lang="en-US" sz="1400" dirty="0"/>
              <a:t>Lineage graph</a:t>
            </a:r>
          </a:p>
          <a:p>
            <a:pPr marL="742950" lvl="1" indent="-285750">
              <a:buFont typeface="Arial"/>
              <a:buChar char="•"/>
            </a:pPr>
            <a:r>
              <a:rPr lang="en-US" sz="1400" dirty="0"/>
              <a:t>levels of detail</a:t>
            </a:r>
          </a:p>
          <a:p>
            <a:pPr marL="742950" lvl="1" indent="-285750">
              <a:buFont typeface="Arial"/>
              <a:buChar char="•"/>
            </a:pPr>
            <a:r>
              <a:rPr lang="en-US" sz="1400" dirty="0"/>
              <a:t>session chaining</a:t>
            </a:r>
          </a:p>
          <a:p>
            <a:pPr marL="285750" indent="-285750">
              <a:buFont typeface="Arial"/>
              <a:buChar char="•"/>
            </a:pPr>
            <a:r>
              <a:rPr lang="en-US" sz="1400" dirty="0"/>
              <a:t>Faceted Browsing</a:t>
            </a:r>
          </a:p>
          <a:p>
            <a:pPr marL="742950" lvl="1" indent="-285750">
              <a:buFont typeface="Arial"/>
              <a:buChar char="•"/>
            </a:pPr>
            <a:r>
              <a:rPr lang="en-US" sz="1400" dirty="0"/>
              <a:t>Drill down into multidimensional provenance</a:t>
            </a:r>
          </a:p>
          <a:p>
            <a:pPr marL="742950" lvl="1" indent="-285750">
              <a:buFont typeface="Arial"/>
              <a:buChar char="•"/>
            </a:pPr>
            <a:r>
              <a:rPr lang="en-US" sz="1400" dirty="0"/>
              <a:t>Constrain by time, user, session, data type, version, </a:t>
            </a:r>
            <a:r>
              <a:rPr lang="en-US" sz="1400" dirty="0" smtClean="0"/>
              <a:t>etc…</a:t>
            </a:r>
            <a:endParaRPr lang="en-US" sz="1400" dirty="0"/>
          </a:p>
        </p:txBody>
      </p:sp>
      <p:sp>
        <p:nvSpPr>
          <p:cNvPr id="8" name="Text Box 16"/>
          <p:cNvSpPr txBox="1">
            <a:spLocks noChangeArrowheads="1"/>
          </p:cNvSpPr>
          <p:nvPr/>
        </p:nvSpPr>
        <p:spPr bwMode="auto">
          <a:xfrm>
            <a:off x="157091" y="6150665"/>
            <a:ext cx="3798285" cy="215444"/>
          </a:xfrm>
          <a:prstGeom prst="rect">
            <a:avLst/>
          </a:prstGeom>
          <a:noFill/>
          <a:ln w="9525">
            <a:noFill/>
            <a:miter lim="800000"/>
            <a:headEnd/>
            <a:tailEnd/>
          </a:ln>
          <a:effectLst/>
        </p:spPr>
        <p:txBody>
          <a:bodyPr wrap="none">
            <a:spAutoFit/>
          </a:bodyPr>
          <a:lstStyle/>
          <a:p>
            <a:pPr>
              <a:defRPr/>
            </a:pPr>
            <a:r>
              <a:rPr lang="en-US" sz="800" b="1" dirty="0">
                <a:solidFill>
                  <a:srgbClr val="2E6696"/>
                </a:solidFill>
                <a:latin typeface="Verdana" pitchFamily="-111" charset="0"/>
              </a:rPr>
              <a:t>Advancing Collaborative Connections for Earth System Science</a:t>
            </a:r>
          </a:p>
        </p:txBody>
      </p:sp>
      <p:sp>
        <p:nvSpPr>
          <p:cNvPr id="9" name="Text Box 17"/>
          <p:cNvSpPr txBox="1">
            <a:spLocks noChangeArrowheads="1"/>
          </p:cNvSpPr>
          <p:nvPr/>
        </p:nvSpPr>
        <p:spPr bwMode="auto">
          <a:xfrm>
            <a:off x="157091" y="5843058"/>
            <a:ext cx="1878527" cy="369332"/>
          </a:xfrm>
          <a:prstGeom prst="rect">
            <a:avLst/>
          </a:prstGeom>
          <a:noFill/>
          <a:ln w="9525">
            <a:noFill/>
            <a:miter lim="800000"/>
            <a:headEnd/>
            <a:tailEnd/>
          </a:ln>
          <a:effectLst/>
        </p:spPr>
        <p:txBody>
          <a:bodyPr wrap="none">
            <a:spAutoFit/>
          </a:bodyPr>
          <a:lstStyle/>
          <a:p>
            <a:pPr>
              <a:defRPr/>
            </a:pPr>
            <a:r>
              <a:rPr lang="en-US" b="1" i="1" dirty="0" smtClean="0">
                <a:solidFill>
                  <a:srgbClr val="2E6696"/>
                </a:solidFill>
                <a:latin typeface="Lucida Grande" pitchFamily="-111" charset="0"/>
              </a:rPr>
              <a:t>NASA ACCESS</a:t>
            </a:r>
            <a:endParaRPr lang="en-US" b="1" i="1" dirty="0">
              <a:solidFill>
                <a:srgbClr val="2E6696"/>
              </a:solidFill>
              <a:latin typeface="Lucida Grande" pitchFamily="-111" charset="0"/>
            </a:endParaRPr>
          </a:p>
        </p:txBody>
      </p:sp>
      <p:sp>
        <p:nvSpPr>
          <p:cNvPr id="10" name="Rectangle 9"/>
          <p:cNvSpPr/>
          <p:nvPr/>
        </p:nvSpPr>
        <p:spPr>
          <a:xfrm>
            <a:off x="6697120" y="1666490"/>
            <a:ext cx="2329697" cy="1343445"/>
          </a:xfrm>
          <a:prstGeom prst="rect">
            <a:avLst/>
          </a:prstGeom>
        </p:spPr>
        <p:txBody>
          <a:bodyPr wrap="square">
            <a:spAutoFit/>
          </a:bodyPr>
          <a:lstStyle/>
          <a:p>
            <a:pPr>
              <a:lnSpc>
                <a:spcPct val="90000"/>
              </a:lnSpc>
            </a:pPr>
            <a:r>
              <a:rPr lang="en-US" i="1" dirty="0" smtClean="0">
                <a:solidFill>
                  <a:schemeClr val="accent2">
                    <a:lumMod val="75000"/>
                  </a:schemeClr>
                </a:solidFill>
              </a:rPr>
              <a:t>Want to enable </a:t>
            </a:r>
            <a:r>
              <a:rPr lang="en-US" i="1" dirty="0">
                <a:solidFill>
                  <a:schemeClr val="accent2">
                    <a:lumMod val="75000"/>
                  </a:schemeClr>
                </a:solidFill>
              </a:rPr>
              <a:t>more transparency and trust—especially for actionable/decision-making data </a:t>
            </a:r>
            <a:r>
              <a:rPr lang="en-US" i="1" dirty="0" smtClean="0">
                <a:solidFill>
                  <a:schemeClr val="accent2">
                    <a:lumMod val="75000"/>
                  </a:schemeClr>
                </a:solidFill>
              </a:rPr>
              <a:t>products.</a:t>
            </a:r>
            <a:endParaRPr lang="en-US" i="1" dirty="0">
              <a:solidFill>
                <a:schemeClr val="accent2">
                  <a:lumMod val="75000"/>
                </a:schemeClr>
              </a:solidFill>
            </a:endParaRPr>
          </a:p>
        </p:txBody>
      </p:sp>
    </p:spTree>
    <p:extLst>
      <p:ext uri="{BB962C8B-B14F-4D97-AF65-F5344CB8AC3E}">
        <p14:creationId xmlns:p14="http://schemas.microsoft.com/office/powerpoint/2010/main" val="389955090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Enabling Situational </a:t>
            </a:r>
            <a:r>
              <a:rPr lang="en-US" dirty="0" smtClean="0"/>
              <a:t>Awareness</a:t>
            </a:r>
            <a:endParaRPr lang="en-US" dirty="0"/>
          </a:p>
        </p:txBody>
      </p:sp>
      <p:sp>
        <p:nvSpPr>
          <p:cNvPr id="4" name="Slide Number Placeholder 3"/>
          <p:cNvSpPr>
            <a:spLocks noGrp="1"/>
          </p:cNvSpPr>
          <p:nvPr>
            <p:ph type="sldNum" sz="quarter" idx="4"/>
          </p:nvPr>
        </p:nvSpPr>
        <p:spPr/>
        <p:txBody>
          <a:bodyPr/>
          <a:lstStyle/>
          <a:p>
            <a:fld id="{11666C6C-4E19-6342-9A2A-019557919201}" type="slidenum">
              <a:rPr lang="en-US" smtClean="0"/>
              <a:pPr/>
              <a:t>35</a:t>
            </a:fld>
            <a:endParaRPr lang="en-US" dirty="0"/>
          </a:p>
        </p:txBody>
      </p:sp>
      <p:sp>
        <p:nvSpPr>
          <p:cNvPr id="5" name="Date Placeholder 4"/>
          <p:cNvSpPr>
            <a:spLocks noGrp="1"/>
          </p:cNvSpPr>
          <p:nvPr>
            <p:ph type="dt" sz="half" idx="2"/>
          </p:nvPr>
        </p:nvSpPr>
        <p:spPr/>
        <p:txBody>
          <a:bodyPr/>
          <a:lstStyle/>
          <a:p>
            <a:r>
              <a:rPr lang="en-US" smtClean="0"/>
              <a:t>2013-07-11T08:30:00-04:00</a:t>
            </a:r>
            <a:endParaRPr lang="en-US" dirty="0"/>
          </a:p>
        </p:txBody>
      </p:sp>
      <p:sp>
        <p:nvSpPr>
          <p:cNvPr id="6" name="Footer Placeholder 5"/>
          <p:cNvSpPr>
            <a:spLocks noGrp="1"/>
          </p:cNvSpPr>
          <p:nvPr>
            <p:ph type="ftr" sz="quarter" idx="3"/>
          </p:nvPr>
        </p:nvSpPr>
        <p:spPr/>
        <p:txBody>
          <a:bodyPr/>
          <a:lstStyle/>
          <a:p>
            <a:r>
              <a:rPr lang="en-US" smtClean="0"/>
              <a:t>ESIP 2013 Summer – Cloud Computing and Geosciences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507541905"/>
              </p:ext>
            </p:extLst>
          </p:nvPr>
        </p:nvGraphicFramePr>
        <p:xfrm>
          <a:off x="330200" y="918830"/>
          <a:ext cx="8470900" cy="5429158"/>
        </p:xfrm>
        <a:graphic>
          <a:graphicData uri="http://schemas.openxmlformats.org/drawingml/2006/table">
            <a:tbl>
              <a:tblPr firstRow="1" bandRow="1">
                <a:tableStyleId>{5C22544A-7EE6-4342-B048-85BDC9FD1C3A}</a:tableStyleId>
              </a:tblPr>
              <a:tblGrid>
                <a:gridCol w="2857500"/>
                <a:gridCol w="5613400"/>
              </a:tblGrid>
              <a:tr h="639232">
                <a:tc>
                  <a:txBody>
                    <a:bodyPr/>
                    <a:lstStyle/>
                    <a:p>
                      <a:pPr algn="ctr"/>
                      <a:r>
                        <a:rPr lang="en-US" sz="2000" dirty="0" smtClean="0"/>
                        <a:t>Capability Needed</a:t>
                      </a:r>
                      <a:endParaRPr lang="en-US" sz="2000" dirty="0"/>
                    </a:p>
                  </a:txBody>
                  <a:tcPr anchor="ctr"/>
                </a:tc>
                <a:tc>
                  <a:txBody>
                    <a:bodyPr/>
                    <a:lstStyle/>
                    <a:p>
                      <a:pPr algn="ctr"/>
                      <a:r>
                        <a:rPr lang="en-US" sz="2000" dirty="0" smtClean="0"/>
                        <a:t>Technology Available</a:t>
                      </a:r>
                      <a:endParaRPr lang="en-US" sz="2000" dirty="0"/>
                    </a:p>
                  </a:txBody>
                  <a:tcPr anchor="ctr"/>
                </a:tc>
              </a:tr>
              <a:tr h="1457449">
                <a:tc>
                  <a:txBody>
                    <a:bodyPr/>
                    <a:lstStyle/>
                    <a:p>
                      <a:r>
                        <a:rPr lang="en-US" sz="1800" dirty="0" smtClean="0"/>
                        <a:t>Near real-time</a:t>
                      </a:r>
                      <a:r>
                        <a:rPr lang="en-US" sz="1800" baseline="0" dirty="0" smtClean="0"/>
                        <a:t> information access</a:t>
                      </a:r>
                      <a:endParaRPr lang="en-US" sz="1800" dirty="0"/>
                    </a:p>
                  </a:txBody>
                  <a:tcPr anchor="ctr"/>
                </a:tc>
                <a:tc>
                  <a:txBody>
                    <a:bodyPr/>
                    <a:lstStyle/>
                    <a:p>
                      <a:pPr marL="285750" indent="-285750">
                        <a:buFont typeface="Arial"/>
                        <a:buChar char="•"/>
                      </a:pPr>
                      <a:r>
                        <a:rPr lang="en-US" sz="1400" dirty="0" smtClean="0"/>
                        <a:t>Remote sensing</a:t>
                      </a:r>
                      <a:r>
                        <a:rPr lang="en-US" sz="1400" baseline="0" dirty="0" smtClean="0"/>
                        <a:t> data streams (e.g. Digital Globe, Digital Eye, Cosmo-</a:t>
                      </a:r>
                      <a:r>
                        <a:rPr lang="en-US" sz="1400" baseline="0" dirty="0" err="1" smtClean="0"/>
                        <a:t>SkyMED</a:t>
                      </a:r>
                      <a:r>
                        <a:rPr lang="en-US" sz="1400" baseline="0" dirty="0" smtClean="0"/>
                        <a:t>, Sentinel 1a/1b, LSM, etc.)</a:t>
                      </a:r>
                    </a:p>
                    <a:p>
                      <a:pPr marL="285750" indent="-285750">
                        <a:buFont typeface="Arial"/>
                        <a:buChar char="•"/>
                      </a:pPr>
                      <a:r>
                        <a:rPr lang="en-US" sz="1400" baseline="0" dirty="0" smtClean="0"/>
                        <a:t>In-situ sensor webs</a:t>
                      </a:r>
                    </a:p>
                    <a:p>
                      <a:pPr marL="285750" indent="-285750">
                        <a:buFont typeface="Arial"/>
                        <a:buChar char="•"/>
                      </a:pPr>
                      <a:r>
                        <a:rPr lang="en-US" sz="1400" baseline="0" dirty="0" smtClean="0"/>
                        <a:t>Local city/government data streams</a:t>
                      </a:r>
                    </a:p>
                    <a:p>
                      <a:pPr marL="285750" indent="-285750">
                        <a:buFont typeface="Arial"/>
                        <a:buChar char="•"/>
                      </a:pPr>
                      <a:r>
                        <a:rPr lang="en-US" sz="1400" baseline="0" dirty="0" smtClean="0"/>
                        <a:t>Crowd-sourced social media (e.g. Twitter)</a:t>
                      </a:r>
                      <a:endParaRPr lang="en-US" sz="1400" dirty="0"/>
                    </a:p>
                  </a:txBody>
                  <a:tcPr anchor="ctr"/>
                </a:tc>
              </a:tr>
              <a:tr h="767079">
                <a:tc>
                  <a:txBody>
                    <a:bodyPr/>
                    <a:lstStyle/>
                    <a:p>
                      <a:r>
                        <a:rPr lang="en-US" sz="1800" dirty="0" smtClean="0"/>
                        <a:t>Low latency</a:t>
                      </a:r>
                      <a:r>
                        <a:rPr lang="en-US" sz="1800" baseline="0" dirty="0" smtClean="0"/>
                        <a:t> processing</a:t>
                      </a:r>
                      <a:endParaRPr lang="en-US" sz="1800" dirty="0"/>
                    </a:p>
                  </a:txBody>
                  <a:tcPr anchor="ctr"/>
                </a:tc>
                <a:tc>
                  <a:txBody>
                    <a:bodyPr/>
                    <a:lstStyle/>
                    <a:p>
                      <a:pPr marL="285750" indent="-285750">
                        <a:buFont typeface="Arial"/>
                        <a:buChar char="•"/>
                      </a:pPr>
                      <a:r>
                        <a:rPr lang="en-US" sz="1400" dirty="0" smtClean="0"/>
                        <a:t>Cloud computing</a:t>
                      </a:r>
                    </a:p>
                    <a:p>
                      <a:pPr marL="285750" indent="-285750">
                        <a:buFont typeface="Arial"/>
                        <a:buChar char="•"/>
                      </a:pPr>
                      <a:r>
                        <a:rPr lang="en-US" sz="1400" dirty="0" smtClean="0"/>
                        <a:t>HPC supercomputing</a:t>
                      </a:r>
                    </a:p>
                    <a:p>
                      <a:pPr marL="285750" indent="-285750">
                        <a:buFont typeface="Arial"/>
                        <a:buChar char="•"/>
                      </a:pPr>
                      <a:r>
                        <a:rPr lang="en-US" sz="1400" dirty="0" smtClean="0"/>
                        <a:t>Near</a:t>
                      </a:r>
                      <a:r>
                        <a:rPr lang="en-US" sz="1400" baseline="0" dirty="0" smtClean="0"/>
                        <a:t> Real-Time (NRT) products</a:t>
                      </a:r>
                      <a:endParaRPr lang="en-US" sz="1400" dirty="0"/>
                    </a:p>
                  </a:txBody>
                  <a:tcPr anchor="ctr"/>
                </a:tc>
              </a:tr>
              <a:tr h="767079">
                <a:tc>
                  <a:txBody>
                    <a:bodyPr/>
                    <a:lstStyle/>
                    <a:p>
                      <a:r>
                        <a:rPr lang="en-US" sz="1800" baseline="0" dirty="0" smtClean="0"/>
                        <a:t>C</a:t>
                      </a:r>
                      <a:r>
                        <a:rPr lang="en-US" sz="1800" dirty="0" smtClean="0"/>
                        <a:t>oherent</a:t>
                      </a:r>
                      <a:r>
                        <a:rPr lang="en-US" sz="1800" baseline="0" dirty="0" smtClean="0"/>
                        <a:t> d</a:t>
                      </a:r>
                      <a:r>
                        <a:rPr lang="en-US" sz="1800" dirty="0" smtClean="0"/>
                        <a:t>ata</a:t>
                      </a:r>
                      <a:r>
                        <a:rPr lang="en-US" sz="1800" baseline="0" dirty="0" smtClean="0"/>
                        <a:t> fusion for i</a:t>
                      </a:r>
                      <a:r>
                        <a:rPr lang="en-US" sz="1800" dirty="0" smtClean="0"/>
                        <a:t>ntegrative analysis</a:t>
                      </a:r>
                      <a:endParaRPr lang="en-US" sz="1800" dirty="0"/>
                    </a:p>
                  </a:txBody>
                  <a:tcPr anchor="ctr"/>
                </a:tc>
                <a:tc>
                  <a:txBody>
                    <a:bodyPr/>
                    <a:lstStyle/>
                    <a:p>
                      <a:pPr marL="285750" indent="-285750">
                        <a:buFont typeface="Arial"/>
                        <a:buChar char="•"/>
                      </a:pPr>
                      <a:r>
                        <a:rPr lang="en-US" sz="1400" dirty="0" smtClean="0"/>
                        <a:t>OGC</a:t>
                      </a:r>
                      <a:r>
                        <a:rPr lang="en-US" sz="1400" baseline="0" dirty="0" smtClean="0"/>
                        <a:t> KML overlays</a:t>
                      </a:r>
                    </a:p>
                    <a:p>
                      <a:pPr marL="285750" indent="-285750">
                        <a:buFont typeface="Arial"/>
                        <a:buChar char="•"/>
                      </a:pPr>
                      <a:r>
                        <a:rPr lang="en-US" sz="1400" baseline="0" dirty="0" smtClean="0"/>
                        <a:t>Combining geospatial data with other information (e.g. SEDAC)</a:t>
                      </a:r>
                    </a:p>
                    <a:p>
                      <a:pPr marL="285750" indent="-285750">
                        <a:buFont typeface="Arial"/>
                        <a:buChar char="•"/>
                      </a:pPr>
                      <a:r>
                        <a:rPr lang="en-US" sz="1400" baseline="0" dirty="0" smtClean="0"/>
                        <a:t>“Location analytics”</a:t>
                      </a:r>
                      <a:endParaRPr lang="en-US" sz="1400" dirty="0"/>
                    </a:p>
                  </a:txBody>
                  <a:tcPr anchor="ctr"/>
                </a:tc>
              </a:tr>
              <a:tr h="1093758">
                <a:tc>
                  <a:txBody>
                    <a:bodyPr/>
                    <a:lstStyle/>
                    <a:p>
                      <a:r>
                        <a:rPr lang="en-US" sz="1800" dirty="0" smtClean="0"/>
                        <a:t>Two-way information notifications</a:t>
                      </a:r>
                      <a:endParaRPr lang="en-US" sz="1800" dirty="0"/>
                    </a:p>
                  </a:txBody>
                  <a:tcPr anchor="ctr"/>
                </a:tc>
                <a:tc>
                  <a:txBody>
                    <a:bodyPr/>
                    <a:lstStyle/>
                    <a:p>
                      <a:pPr marL="285750" indent="-285750">
                        <a:buFont typeface="Arial"/>
                        <a:buChar char="•"/>
                      </a:pPr>
                      <a:r>
                        <a:rPr lang="en-US" sz="1400" dirty="0" err="1" smtClean="0"/>
                        <a:t>Esri’s</a:t>
                      </a:r>
                      <a:r>
                        <a:rPr lang="en-US" sz="1400" dirty="0" smtClean="0"/>
                        <a:t> “Disaster Response in a Box”</a:t>
                      </a:r>
                      <a:r>
                        <a:rPr lang="en-US" sz="1400" baseline="0" dirty="0" smtClean="0"/>
                        <a:t> - </a:t>
                      </a:r>
                      <a:r>
                        <a:rPr lang="en-US" sz="1400" dirty="0" smtClean="0"/>
                        <a:t>dashboard for situational awareness</a:t>
                      </a:r>
                    </a:p>
                    <a:p>
                      <a:pPr marL="285750" indent="-285750">
                        <a:buFont typeface="Arial"/>
                        <a:buChar char="•"/>
                      </a:pPr>
                      <a:r>
                        <a:rPr lang="en-US" sz="1400" dirty="0" smtClean="0"/>
                        <a:t>Mobile apps</a:t>
                      </a:r>
                      <a:r>
                        <a:rPr lang="en-US" sz="1400" baseline="0" dirty="0" smtClean="0"/>
                        <a:t> for “boots on the ground”</a:t>
                      </a:r>
                      <a:endParaRPr lang="en-US" sz="1400" dirty="0" smtClean="0"/>
                    </a:p>
                    <a:p>
                      <a:pPr marL="285750" indent="-285750">
                        <a:buFont typeface="Arial"/>
                        <a:buChar char="•"/>
                      </a:pPr>
                      <a:r>
                        <a:rPr lang="en-US" sz="1400" dirty="0" smtClean="0"/>
                        <a:t>USGS</a:t>
                      </a:r>
                      <a:r>
                        <a:rPr lang="en-US" sz="1400" baseline="0" dirty="0" smtClean="0"/>
                        <a:t> PDL</a:t>
                      </a:r>
                    </a:p>
                    <a:p>
                      <a:endParaRPr lang="en-US" sz="1400" dirty="0"/>
                    </a:p>
                  </a:txBody>
                  <a:tcPr anchor="ctr"/>
                </a:tc>
              </a:tr>
              <a:tr h="639232">
                <a:tc>
                  <a:txBody>
                    <a:bodyPr/>
                    <a:lstStyle/>
                    <a:p>
                      <a:r>
                        <a:rPr lang="en-US" sz="1800" dirty="0" smtClean="0"/>
                        <a:t>Interoperable data and services specifications</a:t>
                      </a:r>
                      <a:endParaRPr lang="en-US" sz="1800" dirty="0"/>
                    </a:p>
                  </a:txBody>
                  <a:tcPr anchor="ctr"/>
                </a:tc>
                <a:tc>
                  <a:txBody>
                    <a:bodyPr/>
                    <a:lstStyle/>
                    <a:p>
                      <a:pPr marL="285750" indent="-285750">
                        <a:buFont typeface="Arial"/>
                        <a:buChar char="•"/>
                      </a:pPr>
                      <a:r>
                        <a:rPr lang="en-US" sz="1400" dirty="0" smtClean="0"/>
                        <a:t>e.g. HDF5, OGC KML, Common Alerting Protocol (CAP),</a:t>
                      </a:r>
                      <a:r>
                        <a:rPr lang="en-US" sz="1400" baseline="0" dirty="0" smtClean="0"/>
                        <a:t> …</a:t>
                      </a:r>
                      <a:endParaRPr lang="en-US" sz="1400" dirty="0"/>
                    </a:p>
                  </a:txBody>
                  <a:tcPr anchor="ctr"/>
                </a:tc>
              </a:tr>
            </a:tbl>
          </a:graphicData>
        </a:graphic>
      </p:graphicFrame>
    </p:spTree>
    <p:extLst>
      <p:ext uri="{BB962C8B-B14F-4D97-AF65-F5344CB8AC3E}">
        <p14:creationId xmlns:p14="http://schemas.microsoft.com/office/powerpoint/2010/main" val="14790518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Data Acquisition Latency of </a:t>
            </a:r>
            <a:r>
              <a:rPr lang="en-US" sz="3200" dirty="0" err="1"/>
              <a:t>InSAR</a:t>
            </a:r>
            <a:r>
              <a:rPr lang="en-US" sz="3200" dirty="0"/>
              <a:t> Missions</a:t>
            </a:r>
          </a:p>
        </p:txBody>
      </p:sp>
      <p:sp>
        <p:nvSpPr>
          <p:cNvPr id="4" name="Slide Number Placeholder 3"/>
          <p:cNvSpPr>
            <a:spLocks noGrp="1"/>
          </p:cNvSpPr>
          <p:nvPr>
            <p:ph type="sldNum" sz="quarter" idx="4"/>
          </p:nvPr>
        </p:nvSpPr>
        <p:spPr/>
        <p:txBody>
          <a:bodyPr/>
          <a:lstStyle/>
          <a:p>
            <a:fld id="{11666C6C-4E19-6342-9A2A-019557919201}" type="slidenum">
              <a:rPr lang="en-US" smtClean="0"/>
              <a:pPr/>
              <a:t>4</a:t>
            </a:fld>
            <a:endParaRPr lang="en-US" dirty="0"/>
          </a:p>
        </p:txBody>
      </p:sp>
      <p:sp>
        <p:nvSpPr>
          <p:cNvPr id="5" name="Date Placeholder 4"/>
          <p:cNvSpPr>
            <a:spLocks noGrp="1"/>
          </p:cNvSpPr>
          <p:nvPr>
            <p:ph type="dt" sz="half" idx="2"/>
          </p:nvPr>
        </p:nvSpPr>
        <p:spPr/>
        <p:txBody>
          <a:bodyPr/>
          <a:lstStyle/>
          <a:p>
            <a:r>
              <a:rPr lang="en-US" smtClean="0"/>
              <a:t>2013-07-11T08:30:00-04:00</a:t>
            </a:r>
            <a:endParaRPr lang="en-US" dirty="0"/>
          </a:p>
        </p:txBody>
      </p:sp>
      <p:sp>
        <p:nvSpPr>
          <p:cNvPr id="6" name="Footer Placeholder 5"/>
          <p:cNvSpPr>
            <a:spLocks noGrp="1"/>
          </p:cNvSpPr>
          <p:nvPr>
            <p:ph type="ftr" sz="quarter" idx="3"/>
          </p:nvPr>
        </p:nvSpPr>
        <p:spPr/>
        <p:txBody>
          <a:bodyPr/>
          <a:lstStyle/>
          <a:p>
            <a:r>
              <a:rPr lang="en-US" smtClean="0"/>
              <a:t>ESIP 2013 Summer – Cloud Computing and Geosciences</a:t>
            </a:r>
            <a:endParaRPr lang="en-US" dirty="0"/>
          </a:p>
        </p:txBody>
      </p:sp>
      <p:sp>
        <p:nvSpPr>
          <p:cNvPr id="11" name="Content Placeholder 2"/>
          <p:cNvSpPr>
            <a:spLocks noGrp="1"/>
          </p:cNvSpPr>
          <p:nvPr>
            <p:ph idx="1"/>
          </p:nvPr>
        </p:nvSpPr>
        <p:spPr>
          <a:xfrm>
            <a:off x="6468126" y="1399962"/>
            <a:ext cx="2653422" cy="4398151"/>
          </a:xfrm>
        </p:spPr>
        <p:txBody>
          <a:bodyPr>
            <a:normAutofit/>
          </a:bodyPr>
          <a:lstStyle/>
          <a:p>
            <a:pPr marL="0" indent="0">
              <a:spcAft>
                <a:spcPts val="1800"/>
              </a:spcAft>
              <a:buNone/>
            </a:pPr>
            <a:r>
              <a:rPr lang="en-US" sz="1600" b="1" dirty="0"/>
              <a:t>Expected wait time until the first SAR satellite to visit after an event</a:t>
            </a:r>
          </a:p>
          <a:p>
            <a:pPr marL="0" indent="0">
              <a:spcAft>
                <a:spcPts val="1800"/>
              </a:spcAft>
              <a:buNone/>
            </a:pPr>
            <a:r>
              <a:rPr lang="en-US" sz="1600" dirty="0">
                <a:solidFill>
                  <a:schemeClr val="bg1">
                    <a:lumMod val="50000"/>
                  </a:schemeClr>
                </a:solidFill>
              </a:rPr>
              <a:t>Ascending + descending orbit</a:t>
            </a:r>
          </a:p>
          <a:p>
            <a:pPr marL="0" indent="0">
              <a:spcAft>
                <a:spcPts val="1800"/>
              </a:spcAft>
              <a:buNone/>
            </a:pPr>
            <a:r>
              <a:rPr lang="en-US" sz="1600" dirty="0">
                <a:solidFill>
                  <a:schemeClr val="bg1">
                    <a:lumMod val="50000"/>
                  </a:schemeClr>
                </a:solidFill>
              </a:rPr>
              <a:t>Right-looking mode</a:t>
            </a:r>
          </a:p>
          <a:p>
            <a:pPr marL="0" indent="0">
              <a:spcAft>
                <a:spcPts val="1800"/>
              </a:spcAft>
              <a:buNone/>
            </a:pPr>
            <a:r>
              <a:rPr lang="en-US" sz="1600" dirty="0">
                <a:solidFill>
                  <a:schemeClr val="bg1">
                    <a:lumMod val="50000"/>
                  </a:schemeClr>
                </a:solidFill>
              </a:rPr>
              <a:t>Latitude of 38° N/S</a:t>
            </a:r>
          </a:p>
          <a:p>
            <a:pPr marL="0" indent="0">
              <a:spcAft>
                <a:spcPts val="1800"/>
              </a:spcAft>
              <a:buNone/>
            </a:pPr>
            <a:endParaRPr lang="en-US" sz="1600" dirty="0"/>
          </a:p>
          <a:p>
            <a:pPr marL="0" indent="0">
              <a:spcAft>
                <a:spcPts val="1800"/>
              </a:spcAft>
              <a:buNone/>
            </a:pPr>
            <a:r>
              <a:rPr lang="en-US" sz="2000" dirty="0"/>
              <a:t>Present: </a:t>
            </a:r>
            <a:r>
              <a:rPr lang="en-US" sz="2000" i="1" dirty="0"/>
              <a:t>15 hours</a:t>
            </a:r>
          </a:p>
          <a:p>
            <a:pPr marL="0" indent="0">
              <a:spcAft>
                <a:spcPts val="1800"/>
              </a:spcAft>
              <a:buNone/>
            </a:pPr>
            <a:r>
              <a:rPr lang="en-US" sz="2000" dirty="0"/>
              <a:t>2020: </a:t>
            </a:r>
            <a:r>
              <a:rPr lang="en-US" sz="2000" i="1" dirty="0"/>
              <a:t>8 hours</a:t>
            </a:r>
          </a:p>
        </p:txBody>
      </p:sp>
      <p:pic>
        <p:nvPicPr>
          <p:cNvPr id="12" name="Picture 11" descr="expected_wait_time_col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62" y="1089108"/>
            <a:ext cx="6218629" cy="5094934"/>
          </a:xfrm>
          <a:prstGeom prst="rect">
            <a:avLst/>
          </a:prstGeom>
        </p:spPr>
      </p:pic>
      <p:sp>
        <p:nvSpPr>
          <p:cNvPr id="13" name="TextBox 12"/>
          <p:cNvSpPr txBox="1"/>
          <p:nvPr/>
        </p:nvSpPr>
        <p:spPr>
          <a:xfrm>
            <a:off x="0" y="6153247"/>
            <a:ext cx="2121707" cy="276999"/>
          </a:xfrm>
          <a:prstGeom prst="rect">
            <a:avLst/>
          </a:prstGeom>
          <a:noFill/>
        </p:spPr>
        <p:txBody>
          <a:bodyPr wrap="none" rtlCol="0">
            <a:spAutoFit/>
          </a:bodyPr>
          <a:lstStyle/>
          <a:p>
            <a:r>
              <a:rPr lang="en-US" sz="1200" i="1" dirty="0" smtClean="0">
                <a:solidFill>
                  <a:schemeClr val="bg1">
                    <a:lumMod val="50000"/>
                  </a:schemeClr>
                </a:solidFill>
              </a:rPr>
              <a:t>Source: Sang-Ho Yun (JPL)</a:t>
            </a:r>
            <a:endParaRPr lang="en-US" sz="1200" i="1" dirty="0">
              <a:solidFill>
                <a:schemeClr val="bg1">
                  <a:lumMod val="50000"/>
                </a:schemeClr>
              </a:solidFill>
            </a:endParaRPr>
          </a:p>
        </p:txBody>
      </p:sp>
    </p:spTree>
    <p:extLst>
      <p:ext uri="{BB962C8B-B14F-4D97-AF65-F5344CB8AC3E}">
        <p14:creationId xmlns:p14="http://schemas.microsoft.com/office/powerpoint/2010/main" val="17951851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Use Case: Volcanology</a:t>
            </a:r>
            <a:endParaRPr lang="en-US" dirty="0"/>
          </a:p>
        </p:txBody>
      </p:sp>
      <p:sp>
        <p:nvSpPr>
          <p:cNvPr id="3" name="Slide Number Placeholder 2"/>
          <p:cNvSpPr>
            <a:spLocks noGrp="1"/>
          </p:cNvSpPr>
          <p:nvPr>
            <p:ph type="sldNum" sz="quarter" idx="4"/>
          </p:nvPr>
        </p:nvSpPr>
        <p:spPr/>
        <p:txBody>
          <a:bodyPr/>
          <a:lstStyle/>
          <a:p>
            <a:fld id="{11666C6C-4E19-6342-9A2A-019557919201}" type="slidenum">
              <a:rPr lang="en-US" smtClean="0"/>
              <a:pPr/>
              <a:t>5</a:t>
            </a:fld>
            <a:endParaRPr lang="en-US"/>
          </a:p>
        </p:txBody>
      </p:sp>
      <p:sp>
        <p:nvSpPr>
          <p:cNvPr id="4" name="Date Placeholder 3"/>
          <p:cNvSpPr>
            <a:spLocks noGrp="1"/>
          </p:cNvSpPr>
          <p:nvPr>
            <p:ph type="dt" sz="half" idx="2"/>
          </p:nvPr>
        </p:nvSpPr>
        <p:spPr/>
        <p:txBody>
          <a:bodyPr/>
          <a:lstStyle/>
          <a:p>
            <a:r>
              <a:rPr lang="en-US" smtClean="0"/>
              <a:t>2013-07-11T08:30:00-04:00</a:t>
            </a:r>
            <a:endParaRPr lang="en-US" dirty="0"/>
          </a:p>
        </p:txBody>
      </p:sp>
      <p:sp>
        <p:nvSpPr>
          <p:cNvPr id="5" name="Footer Placeholder 4"/>
          <p:cNvSpPr>
            <a:spLocks noGrp="1"/>
          </p:cNvSpPr>
          <p:nvPr>
            <p:ph type="ftr" sz="quarter" idx="3"/>
          </p:nvPr>
        </p:nvSpPr>
        <p:spPr/>
        <p:txBody>
          <a:bodyPr/>
          <a:lstStyle/>
          <a:p>
            <a:r>
              <a:rPr lang="en-US" smtClean="0"/>
              <a:t>ESIP 2013 Summer – Cloud Computing and Geosciences</a:t>
            </a:r>
            <a:endParaRPr lang="en-US" dirty="0"/>
          </a:p>
        </p:txBody>
      </p:sp>
      <p:sp>
        <p:nvSpPr>
          <p:cNvPr id="6" name="Content Placeholder 2"/>
          <p:cNvSpPr txBox="1">
            <a:spLocks/>
          </p:cNvSpPr>
          <p:nvPr/>
        </p:nvSpPr>
        <p:spPr>
          <a:xfrm>
            <a:off x="266701" y="1100138"/>
            <a:ext cx="3893194" cy="5072062"/>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smtClean="0"/>
              <a:t>System collects SAR and GPS data as soon as it is available from data sources. </a:t>
            </a:r>
          </a:p>
          <a:p>
            <a:r>
              <a:rPr lang="en-US" sz="1800" smtClean="0"/>
              <a:t>System processes data and generates ARIA-MH data products (GPS position solutions, tropo-corrected interferograms, coherence and amplitude change maps) and pushes to USGS Hawaiian Volcano Observatory (HVO). </a:t>
            </a:r>
          </a:p>
          <a:p>
            <a:r>
              <a:rPr lang="en-US" sz="1800" smtClean="0"/>
              <a:t>HVO puts products in VALVE database and accesses updated results for monitoring volcanic deformation as needed/for weekly status update meetings.</a:t>
            </a:r>
            <a:endParaRPr lang="en-US" sz="1800" dirty="0"/>
          </a:p>
        </p:txBody>
      </p:sp>
      <p:pic>
        <p:nvPicPr>
          <p:cNvPr id="7" name="Picture 6" descr="Valve.jpg"/>
          <p:cNvPicPr/>
          <p:nvPr/>
        </p:nvPicPr>
        <p:blipFill>
          <a:blip r:embed="rId2"/>
          <a:stretch>
            <a:fillRect/>
          </a:stretch>
        </p:blipFill>
        <p:spPr>
          <a:xfrm>
            <a:off x="4499377" y="3380890"/>
            <a:ext cx="2763878" cy="2831721"/>
          </a:xfrm>
          <a:prstGeom prst="rect">
            <a:avLst/>
          </a:prstGeom>
        </p:spPr>
      </p:pic>
      <p:sp>
        <p:nvSpPr>
          <p:cNvPr id="8" name="TextBox 7"/>
          <p:cNvSpPr txBox="1"/>
          <p:nvPr/>
        </p:nvSpPr>
        <p:spPr>
          <a:xfrm>
            <a:off x="7417205" y="3531954"/>
            <a:ext cx="1193114" cy="2092881"/>
          </a:xfrm>
          <a:prstGeom prst="rect">
            <a:avLst/>
          </a:prstGeom>
          <a:noFill/>
        </p:spPr>
        <p:txBody>
          <a:bodyPr wrap="square" rtlCol="0">
            <a:spAutoFit/>
          </a:bodyPr>
          <a:lstStyle/>
          <a:p>
            <a:r>
              <a:rPr lang="en-US" sz="1200" dirty="0" smtClean="0"/>
              <a:t>The </a:t>
            </a:r>
            <a:r>
              <a:rPr lang="en-US" sz="1200" b="1" dirty="0"/>
              <a:t>Volcano Analysis and Visualization Environment (VALVE) </a:t>
            </a:r>
            <a:r>
              <a:rPr lang="en-US" sz="1200" dirty="0"/>
              <a:t>application that is used at multiple USGS Volcano Observatories.</a:t>
            </a:r>
          </a:p>
          <a:p>
            <a:endParaRPr lang="en-US" dirty="0"/>
          </a:p>
        </p:txBody>
      </p:sp>
      <p:pic>
        <p:nvPicPr>
          <p:cNvPr id="9" name="Picture 8" descr="Fig_2_pl_K_N_P_GPSLL_CSK_TS_2010.5_2012_New_condensed.png"/>
          <p:cNvPicPr>
            <a:picLocks noChangeAspect="1"/>
          </p:cNvPicPr>
          <p:nvPr/>
        </p:nvPicPr>
        <p:blipFill rotWithShape="1">
          <a:blip r:embed="rId3">
            <a:extLst>
              <a:ext uri="{28A0092B-C50C-407E-A947-70E740481C1C}">
                <a14:useLocalDpi xmlns:a14="http://schemas.microsoft.com/office/drawing/2010/main" val="0"/>
              </a:ext>
            </a:extLst>
          </a:blip>
          <a:srcRect b="36191"/>
          <a:stretch/>
        </p:blipFill>
        <p:spPr>
          <a:xfrm>
            <a:off x="4499377" y="985838"/>
            <a:ext cx="2917828" cy="2228874"/>
          </a:xfrm>
          <a:prstGeom prst="rect">
            <a:avLst/>
          </a:prstGeom>
        </p:spPr>
      </p:pic>
      <p:sp>
        <p:nvSpPr>
          <p:cNvPr id="10" name="TextBox 9"/>
          <p:cNvSpPr txBox="1"/>
          <p:nvPr/>
        </p:nvSpPr>
        <p:spPr>
          <a:xfrm>
            <a:off x="7558326" y="1027876"/>
            <a:ext cx="1214818" cy="2215991"/>
          </a:xfrm>
          <a:prstGeom prst="rect">
            <a:avLst/>
          </a:prstGeom>
          <a:noFill/>
        </p:spPr>
        <p:txBody>
          <a:bodyPr wrap="square" rtlCol="0">
            <a:spAutoFit/>
          </a:bodyPr>
          <a:lstStyle/>
          <a:p>
            <a:r>
              <a:rPr lang="en-US" sz="1200" dirty="0" smtClean="0"/>
              <a:t>A: Kilauea summit GPS line-length (LL) and COSMO-</a:t>
            </a:r>
            <a:r>
              <a:rPr lang="en-US" sz="1200" dirty="0" err="1" smtClean="0"/>
              <a:t>SkyMed</a:t>
            </a:r>
            <a:r>
              <a:rPr lang="en-US" sz="1200" dirty="0" smtClean="0"/>
              <a:t> (CSK) InSAR time series. B: East rift zone (ERZ) near </a:t>
            </a:r>
            <a:r>
              <a:rPr lang="en-US" sz="1200" dirty="0" err="1" smtClean="0"/>
              <a:t>Kamoamoa</a:t>
            </a:r>
            <a:r>
              <a:rPr lang="en-US" sz="1200" dirty="0" smtClean="0"/>
              <a:t> dike intrusion. </a:t>
            </a:r>
          </a:p>
          <a:p>
            <a:endParaRPr lang="en-US" dirty="0"/>
          </a:p>
        </p:txBody>
      </p:sp>
    </p:spTree>
    <p:extLst>
      <p:ext uri="{BB962C8B-B14F-4D97-AF65-F5344CB8AC3E}">
        <p14:creationId xmlns:p14="http://schemas.microsoft.com/office/powerpoint/2010/main" val="34977544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Example </a:t>
            </a:r>
            <a:r>
              <a:rPr lang="en-US" sz="2800" dirty="0"/>
              <a:t>Use </a:t>
            </a:r>
            <a:r>
              <a:rPr lang="en-US" sz="2800" dirty="0" smtClean="0"/>
              <a:t>Case:</a:t>
            </a:r>
            <a:r>
              <a:rPr lang="en-US" sz="2800" dirty="0"/>
              <a:t/>
            </a:r>
            <a:br>
              <a:rPr lang="en-US" sz="2800" dirty="0"/>
            </a:br>
            <a:r>
              <a:rPr lang="en-US" sz="2800" dirty="0" smtClean="0"/>
              <a:t>Event Data Product Request</a:t>
            </a:r>
            <a:endParaRPr lang="en-US" sz="2800" dirty="0"/>
          </a:p>
        </p:txBody>
      </p:sp>
      <p:sp>
        <p:nvSpPr>
          <p:cNvPr id="4" name="Slide Number Placeholder 3"/>
          <p:cNvSpPr>
            <a:spLocks noGrp="1"/>
          </p:cNvSpPr>
          <p:nvPr>
            <p:ph type="sldNum" sz="quarter" idx="4"/>
          </p:nvPr>
        </p:nvSpPr>
        <p:spPr/>
        <p:txBody>
          <a:bodyPr/>
          <a:lstStyle/>
          <a:p>
            <a:fld id="{11666C6C-4E19-6342-9A2A-019557919201}" type="slidenum">
              <a:rPr lang="en-US" smtClean="0"/>
              <a:pPr/>
              <a:t>6</a:t>
            </a:fld>
            <a:endParaRPr lang="en-US" dirty="0"/>
          </a:p>
        </p:txBody>
      </p:sp>
      <p:sp>
        <p:nvSpPr>
          <p:cNvPr id="5" name="Date Placeholder 4"/>
          <p:cNvSpPr>
            <a:spLocks noGrp="1"/>
          </p:cNvSpPr>
          <p:nvPr>
            <p:ph type="dt" sz="half" idx="2"/>
          </p:nvPr>
        </p:nvSpPr>
        <p:spPr/>
        <p:txBody>
          <a:bodyPr/>
          <a:lstStyle/>
          <a:p>
            <a:r>
              <a:rPr lang="en-US" smtClean="0"/>
              <a:t>2013-07-11T08:30:00-04:00</a:t>
            </a:r>
            <a:endParaRPr lang="en-US" dirty="0"/>
          </a:p>
        </p:txBody>
      </p:sp>
      <p:sp>
        <p:nvSpPr>
          <p:cNvPr id="6" name="Footer Placeholder 5"/>
          <p:cNvSpPr>
            <a:spLocks noGrp="1"/>
          </p:cNvSpPr>
          <p:nvPr>
            <p:ph type="ftr" sz="quarter" idx="3"/>
          </p:nvPr>
        </p:nvSpPr>
        <p:spPr/>
        <p:txBody>
          <a:bodyPr/>
          <a:lstStyle/>
          <a:p>
            <a:r>
              <a:rPr lang="en-US" smtClean="0"/>
              <a:t>ESIP 2013 Summer – Cloud Computing and Geosciences</a:t>
            </a:r>
            <a:endParaRPr lang="en-US" dirty="0"/>
          </a:p>
        </p:txBody>
      </p:sp>
      <p:sp>
        <p:nvSpPr>
          <p:cNvPr id="7" name="Content Placeholder 2"/>
          <p:cNvSpPr>
            <a:spLocks noGrp="1"/>
          </p:cNvSpPr>
          <p:nvPr>
            <p:ph idx="1"/>
          </p:nvPr>
        </p:nvSpPr>
        <p:spPr>
          <a:xfrm>
            <a:off x="228600" y="1066800"/>
            <a:ext cx="4787611" cy="5232400"/>
          </a:xfrm>
        </p:spPr>
        <p:txBody>
          <a:bodyPr>
            <a:normAutofit fontScale="62500" lnSpcReduction="20000"/>
          </a:bodyPr>
          <a:lstStyle/>
          <a:p>
            <a:r>
              <a:rPr lang="en-US" dirty="0" smtClean="0"/>
              <a:t>Following an event (e.g., eruption, flood, fire, landslide), user requests data products before and following event. </a:t>
            </a:r>
          </a:p>
          <a:p>
            <a:r>
              <a:rPr lang="en-US" dirty="0" smtClean="0"/>
              <a:t>User </a:t>
            </a:r>
            <a:r>
              <a:rPr lang="en-US" dirty="0"/>
              <a:t>specifies region, time range, and data products. User specifies if would like updated data products as more data becomes available. </a:t>
            </a:r>
            <a:endParaRPr lang="en-US" dirty="0" smtClean="0"/>
          </a:p>
          <a:p>
            <a:r>
              <a:rPr lang="en-US" dirty="0" smtClean="0"/>
              <a:t>If </a:t>
            </a:r>
            <a:r>
              <a:rPr lang="en-US" dirty="0"/>
              <a:t>system has not already collected and processed data from this region, system downloads and processes data, generates requested data products, and either pushes to user or notifies user that products are available for </a:t>
            </a:r>
            <a:r>
              <a:rPr lang="en-US" dirty="0" smtClean="0"/>
              <a:t>download (email, atom/RSS feeds, or notifications to USGS PDL system). </a:t>
            </a:r>
          </a:p>
          <a:p>
            <a:r>
              <a:rPr lang="en-US" dirty="0" smtClean="0"/>
              <a:t>User </a:t>
            </a:r>
            <a:r>
              <a:rPr lang="en-US" dirty="0"/>
              <a:t>may use portal to visualize data </a:t>
            </a:r>
            <a:r>
              <a:rPr lang="en-US" dirty="0" smtClean="0"/>
              <a:t>products . </a:t>
            </a:r>
            <a:r>
              <a:rPr lang="en-US" dirty="0"/>
              <a:t>Similar data pushes/alerts are sent as new data from region becomes </a:t>
            </a:r>
            <a:r>
              <a:rPr lang="en-US" dirty="0" smtClean="0"/>
              <a:t>available. </a:t>
            </a:r>
            <a:endParaRPr lang="en-US" dirty="0"/>
          </a:p>
        </p:txBody>
      </p:sp>
      <p:pic>
        <p:nvPicPr>
          <p:cNvPr id="8" name="Picture 2" descr="ishinomaki_zoom_d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16211" y="1600200"/>
            <a:ext cx="3949269" cy="276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016211" y="4391583"/>
            <a:ext cx="3949269" cy="830997"/>
          </a:xfrm>
          <a:prstGeom prst="rect">
            <a:avLst/>
          </a:prstGeom>
          <a:noFill/>
        </p:spPr>
        <p:txBody>
          <a:bodyPr wrap="square" rtlCol="0">
            <a:spAutoFit/>
          </a:bodyPr>
          <a:lstStyle/>
          <a:p>
            <a:pPr>
              <a:spcAft>
                <a:spcPts val="1200"/>
              </a:spcAft>
            </a:pPr>
            <a:r>
              <a:rPr lang="en-US" sz="1200" dirty="0" smtClean="0">
                <a:latin typeface="Myriad Pro" charset="0"/>
                <a:ea typeface="ＭＳ Ｐゴシック" charset="0"/>
                <a:cs typeface="Myriad Pro" charset="0"/>
              </a:rPr>
              <a:t>Damage Proxy Map of flooding in </a:t>
            </a:r>
            <a:r>
              <a:rPr lang="en-US" sz="1200" dirty="0" err="1" smtClean="0">
                <a:latin typeface="Myriad Pro" charset="0"/>
                <a:ea typeface="ＭＳ Ｐゴシック" charset="0"/>
                <a:cs typeface="Myriad Pro" charset="0"/>
              </a:rPr>
              <a:t>Ishinomaki</a:t>
            </a:r>
            <a:r>
              <a:rPr lang="en-US" sz="1200" dirty="0" smtClean="0">
                <a:latin typeface="Myriad Pro" charset="0"/>
                <a:ea typeface="ＭＳ Ｐゴシック" charset="0"/>
                <a:cs typeface="Myriad Pro" charset="0"/>
              </a:rPr>
              <a:t>, Japan caused by Tohoku Tsunami. </a:t>
            </a:r>
            <a:r>
              <a:rPr lang="en-US" sz="1200" dirty="0" err="1" smtClean="0">
                <a:latin typeface="Myriad Pro" charset="0"/>
                <a:ea typeface="ＭＳ Ｐゴシック" charset="0"/>
                <a:cs typeface="Myriad Pro" charset="0"/>
              </a:rPr>
              <a:t>Envisat</a:t>
            </a:r>
            <a:r>
              <a:rPr lang="en-US" sz="1200" dirty="0" smtClean="0">
                <a:latin typeface="Myriad Pro" charset="0"/>
                <a:ea typeface="ＭＳ Ｐゴシック" charset="0"/>
                <a:cs typeface="Myriad Pro" charset="0"/>
              </a:rPr>
              <a:t> </a:t>
            </a:r>
            <a:r>
              <a:rPr lang="en-US" sz="1200" dirty="0">
                <a:latin typeface="Myriad Pro" charset="0"/>
                <a:ea typeface="ＭＳ Ｐゴシック" charset="0"/>
                <a:cs typeface="Myriad Pro" charset="0"/>
              </a:rPr>
              <a:t>(ESA, C-band) </a:t>
            </a:r>
            <a:r>
              <a:rPr lang="en-US" sz="1200" dirty="0" smtClean="0">
                <a:latin typeface="Myriad Pro" charset="0"/>
                <a:ea typeface="ＭＳ Ｐゴシック" charset="0"/>
                <a:cs typeface="Myriad Pro" charset="0"/>
              </a:rPr>
              <a:t>ASAR 2011.01.31</a:t>
            </a:r>
            <a:r>
              <a:rPr lang="en-US" sz="1200" dirty="0">
                <a:latin typeface="Myriad Pro" charset="0"/>
                <a:ea typeface="ＭＳ Ｐゴシック" charset="0"/>
                <a:cs typeface="Myriad Pro" charset="0"/>
              </a:rPr>
              <a:t>-2011.03.02-</a:t>
            </a:r>
            <a:r>
              <a:rPr lang="en-US" sz="1200" dirty="0" smtClean="0">
                <a:latin typeface="Myriad Pro" charset="0"/>
                <a:ea typeface="ＭＳ Ｐゴシック" charset="0"/>
                <a:cs typeface="Myriad Pro" charset="0"/>
              </a:rPr>
              <a:t>2011.04.01 (courtesy of S-H Yun)</a:t>
            </a:r>
            <a:endParaRPr lang="en-US" sz="1200" dirty="0">
              <a:latin typeface="Myriad Pro" charset="0"/>
              <a:ea typeface="ＭＳ Ｐゴシック" charset="0"/>
              <a:cs typeface="Myriad Pro" charset="0"/>
            </a:endParaRPr>
          </a:p>
        </p:txBody>
      </p:sp>
    </p:spTree>
    <p:extLst>
      <p:ext uri="{BB962C8B-B14F-4D97-AF65-F5344CB8AC3E}">
        <p14:creationId xmlns:p14="http://schemas.microsoft.com/office/powerpoint/2010/main" val="218806324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a:t>
            </a:r>
            <a:endParaRPr lang="en-US" dirty="0"/>
          </a:p>
        </p:txBody>
      </p:sp>
      <p:sp>
        <p:nvSpPr>
          <p:cNvPr id="3" name="Slide Number Placeholder 2"/>
          <p:cNvSpPr>
            <a:spLocks noGrp="1"/>
          </p:cNvSpPr>
          <p:nvPr>
            <p:ph type="sldNum" sz="quarter" idx="4"/>
          </p:nvPr>
        </p:nvSpPr>
        <p:spPr/>
        <p:txBody>
          <a:bodyPr/>
          <a:lstStyle/>
          <a:p>
            <a:fld id="{11666C6C-4E19-6342-9A2A-019557919201}" type="slidenum">
              <a:rPr lang="en-US" smtClean="0"/>
              <a:pPr/>
              <a:t>7</a:t>
            </a:fld>
            <a:endParaRPr lang="en-US"/>
          </a:p>
        </p:txBody>
      </p:sp>
      <p:sp>
        <p:nvSpPr>
          <p:cNvPr id="4" name="Date Placeholder 3"/>
          <p:cNvSpPr>
            <a:spLocks noGrp="1"/>
          </p:cNvSpPr>
          <p:nvPr>
            <p:ph type="dt" sz="half" idx="2"/>
          </p:nvPr>
        </p:nvSpPr>
        <p:spPr/>
        <p:txBody>
          <a:bodyPr/>
          <a:lstStyle/>
          <a:p>
            <a:r>
              <a:rPr lang="en-US" smtClean="0"/>
              <a:t>2013-07-11T08:30:00-04:00</a:t>
            </a:r>
            <a:endParaRPr lang="en-US" dirty="0"/>
          </a:p>
        </p:txBody>
      </p:sp>
      <p:sp>
        <p:nvSpPr>
          <p:cNvPr id="5" name="Footer Placeholder 4"/>
          <p:cNvSpPr>
            <a:spLocks noGrp="1"/>
          </p:cNvSpPr>
          <p:nvPr>
            <p:ph type="ftr" sz="quarter" idx="3"/>
          </p:nvPr>
        </p:nvSpPr>
        <p:spPr/>
        <p:txBody>
          <a:bodyPr/>
          <a:lstStyle/>
          <a:p>
            <a:r>
              <a:rPr lang="en-US" smtClean="0"/>
              <a:t>ESIP 2013 Summer – Cloud Computing and Geosciences</a:t>
            </a:r>
            <a:endParaRPr lang="en-US" dirty="0"/>
          </a:p>
        </p:txBody>
      </p:sp>
      <p:pic>
        <p:nvPicPr>
          <p:cNvPr id="6" name="Picture 6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3170" y="876300"/>
            <a:ext cx="7384675" cy="559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2847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Products</a:t>
            </a:r>
            <a:endParaRPr lang="en-US" dirty="0"/>
          </a:p>
        </p:txBody>
      </p:sp>
      <p:sp>
        <p:nvSpPr>
          <p:cNvPr id="4" name="Slide Number Placeholder 3"/>
          <p:cNvSpPr>
            <a:spLocks noGrp="1"/>
          </p:cNvSpPr>
          <p:nvPr>
            <p:ph type="sldNum" sz="quarter" idx="4"/>
          </p:nvPr>
        </p:nvSpPr>
        <p:spPr/>
        <p:txBody>
          <a:bodyPr/>
          <a:lstStyle/>
          <a:p>
            <a:fld id="{11666C6C-4E19-6342-9A2A-019557919201}" type="slidenum">
              <a:rPr lang="en-US" smtClean="0"/>
              <a:pPr/>
              <a:t>8</a:t>
            </a:fld>
            <a:endParaRPr lang="en-US" dirty="0"/>
          </a:p>
        </p:txBody>
      </p:sp>
      <p:sp>
        <p:nvSpPr>
          <p:cNvPr id="5" name="Date Placeholder 4"/>
          <p:cNvSpPr>
            <a:spLocks noGrp="1"/>
          </p:cNvSpPr>
          <p:nvPr>
            <p:ph type="dt" sz="half" idx="2"/>
          </p:nvPr>
        </p:nvSpPr>
        <p:spPr/>
        <p:txBody>
          <a:bodyPr/>
          <a:lstStyle/>
          <a:p>
            <a:r>
              <a:rPr lang="en-US" smtClean="0"/>
              <a:t>2013-07-11T08:30:00-04:00</a:t>
            </a:r>
            <a:endParaRPr lang="en-US" dirty="0"/>
          </a:p>
        </p:txBody>
      </p:sp>
      <p:sp>
        <p:nvSpPr>
          <p:cNvPr id="6" name="Footer Placeholder 5"/>
          <p:cNvSpPr>
            <a:spLocks noGrp="1"/>
          </p:cNvSpPr>
          <p:nvPr>
            <p:ph type="ftr" sz="quarter" idx="3"/>
          </p:nvPr>
        </p:nvSpPr>
        <p:spPr/>
        <p:txBody>
          <a:bodyPr/>
          <a:lstStyle/>
          <a:p>
            <a:r>
              <a:rPr lang="en-US" smtClean="0"/>
              <a:t>ESIP 2013 Summer – Cloud Computing and Geosciences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332980205"/>
              </p:ext>
            </p:extLst>
          </p:nvPr>
        </p:nvGraphicFramePr>
        <p:xfrm>
          <a:off x="333985" y="993981"/>
          <a:ext cx="8539921" cy="5094277"/>
        </p:xfrm>
        <a:graphic>
          <a:graphicData uri="http://schemas.openxmlformats.org/drawingml/2006/table">
            <a:tbl>
              <a:tblPr firstRow="1" bandRow="1">
                <a:tableStyleId>{B301B821-A1FF-4177-AEE7-76D212191A09}</a:tableStyleId>
              </a:tblPr>
              <a:tblGrid>
                <a:gridCol w="3476187"/>
                <a:gridCol w="5063734"/>
              </a:tblGrid>
              <a:tr h="841725">
                <a:tc>
                  <a:txBody>
                    <a:bodyPr/>
                    <a:lstStyle/>
                    <a:p>
                      <a:pPr algn="ctr"/>
                      <a:r>
                        <a:rPr lang="en-US" sz="2000" dirty="0" smtClean="0"/>
                        <a:t>Product</a:t>
                      </a:r>
                      <a:endParaRPr lang="en-US" sz="2000" dirty="0"/>
                    </a:p>
                  </a:txBody>
                  <a:tcPr anchor="ctr"/>
                </a:tc>
                <a:tc>
                  <a:txBody>
                    <a:bodyPr/>
                    <a:lstStyle/>
                    <a:p>
                      <a:pPr algn="ctr"/>
                      <a:r>
                        <a:rPr lang="en-US" sz="2000" kern="1200" dirty="0" smtClean="0">
                          <a:effectLst/>
                        </a:rPr>
                        <a:t>Needs/Applications </a:t>
                      </a:r>
                      <a:endParaRPr lang="en-US" sz="2000" dirty="0"/>
                    </a:p>
                  </a:txBody>
                  <a:tcPr anchor="ctr"/>
                </a:tc>
              </a:tr>
              <a:tr h="509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effectLst/>
                        </a:rPr>
                        <a:t>GPS time series and displacements </a:t>
                      </a:r>
                      <a:endParaRPr lang="en-US" sz="1200" dirty="0" smtClean="0"/>
                    </a:p>
                    <a:p>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smtClean="0">
                          <a:effectLst/>
                        </a:rPr>
                        <a:t>Forms the basis for higher level products. Provides high temporal resolution for monitoring surface deformation, transient detection. </a:t>
                      </a:r>
                      <a:endParaRPr lang="en-US" sz="900" dirty="0" smtClean="0"/>
                    </a:p>
                    <a:p>
                      <a:endParaRPr lang="en-US" sz="900" dirty="0"/>
                    </a:p>
                  </a:txBody>
                  <a:tcPr/>
                </a:tc>
              </a:tr>
              <a:tr h="448015">
                <a:tc>
                  <a:txBody>
                    <a:bodyPr/>
                    <a:lstStyle/>
                    <a:p>
                      <a:r>
                        <a:rPr lang="en-US" sz="1200" kern="1200" dirty="0" err="1" smtClean="0">
                          <a:effectLst/>
                        </a:rPr>
                        <a:t>InSAR</a:t>
                      </a:r>
                      <a:r>
                        <a:rPr lang="en-US" sz="1200" kern="1200" dirty="0" smtClean="0">
                          <a:effectLst/>
                        </a:rPr>
                        <a:t> displacements </a:t>
                      </a:r>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smtClean="0">
                          <a:effectLst/>
                        </a:rPr>
                        <a:t>Forms the basis for higher level products. Provides high spatial resolution maps of surface deformation for assessing hazards. </a:t>
                      </a:r>
                      <a:endParaRPr lang="en-US" sz="900" dirty="0" smtClean="0"/>
                    </a:p>
                    <a:p>
                      <a:endParaRPr lang="en-US" sz="900" dirty="0"/>
                    </a:p>
                  </a:txBody>
                  <a:tcPr/>
                </a:tc>
              </a:tr>
              <a:tr h="57437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effectLst/>
                        </a:rPr>
                        <a:t>Coherence Change maps and time series </a:t>
                      </a:r>
                      <a:endParaRPr lang="en-US" sz="1200" dirty="0" smtClean="0"/>
                    </a:p>
                    <a:p>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smtClean="0">
                          <a:effectLst/>
                        </a:rPr>
                        <a:t>Detects damage from lava flow, ash fall, earthquakes, landslides, levee failure, floods, etc. Very useful with all-weather day/night capability and comprehensive coverage. U.S. patent for</a:t>
                      </a:r>
                      <a:r>
                        <a:rPr lang="en-US" sz="900" kern="1200" baseline="0" dirty="0" smtClean="0">
                          <a:effectLst/>
                        </a:rPr>
                        <a:t> </a:t>
                      </a:r>
                      <a:r>
                        <a:rPr lang="en-US" sz="900" kern="1200" dirty="0" smtClean="0">
                          <a:effectLst/>
                        </a:rPr>
                        <a:t>algorithm (Yun et al., 2011b). </a:t>
                      </a:r>
                      <a:endParaRPr lang="en-US" sz="900" dirty="0" smtClean="0"/>
                    </a:p>
                    <a:p>
                      <a:endParaRPr lang="en-US" sz="900" dirty="0"/>
                    </a:p>
                  </a:txBody>
                  <a:tcPr/>
                </a:tc>
              </a:tr>
              <a:tr h="448015">
                <a:tc>
                  <a:txBody>
                    <a:bodyPr/>
                    <a:lstStyle/>
                    <a:p>
                      <a:r>
                        <a:rPr lang="en-US" sz="1200" kern="1200" dirty="0" err="1" smtClean="0">
                          <a:effectLst/>
                        </a:rPr>
                        <a:t>InSAR</a:t>
                      </a:r>
                      <a:r>
                        <a:rPr lang="en-US" sz="1200" kern="1200" dirty="0" smtClean="0">
                          <a:effectLst/>
                        </a:rPr>
                        <a:t> Time Series </a:t>
                      </a:r>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smtClean="0">
                          <a:effectLst/>
                        </a:rPr>
                        <a:t>Provides history of surface deformation with high spatial resolution, input for data fusion and transient detection. </a:t>
                      </a:r>
                      <a:endParaRPr lang="en-US" sz="900" dirty="0" smtClean="0"/>
                    </a:p>
                    <a:p>
                      <a:endParaRPr lang="en-US" sz="900" dirty="0"/>
                    </a:p>
                  </a:txBody>
                  <a:tcPr/>
                </a:tc>
              </a:tr>
              <a:tr h="570201">
                <a:tc>
                  <a:txBody>
                    <a:bodyPr/>
                    <a:lstStyle/>
                    <a:p>
                      <a:r>
                        <a:rPr lang="en-US" sz="1200" kern="1200" dirty="0" smtClean="0">
                          <a:effectLst/>
                        </a:rPr>
                        <a:t>Reflectivity Change maps </a:t>
                      </a:r>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smtClean="0">
                          <a:effectLst/>
                        </a:rPr>
                        <a:t>Detects damage from flood and tsunami. Can provide volcano monitoring capability. Very useful with all-weather day/night capability and comprehensive coverage. </a:t>
                      </a:r>
                      <a:endParaRPr lang="en-US" sz="900" dirty="0" smtClean="0"/>
                    </a:p>
                    <a:p>
                      <a:endParaRPr lang="en-US" sz="900" dirty="0"/>
                    </a:p>
                  </a:txBody>
                  <a:tcPr/>
                </a:tc>
              </a:tr>
              <a:tr h="509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effectLst/>
                        </a:rPr>
                        <a:t>Troposphere-corrected </a:t>
                      </a:r>
                      <a:r>
                        <a:rPr lang="en-US" sz="1200" kern="1200" dirty="0" err="1" smtClean="0">
                          <a:effectLst/>
                        </a:rPr>
                        <a:t>interferograms</a:t>
                      </a:r>
                      <a:r>
                        <a:rPr lang="en-US" sz="1200" kern="1200" dirty="0" smtClean="0">
                          <a:effectLst/>
                        </a:rPr>
                        <a:t> </a:t>
                      </a:r>
                      <a:endParaRPr lang="en-US" sz="1200" dirty="0" smtClean="0"/>
                    </a:p>
                    <a:p>
                      <a:endParaRPr lang="en-US" sz="1200" dirty="0"/>
                    </a:p>
                  </a:txBody>
                  <a:tcPr/>
                </a:tc>
                <a:tc>
                  <a:txBody>
                    <a:bodyPr/>
                    <a:lstStyle/>
                    <a:p>
                      <a:r>
                        <a:rPr lang="en-US" sz="900" kern="1200" dirty="0" smtClean="0">
                          <a:effectLst/>
                        </a:rPr>
                        <a:t>Higher fidelity surface deformation measurements. </a:t>
                      </a:r>
                      <a:endParaRPr lang="en-US" sz="900" dirty="0"/>
                    </a:p>
                  </a:txBody>
                  <a:tcPr/>
                </a:tc>
              </a:tr>
              <a:tr h="509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effectLst/>
                        </a:rPr>
                        <a:t>Combined GPS and </a:t>
                      </a:r>
                      <a:r>
                        <a:rPr lang="en-US" sz="1200" kern="1200" dirty="0" err="1" smtClean="0">
                          <a:effectLst/>
                        </a:rPr>
                        <a:t>InSAR</a:t>
                      </a:r>
                      <a:r>
                        <a:rPr lang="en-US" sz="1200" kern="1200" dirty="0" smtClean="0">
                          <a:effectLst/>
                        </a:rPr>
                        <a:t> 3D surface motion maps </a:t>
                      </a:r>
                      <a:endParaRPr lang="en-US" sz="1200" dirty="0" smtClean="0"/>
                    </a:p>
                    <a:p>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smtClean="0">
                          <a:effectLst/>
                        </a:rPr>
                        <a:t>High spatial and temporal resolution products for monitoring. Provides basis for transient detection. </a:t>
                      </a:r>
                      <a:endParaRPr lang="en-US" sz="900" dirty="0" smtClean="0"/>
                    </a:p>
                    <a:p>
                      <a:endParaRPr lang="en-US" sz="900" dirty="0"/>
                    </a:p>
                  </a:txBody>
                  <a:tcPr/>
                </a:tc>
              </a:tr>
              <a:tr h="509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effectLst/>
                        </a:rPr>
                        <a:t>Advisory Alerts of anomalous ground motion </a:t>
                      </a:r>
                      <a:endParaRPr lang="en-US" sz="1200" dirty="0" smtClean="0"/>
                    </a:p>
                    <a:p>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smtClean="0">
                          <a:effectLst/>
                        </a:rPr>
                        <a:t>Identifies regions that need further investigation. Useful for regions where data set is too large to evaluate manually </a:t>
                      </a:r>
                      <a:endParaRPr lang="en-US" sz="900" dirty="0" smtClean="0"/>
                    </a:p>
                    <a:p>
                      <a:endParaRPr lang="en-US" sz="900" dirty="0"/>
                    </a:p>
                  </a:txBody>
                  <a:tcPr/>
                </a:tc>
              </a:tr>
            </a:tbl>
          </a:graphicData>
        </a:graphic>
      </p:graphicFrame>
    </p:spTree>
    <p:extLst>
      <p:ext uri="{BB962C8B-B14F-4D97-AF65-F5344CB8AC3E}">
        <p14:creationId xmlns:p14="http://schemas.microsoft.com/office/powerpoint/2010/main" val="36563924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InSAR</a:t>
            </a:r>
            <a:r>
              <a:rPr lang="en-US" dirty="0" smtClean="0"/>
              <a:t> Time-Series Analysis</a:t>
            </a:r>
            <a:endParaRPr lang="en-US" dirty="0"/>
          </a:p>
        </p:txBody>
      </p:sp>
      <p:sp>
        <p:nvSpPr>
          <p:cNvPr id="4" name="Slide Number Placeholder 3"/>
          <p:cNvSpPr>
            <a:spLocks noGrp="1"/>
          </p:cNvSpPr>
          <p:nvPr>
            <p:ph type="sldNum" sz="quarter" idx="4"/>
          </p:nvPr>
        </p:nvSpPr>
        <p:spPr/>
        <p:txBody>
          <a:bodyPr/>
          <a:lstStyle/>
          <a:p>
            <a:fld id="{11666C6C-4E19-6342-9A2A-019557919201}" type="slidenum">
              <a:rPr lang="en-US" smtClean="0"/>
              <a:pPr/>
              <a:t>9</a:t>
            </a:fld>
            <a:endParaRPr lang="en-US" dirty="0"/>
          </a:p>
        </p:txBody>
      </p:sp>
      <p:sp>
        <p:nvSpPr>
          <p:cNvPr id="5" name="Date Placeholder 4"/>
          <p:cNvSpPr>
            <a:spLocks noGrp="1"/>
          </p:cNvSpPr>
          <p:nvPr>
            <p:ph type="dt" sz="half" idx="2"/>
          </p:nvPr>
        </p:nvSpPr>
        <p:spPr/>
        <p:txBody>
          <a:bodyPr/>
          <a:lstStyle/>
          <a:p>
            <a:r>
              <a:rPr lang="en-US" smtClean="0"/>
              <a:t>2013-07-11T08:30:00-04:00</a:t>
            </a:r>
            <a:endParaRPr lang="en-US" dirty="0"/>
          </a:p>
        </p:txBody>
      </p:sp>
      <p:sp>
        <p:nvSpPr>
          <p:cNvPr id="6" name="Footer Placeholder 5"/>
          <p:cNvSpPr>
            <a:spLocks noGrp="1"/>
          </p:cNvSpPr>
          <p:nvPr>
            <p:ph type="ftr" sz="quarter" idx="3"/>
          </p:nvPr>
        </p:nvSpPr>
        <p:spPr/>
        <p:txBody>
          <a:bodyPr/>
          <a:lstStyle/>
          <a:p>
            <a:r>
              <a:rPr lang="en-US" smtClean="0"/>
              <a:t>ESIP 2013 Summer – Cloud Computing and Geosciences</a:t>
            </a:r>
            <a:endParaRPr lang="en-US" dirty="0"/>
          </a:p>
        </p:txBody>
      </p:sp>
      <p:sp>
        <p:nvSpPr>
          <p:cNvPr id="7" name="TextBox 6"/>
          <p:cNvSpPr txBox="1"/>
          <p:nvPr/>
        </p:nvSpPr>
        <p:spPr>
          <a:xfrm>
            <a:off x="125851" y="4340250"/>
            <a:ext cx="2585604" cy="523220"/>
          </a:xfrm>
          <a:prstGeom prst="rect">
            <a:avLst/>
          </a:prstGeom>
          <a:noFill/>
        </p:spPr>
        <p:txBody>
          <a:bodyPr wrap="square" rtlCol="0">
            <a:spAutoFit/>
          </a:bodyPr>
          <a:lstStyle/>
          <a:p>
            <a:pPr algn="ctr"/>
            <a:r>
              <a:rPr lang="en-US" sz="1400" u="sng" dirty="0" smtClean="0"/>
              <a:t>Example analysis</a:t>
            </a:r>
          </a:p>
          <a:p>
            <a:pPr algn="ctr"/>
            <a:r>
              <a:rPr lang="en-US" sz="1400" dirty="0" smtClean="0"/>
              <a:t> Seasonal signal over LA</a:t>
            </a:r>
            <a:endParaRPr lang="en-US" sz="1400" dirty="0"/>
          </a:p>
        </p:txBody>
      </p:sp>
      <p:grpSp>
        <p:nvGrpSpPr>
          <p:cNvPr id="8" name="Group 7"/>
          <p:cNvGrpSpPr>
            <a:grpSpLocks noChangeAspect="1"/>
          </p:cNvGrpSpPr>
          <p:nvPr/>
        </p:nvGrpSpPr>
        <p:grpSpPr>
          <a:xfrm>
            <a:off x="95758" y="972564"/>
            <a:ext cx="5768484" cy="3557757"/>
            <a:chOff x="60480" y="818998"/>
            <a:chExt cx="9152936" cy="5676145"/>
          </a:xfrm>
        </p:grpSpPr>
        <p:pic>
          <p:nvPicPr>
            <p:cNvPr id="9" name="Picture 8" descr="amplitude.png"/>
            <p:cNvPicPr>
              <a:picLocks noChangeAspect="1"/>
            </p:cNvPicPr>
            <p:nvPr/>
          </p:nvPicPr>
          <p:blipFill rotWithShape="1">
            <a:blip r:embed="rId2">
              <a:extLst>
                <a:ext uri="{28A0092B-C50C-407E-A947-70E740481C1C}">
                  <a14:useLocalDpi xmlns:a14="http://schemas.microsoft.com/office/drawing/2010/main" val="0"/>
                </a:ext>
              </a:extLst>
            </a:blip>
            <a:srcRect l="-5" t="4271" r="38005" b="-1503"/>
            <a:stretch/>
          </p:blipFill>
          <p:spPr>
            <a:xfrm>
              <a:off x="60480" y="884585"/>
              <a:ext cx="4789714" cy="5307312"/>
            </a:xfrm>
            <a:prstGeom prst="rect">
              <a:avLst/>
            </a:prstGeom>
          </p:spPr>
        </p:pic>
        <p:pic>
          <p:nvPicPr>
            <p:cNvPr id="10" name="Picture 9" descr="phase.png"/>
            <p:cNvPicPr>
              <a:picLocks noChangeAspect="1"/>
            </p:cNvPicPr>
            <p:nvPr/>
          </p:nvPicPr>
          <p:blipFill rotWithShape="1">
            <a:blip r:embed="rId3">
              <a:extLst>
                <a:ext uri="{28A0092B-C50C-407E-A947-70E740481C1C}">
                  <a14:useLocalDpi xmlns:a14="http://schemas.microsoft.com/office/drawing/2010/main" val="0"/>
                </a:ext>
              </a:extLst>
            </a:blip>
            <a:srcRect l="4" t="2841" r="38002" b="-7870"/>
            <a:stretch/>
          </p:blipFill>
          <p:spPr>
            <a:xfrm>
              <a:off x="4471131" y="818998"/>
              <a:ext cx="4742285" cy="5676145"/>
            </a:xfrm>
            <a:prstGeom prst="rect">
              <a:avLst/>
            </a:prstGeom>
          </p:spPr>
        </p:pic>
      </p:grpSp>
      <p:sp>
        <p:nvSpPr>
          <p:cNvPr id="11" name="TextBox 10"/>
          <p:cNvSpPr txBox="1"/>
          <p:nvPr/>
        </p:nvSpPr>
        <p:spPr>
          <a:xfrm>
            <a:off x="6189433" y="1121308"/>
            <a:ext cx="2597044" cy="2554545"/>
          </a:xfrm>
          <a:prstGeom prst="rect">
            <a:avLst/>
          </a:prstGeom>
          <a:noFill/>
        </p:spPr>
        <p:txBody>
          <a:bodyPr wrap="square" rtlCol="0">
            <a:spAutoFit/>
          </a:bodyPr>
          <a:lstStyle/>
          <a:p>
            <a:pPr marL="285750" indent="-285750">
              <a:buFont typeface="Arial"/>
              <a:buChar char="•"/>
            </a:pPr>
            <a:r>
              <a:rPr lang="en-US" sz="1600" dirty="0" smtClean="0"/>
              <a:t>Common framework for time-series analysis</a:t>
            </a:r>
          </a:p>
          <a:p>
            <a:pPr marL="285750" indent="-285750">
              <a:buFont typeface="Arial"/>
              <a:buChar char="•"/>
            </a:pPr>
            <a:r>
              <a:rPr lang="en-US" sz="1600" dirty="0" smtClean="0"/>
              <a:t>Multiple algorithms</a:t>
            </a:r>
          </a:p>
          <a:p>
            <a:pPr marL="285750" indent="-285750">
              <a:buFont typeface="Arial"/>
              <a:buChar char="•"/>
            </a:pPr>
            <a:r>
              <a:rPr lang="en-US" sz="1600" dirty="0" smtClean="0"/>
              <a:t>State-of-the-art </a:t>
            </a:r>
            <a:r>
              <a:rPr lang="en-US" sz="1600" dirty="0" err="1" smtClean="0"/>
              <a:t>InSAR</a:t>
            </a:r>
            <a:r>
              <a:rPr lang="en-US" sz="1600" dirty="0" smtClean="0"/>
              <a:t> corrections</a:t>
            </a:r>
          </a:p>
          <a:p>
            <a:pPr marL="285750" indent="-285750">
              <a:buFont typeface="Arial"/>
              <a:buChar char="•"/>
            </a:pPr>
            <a:r>
              <a:rPr lang="en-US" sz="1600" dirty="0" smtClean="0"/>
              <a:t>Interface for handling GPS and weather model data</a:t>
            </a:r>
          </a:p>
          <a:p>
            <a:pPr marL="285750" indent="-285750">
              <a:buFont typeface="Arial"/>
              <a:buChar char="•"/>
            </a:pPr>
            <a:r>
              <a:rPr lang="en-US" sz="1600" dirty="0" smtClean="0"/>
              <a:t>Time-series and uncertainty products</a:t>
            </a:r>
            <a:endParaRPr lang="en-US" sz="1600" dirty="0"/>
          </a:p>
        </p:txBody>
      </p:sp>
      <p:sp>
        <p:nvSpPr>
          <p:cNvPr id="12" name="TextBox 11"/>
          <p:cNvSpPr txBox="1"/>
          <p:nvPr/>
        </p:nvSpPr>
        <p:spPr>
          <a:xfrm>
            <a:off x="995343" y="3466901"/>
            <a:ext cx="1055698" cy="338554"/>
          </a:xfrm>
          <a:prstGeom prst="rect">
            <a:avLst/>
          </a:prstGeom>
          <a:noFill/>
        </p:spPr>
        <p:txBody>
          <a:bodyPr wrap="none" rtlCol="0">
            <a:spAutoFit/>
          </a:bodyPr>
          <a:lstStyle/>
          <a:p>
            <a:r>
              <a:rPr lang="en-US" sz="1600" dirty="0" smtClean="0">
                <a:solidFill>
                  <a:schemeClr val="bg1"/>
                </a:solidFill>
              </a:rPr>
              <a:t>Amplitude</a:t>
            </a:r>
            <a:endParaRPr lang="en-US" sz="1600" dirty="0">
              <a:solidFill>
                <a:schemeClr val="bg1"/>
              </a:solidFill>
            </a:endParaRPr>
          </a:p>
        </p:txBody>
      </p:sp>
      <p:sp>
        <p:nvSpPr>
          <p:cNvPr id="13" name="TextBox 12"/>
          <p:cNvSpPr txBox="1"/>
          <p:nvPr/>
        </p:nvSpPr>
        <p:spPr>
          <a:xfrm>
            <a:off x="3847755" y="3450024"/>
            <a:ext cx="679092" cy="338554"/>
          </a:xfrm>
          <a:prstGeom prst="rect">
            <a:avLst/>
          </a:prstGeom>
          <a:noFill/>
        </p:spPr>
        <p:txBody>
          <a:bodyPr wrap="none" rtlCol="0">
            <a:spAutoFit/>
          </a:bodyPr>
          <a:lstStyle/>
          <a:p>
            <a:r>
              <a:rPr lang="en-US" sz="1600" dirty="0" smtClean="0">
                <a:solidFill>
                  <a:schemeClr val="bg1"/>
                </a:solidFill>
              </a:rPr>
              <a:t>Phase</a:t>
            </a:r>
            <a:endParaRPr lang="en-US" sz="1600" dirty="0">
              <a:solidFill>
                <a:schemeClr val="bg1"/>
              </a:solidFill>
            </a:endParaRPr>
          </a:p>
        </p:txBody>
      </p:sp>
      <p:sp>
        <p:nvSpPr>
          <p:cNvPr id="14" name="TextBox 13"/>
          <p:cNvSpPr txBox="1"/>
          <p:nvPr/>
        </p:nvSpPr>
        <p:spPr>
          <a:xfrm>
            <a:off x="2743725" y="4343716"/>
            <a:ext cx="2208060" cy="738664"/>
          </a:xfrm>
          <a:prstGeom prst="rect">
            <a:avLst/>
          </a:prstGeom>
          <a:noFill/>
        </p:spPr>
        <p:txBody>
          <a:bodyPr wrap="square" rtlCol="0">
            <a:spAutoFit/>
          </a:bodyPr>
          <a:lstStyle/>
          <a:p>
            <a:pPr algn="ctr"/>
            <a:r>
              <a:rPr lang="en-US" sz="1400" u="sng" dirty="0" smtClean="0"/>
              <a:t>Example correction</a:t>
            </a:r>
          </a:p>
          <a:p>
            <a:pPr algn="ctr"/>
            <a:r>
              <a:rPr lang="en-US" sz="1400" dirty="0" smtClean="0"/>
              <a:t>Atmosphere over South America</a:t>
            </a:r>
            <a:endParaRPr lang="en-US" sz="1400" dirty="0"/>
          </a:p>
        </p:txBody>
      </p:sp>
      <p:pic>
        <p:nvPicPr>
          <p:cNvPr id="15" name="Picture 14"/>
          <p:cNvPicPr>
            <a:picLocks noChangeAspect="1"/>
          </p:cNvPicPr>
          <p:nvPr/>
        </p:nvPicPr>
        <p:blipFill>
          <a:blip r:embed="rId4"/>
          <a:stretch>
            <a:fillRect/>
          </a:stretch>
        </p:blipFill>
        <p:spPr>
          <a:xfrm>
            <a:off x="5625769" y="4000784"/>
            <a:ext cx="3545542" cy="2248843"/>
          </a:xfrm>
          <a:prstGeom prst="rect">
            <a:avLst/>
          </a:prstGeom>
        </p:spPr>
      </p:pic>
      <p:sp>
        <p:nvSpPr>
          <p:cNvPr id="16" name="TextBox 15"/>
          <p:cNvSpPr txBox="1"/>
          <p:nvPr/>
        </p:nvSpPr>
        <p:spPr>
          <a:xfrm>
            <a:off x="366103" y="5366258"/>
            <a:ext cx="4702138" cy="954107"/>
          </a:xfrm>
          <a:prstGeom prst="rect">
            <a:avLst/>
          </a:prstGeom>
          <a:noFill/>
        </p:spPr>
        <p:txBody>
          <a:bodyPr wrap="square" rtlCol="0">
            <a:spAutoFit/>
          </a:bodyPr>
          <a:lstStyle/>
          <a:p>
            <a:r>
              <a:rPr lang="en-US" sz="1400" dirty="0" err="1" smtClean="0"/>
              <a:t>Agram</a:t>
            </a:r>
            <a:r>
              <a:rPr lang="en-US" sz="1400" dirty="0" smtClean="0"/>
              <a:t> et al (2013), New Radar </a:t>
            </a:r>
            <a:r>
              <a:rPr lang="en-US" sz="1400" dirty="0" err="1" smtClean="0"/>
              <a:t>Interferometric</a:t>
            </a:r>
            <a:r>
              <a:rPr lang="en-US" sz="1400" dirty="0" smtClean="0"/>
              <a:t> Time Series Analysis Toolbox Released, EOS Trans. AGU, 94(7), 69.</a:t>
            </a:r>
          </a:p>
          <a:p>
            <a:r>
              <a:rPr lang="en-US" sz="1400" dirty="0">
                <a:solidFill>
                  <a:srgbClr val="000090"/>
                </a:solidFill>
              </a:rPr>
              <a:t>Website: </a:t>
            </a:r>
            <a:r>
              <a:rPr lang="en-US" sz="1400" dirty="0">
                <a:solidFill>
                  <a:srgbClr val="000090"/>
                </a:solidFill>
                <a:hlinkClick r:id="rId5"/>
              </a:rPr>
              <a:t>http://</a:t>
            </a:r>
            <a:r>
              <a:rPr lang="en-US" sz="1400" dirty="0" smtClean="0">
                <a:solidFill>
                  <a:srgbClr val="000090"/>
                </a:solidFill>
                <a:hlinkClick r:id="rId5"/>
              </a:rPr>
              <a:t>earthdef.caltech.edu</a:t>
            </a:r>
            <a:r>
              <a:rPr lang="en-US" sz="1400" dirty="0" smtClean="0">
                <a:solidFill>
                  <a:srgbClr val="000090"/>
                </a:solidFill>
              </a:rPr>
              <a:t> </a:t>
            </a:r>
            <a:endParaRPr lang="en-US" sz="1400" dirty="0">
              <a:solidFill>
                <a:srgbClr val="000090"/>
              </a:solidFill>
            </a:endParaRPr>
          </a:p>
        </p:txBody>
      </p:sp>
      <p:sp>
        <p:nvSpPr>
          <p:cNvPr id="17" name="TextBox 16"/>
          <p:cNvSpPr txBox="1"/>
          <p:nvPr/>
        </p:nvSpPr>
        <p:spPr>
          <a:xfrm>
            <a:off x="5738394" y="5978263"/>
            <a:ext cx="527258" cy="307777"/>
          </a:xfrm>
          <a:prstGeom prst="rect">
            <a:avLst/>
          </a:prstGeom>
          <a:noFill/>
        </p:spPr>
        <p:txBody>
          <a:bodyPr wrap="none" rtlCol="0">
            <a:spAutoFit/>
          </a:bodyPr>
          <a:lstStyle/>
          <a:p>
            <a:r>
              <a:rPr lang="en-US" sz="1400" dirty="0" smtClean="0">
                <a:solidFill>
                  <a:schemeClr val="bg1"/>
                </a:solidFill>
              </a:rPr>
              <a:t>Data</a:t>
            </a:r>
            <a:endParaRPr lang="en-US" sz="1400" dirty="0">
              <a:solidFill>
                <a:schemeClr val="bg1"/>
              </a:solidFill>
            </a:endParaRPr>
          </a:p>
        </p:txBody>
      </p:sp>
      <p:sp>
        <p:nvSpPr>
          <p:cNvPr id="18" name="TextBox 17"/>
          <p:cNvSpPr txBox="1"/>
          <p:nvPr/>
        </p:nvSpPr>
        <p:spPr>
          <a:xfrm>
            <a:off x="6874720" y="6004801"/>
            <a:ext cx="763776" cy="307777"/>
          </a:xfrm>
          <a:prstGeom prst="rect">
            <a:avLst/>
          </a:prstGeom>
          <a:noFill/>
        </p:spPr>
        <p:txBody>
          <a:bodyPr wrap="none" rtlCol="0">
            <a:spAutoFit/>
          </a:bodyPr>
          <a:lstStyle/>
          <a:p>
            <a:r>
              <a:rPr lang="en-US" sz="1400" dirty="0" smtClean="0">
                <a:solidFill>
                  <a:schemeClr val="bg1"/>
                </a:solidFill>
              </a:rPr>
              <a:t>ECMWF</a:t>
            </a:r>
            <a:endParaRPr lang="en-US" sz="1400" dirty="0">
              <a:solidFill>
                <a:schemeClr val="bg1"/>
              </a:solidFill>
            </a:endParaRPr>
          </a:p>
        </p:txBody>
      </p:sp>
    </p:spTree>
    <p:extLst>
      <p:ext uri="{BB962C8B-B14F-4D97-AF65-F5344CB8AC3E}">
        <p14:creationId xmlns:p14="http://schemas.microsoft.com/office/powerpoint/2010/main" val="31469645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5659</TotalTime>
  <Words>4331</Words>
  <Application>Microsoft Macintosh PowerPoint</Application>
  <PresentationFormat>On-screen Show (4:3)</PresentationFormat>
  <Paragraphs>874</Paragraphs>
  <Slides>35</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Office Theme</vt:lpstr>
      <vt:lpstr>Image</vt:lpstr>
      <vt:lpstr>ARIA-MH: Advanced Rapid Imaging &amp; Analysis for monitoring Hazards— A Hybrid-Cloud Computing Approach</vt:lpstr>
      <vt:lpstr>Natural Hazards</vt:lpstr>
      <vt:lpstr>The Challenge of Leveraging Remote Sensing for Disaster Response</vt:lpstr>
      <vt:lpstr>Data Acquisition Latency of InSAR Missions</vt:lpstr>
      <vt:lpstr>Example Use Case: Volcanology</vt:lpstr>
      <vt:lpstr>Example Use Case: Event Data Product Request</vt:lpstr>
      <vt:lpstr>Approach</vt:lpstr>
      <vt:lpstr>Data Products</vt:lpstr>
      <vt:lpstr>InSAR Time-Series Analysis</vt:lpstr>
      <vt:lpstr>Damage Proxy Map vs Ground Truth</vt:lpstr>
      <vt:lpstr>Damage Proxy Map (DPM)</vt:lpstr>
      <vt:lpstr>ARIA’s Sandy Response Timeline Analysis</vt:lpstr>
      <vt:lpstr>ARIA’s Sandy Response Timeline Analysis</vt:lpstr>
      <vt:lpstr>Processing Pipeline</vt:lpstr>
      <vt:lpstr>Processing Pipeline</vt:lpstr>
      <vt:lpstr>Processing Pipeline</vt:lpstr>
      <vt:lpstr>Production Rules</vt:lpstr>
      <vt:lpstr>Event Notifications</vt:lpstr>
      <vt:lpstr>Example Data Coverage and Volumes</vt:lpstr>
      <vt:lpstr>Data Volume and Cost Estimates</vt:lpstr>
      <vt:lpstr>Compute, Data, &amp; Cost Estimates</vt:lpstr>
      <vt:lpstr>Motivation for Cloud Computing</vt:lpstr>
      <vt:lpstr>Motivation for Hybrid Cloud</vt:lpstr>
      <vt:lpstr>AWS and Eucalyptus Compatibility</vt:lpstr>
      <vt:lpstr>High-Level Architecture</vt:lpstr>
      <vt:lpstr>Hybrid Cloud Topology</vt:lpstr>
      <vt:lpstr>Hybrid Cloud Topology</vt:lpstr>
      <vt:lpstr>Automated Package for Deployment</vt:lpstr>
      <vt:lpstr>Automated Package for Deployment</vt:lpstr>
      <vt:lpstr>Some Lessons Learned from Hybrid</vt:lpstr>
      <vt:lpstr>Spatial Locality of Data</vt:lpstr>
      <vt:lpstr>Data Access</vt:lpstr>
      <vt:lpstr>Findings on Geodetic Processing on Hybrid Cloud Science Data System</vt:lpstr>
      <vt:lpstr>Provenance as a Service</vt:lpstr>
      <vt:lpstr>Enabling Situational Awareness</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Hook Hua</cp:lastModifiedBy>
  <cp:revision>93</cp:revision>
  <dcterms:created xsi:type="dcterms:W3CDTF">2010-05-12T21:42:43Z</dcterms:created>
  <dcterms:modified xsi:type="dcterms:W3CDTF">2013-08-07T04:19:40Z</dcterms:modified>
  <cp:category/>
</cp:coreProperties>
</file>