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2" r:id="rId5"/>
    <p:sldId id="261" r:id="rId6"/>
    <p:sldId id="260" r:id="rId7"/>
    <p:sldId id="257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68611" autoAdjust="0"/>
  </p:normalViewPr>
  <p:slideViewPr>
    <p:cSldViewPr snapToGrid="0" snapToObjects="1">
      <p:cViewPr varScale="1">
        <p:scale>
          <a:sx n="69" d="100"/>
          <a:sy n="69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DB57B-10CE-384E-8671-62B6E815DBCE}" type="datetimeFigureOut">
              <a:rPr lang="en-US" smtClean="0"/>
              <a:t>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1DF12-B527-3540-8675-ED060BA035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IMAGE: This is the</a:t>
            </a:r>
            <a:r>
              <a:rPr lang="en-US" baseline="0" dirty="0" smtClean="0"/>
              <a:t> basic pathway that all data takes. Pathway developed by 3 </a:t>
            </a:r>
            <a:r>
              <a:rPr lang="en-US" baseline="0" dirty="0" err="1" smtClean="0"/>
              <a:t>MBONs</a:t>
            </a:r>
            <a:r>
              <a:rPr lang="en-US" baseline="0" dirty="0" smtClean="0"/>
              <a:t> together.</a:t>
            </a:r>
          </a:p>
          <a:p>
            <a:r>
              <a:rPr lang="en-US" baseline="0" dirty="0" smtClean="0"/>
              <a:t>SECOND IMAGE: SBC MBON plan for how datasets flow from our group to other systems, namely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SBC MBON research activities</a:t>
            </a:r>
          </a:p>
          <a:p>
            <a:r>
              <a:rPr lang="en-US" baseline="0" dirty="0" smtClean="0"/>
              <a:t>SBC IMBON data mgt system, which takes care of building data packages and putting them into a repository</a:t>
            </a:r>
          </a:p>
          <a:p>
            <a:r>
              <a:rPr lang="en-US" baseline="0" dirty="0" smtClean="0"/>
              <a:t>REPOSITORY = permanent archive</a:t>
            </a:r>
          </a:p>
          <a:p>
            <a:r>
              <a:rPr lang="en-US" baseline="0" dirty="0" smtClean="0"/>
              <a:t>And ACCESS </a:t>
            </a:r>
            <a:r>
              <a:rPr lang="en-US" baseline="0" dirty="0" err="1" smtClean="0"/>
              <a:t>SYSTeM</a:t>
            </a:r>
            <a:r>
              <a:rPr lang="en-US" baseline="0" dirty="0" smtClean="0"/>
              <a:t> makes the data easier to use. Ideally, data .goes into a repository FIRST.</a:t>
            </a:r>
          </a:p>
          <a:p>
            <a:r>
              <a:rPr lang="en-US" baseline="0" dirty="0" smtClean="0"/>
              <a:t>An end user (3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party) </a:t>
            </a:r>
            <a:r>
              <a:rPr lang="en-US" baseline="0" dirty="0" err="1" smtClean="0"/>
              <a:t>coult</a:t>
            </a:r>
            <a:r>
              <a:rPr lang="en-US" baseline="0" dirty="0" smtClean="0"/>
              <a:t> use data directly from the repository, but we think it will be </a:t>
            </a:r>
            <a:r>
              <a:rPr lang="en-US" baseline="0" dirty="0" err="1" smtClean="0"/>
              <a:t>asier</a:t>
            </a:r>
            <a:r>
              <a:rPr lang="en-US" baseline="0" dirty="0" smtClean="0"/>
              <a:t> for them to access it from an access system.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likely, the access system we will use will be ERDDAP.. Where it will be housed is still to be determined.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spreadsheet is link to view a list of initial SBC MBON data sources, by originator, with some categories. This is an early version; canonical content is now in a management DB, (</a:t>
            </a:r>
            <a:r>
              <a:rPr lang="en-US" baseline="0" dirty="0" err="1" smtClean="0"/>
              <a:t>postgres</a:t>
            </a:r>
            <a:r>
              <a:rPr lang="en-US" baseline="0" dirty="0" smtClean="0"/>
              <a:t>), so that it can be queried more easily.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1DF12-B527-3540-8675-ED060BA035E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Shows</a:t>
            </a:r>
            <a:r>
              <a:rPr lang="en-US" baseline="0" dirty="0" smtClean="0"/>
              <a:t> f</a:t>
            </a:r>
            <a:r>
              <a:rPr lang="en-US" dirty="0" smtClean="0"/>
              <a:t>our examples of datasets,</a:t>
            </a:r>
            <a:r>
              <a:rPr lang="en-US" baseline="0" dirty="0" smtClean="0"/>
              <a:t> inn the pipeline, and their products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Sorry there is so much here!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firest</a:t>
            </a:r>
            <a:r>
              <a:rPr lang="en-US" dirty="0" smtClean="0"/>
              <a:t> one, with four projects supplying primary data</a:t>
            </a:r>
            <a:r>
              <a:rPr lang="en-US" baseline="0" dirty="0" smtClean="0"/>
              <a:t>, and 3 datasets coming out, is done. </a:t>
            </a:r>
            <a:r>
              <a:rPr lang="en-US" baseline="0" dirty="0" err="1" smtClean="0"/>
              <a:t>Yay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At the end of the chain, we’ve put one  “expected use” that could be answered by data in this dataset; that is a Channel Is National Marine </a:t>
            </a:r>
            <a:r>
              <a:rPr lang="en-US" baseline="0" dirty="0" err="1" smtClean="0"/>
              <a:t>Snctuary</a:t>
            </a:r>
            <a:r>
              <a:rPr lang="en-US" baseline="0" dirty="0" smtClean="0"/>
              <a:t> condition report question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first is complete.</a:t>
            </a:r>
            <a:r>
              <a:rPr lang="en-US" baseline="0" dirty="0" smtClean="0"/>
              <a:t> We have </a:t>
            </a:r>
            <a:r>
              <a:rPr lang="en-US" dirty="0" smtClean="0"/>
              <a:t>integrates primary</a:t>
            </a:r>
            <a:r>
              <a:rPr lang="en-US" baseline="0" dirty="0" smtClean="0"/>
              <a:t> data from 4 surveys in the region, and produced datasets of abundance for 200 kelp forest species at appropriate scales. These are ready for other uses (last column)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1DF12-B527-3540-8675-ED060BA035E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that data could</a:t>
            </a:r>
            <a:r>
              <a:rPr lang="en-US" baseline="0" dirty="0" smtClean="0"/>
              <a:t> appear – PLEASE REMEMBER THIS IS A DRAFT!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1DF12-B527-3540-8675-ED060BA035E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stages in COLOR at the left are ALL ACCOMPLISHED BY THE BON. Stages in black are handled by others.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1DF12-B527-3540-8675-ED060BA035E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480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598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413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866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68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898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697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523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948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21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93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bon_logo_800x800_blac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62840"/>
            <a:ext cx="1143000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33336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333369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333369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333369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333369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333369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333369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333369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rgbClr val="33336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33336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33369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3369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3369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69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69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69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69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33336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bit.ly/2jE0YjT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Santa Barbara Channel Marine Biodiversity Observation Network</a:t>
            </a:r>
            <a:br>
              <a:rPr lang="en-US" dirty="0" smtClean="0"/>
            </a:br>
            <a:r>
              <a:rPr lang="en-US" dirty="0" smtClean="0"/>
              <a:t>SBC MBON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17081"/>
            <a:ext cx="6400800" cy="1752600"/>
          </a:xfrm>
        </p:spPr>
        <p:txBody>
          <a:bodyPr/>
          <a:lstStyle/>
          <a:p>
            <a:r>
              <a:rPr lang="en-US" dirty="0" smtClean="0"/>
              <a:t>Margaret O’Brien</a:t>
            </a:r>
            <a:endParaRPr lang="en-US" dirty="0" smtClean="0"/>
          </a:p>
          <a:p>
            <a:r>
              <a:rPr lang="en-US" dirty="0" smtClean="0"/>
              <a:t>ESIP, Winter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89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Streams</a:t>
            </a:r>
            <a:endParaRPr lang="en-US" dirty="0" smtClean="0"/>
          </a:p>
          <a:p>
            <a:r>
              <a:rPr lang="en-US" dirty="0" smtClean="0"/>
              <a:t>Indicators </a:t>
            </a:r>
            <a:r>
              <a:rPr lang="en-US" dirty="0" smtClean="0"/>
              <a:t>supported by those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Barriers to making those data </a:t>
            </a:r>
            <a:r>
              <a:rPr lang="en-US" dirty="0" smtClean="0"/>
              <a:t>interoperable</a:t>
            </a:r>
            <a:endParaRPr lang="en-US" dirty="0" smtClean="0"/>
          </a:p>
          <a:p>
            <a:r>
              <a:rPr lang="en-US" dirty="0" smtClean="0"/>
              <a:t>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14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SBC MBON Data Stream</a:t>
            </a:r>
            <a:endParaRPr lang="en-US" dirty="0"/>
          </a:p>
        </p:txBody>
      </p:sp>
      <p:pic>
        <p:nvPicPr>
          <p:cNvPr id="4" name="Content Placeholder 3" descr="BON dataset workflow simple.png"/>
          <p:cNvPicPr>
            <a:picLocks noGrp="1" noChangeAspect="1"/>
          </p:cNvPicPr>
          <p:nvPr>
            <p:ph idx="1"/>
          </p:nvPr>
        </p:nvPicPr>
        <p:blipFill>
          <a:blip r:embed="rId3"/>
          <a:srcRect t="-967" b="-967"/>
          <a:stretch>
            <a:fillRect/>
          </a:stretch>
        </p:blipFill>
        <p:spPr>
          <a:xfrm>
            <a:off x="228868" y="3695650"/>
            <a:ext cx="8229600" cy="5105400"/>
          </a:xfrm>
        </p:spPr>
      </p:pic>
      <p:sp>
        <p:nvSpPr>
          <p:cNvPr id="5" name="TextBox 4"/>
          <p:cNvSpPr txBox="1"/>
          <p:nvPr/>
        </p:nvSpPr>
        <p:spPr>
          <a:xfrm>
            <a:off x="428659" y="5479266"/>
            <a:ext cx="7432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spreadsheet showing individual SBC MBON data sources (approx 50 datasets):</a:t>
            </a:r>
          </a:p>
          <a:p>
            <a:r>
              <a:rPr lang="en-US" dirty="0" smtClean="0">
                <a:hlinkClick r:id="rId4"/>
              </a:rPr>
              <a:t>http://bit.ly/2jE0YjT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2_MBON_data_stag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917" y="1098707"/>
            <a:ext cx="5082996" cy="21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56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76200"/>
            <a:ext cx="1484161" cy="1214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6" name="Picture 5" descr="BON_dataset_workflow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" y="138594"/>
            <a:ext cx="91440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</a:t>
            </a:r>
            <a:r>
              <a:rPr lang="en-US" dirty="0" smtClean="0"/>
              <a:t>Uses -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Island National Marine Sanctuary Condition Reports</a:t>
            </a:r>
            <a:endParaRPr lang="en-US" dirty="0"/>
          </a:p>
        </p:txBody>
      </p:sp>
      <p:pic>
        <p:nvPicPr>
          <p:cNvPr id="4" name="Picture 3" descr="jenn_brown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56" y="2564317"/>
            <a:ext cx="5702487" cy="42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05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Barriers, by stage</a:t>
            </a:r>
            <a:endParaRPr lang="en-US" dirty="0"/>
          </a:p>
        </p:txBody>
      </p:sp>
      <p:pic>
        <p:nvPicPr>
          <p:cNvPr id="7" name="Picture 6" descr="2_MBON_data_st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95" y="1268801"/>
            <a:ext cx="6836429" cy="2865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195" y="4614539"/>
            <a:ext cx="1535145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 need extensive cleaning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1" y="4614539"/>
            <a:ext cx="1695409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Insufficient metadata</a:t>
            </a:r>
          </a:p>
          <a:p>
            <a:r>
              <a:rPr lang="en-US" sz="2000" dirty="0" smtClean="0"/>
              <a:t>2. custom reformatting (FTE)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6582" y="5630202"/>
            <a:ext cx="200814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Inexact terms in vocabularies</a:t>
            </a:r>
            <a:endParaRPr lang="en-US" sz="2000" dirty="0"/>
          </a:p>
        </p:txBody>
      </p:sp>
      <p:cxnSp>
        <p:nvCxnSpPr>
          <p:cNvPr id="12" name="Straight Arrow Connector 11"/>
          <p:cNvCxnSpPr>
            <a:stCxn id="8" idx="0"/>
          </p:cNvCxnSpPr>
          <p:nvPr/>
        </p:nvCxnSpPr>
        <p:spPr bwMode="auto">
          <a:xfrm rot="5400000" flipH="1" flipV="1">
            <a:off x="1317851" y="4146848"/>
            <a:ext cx="480608" cy="45477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0" idx="0"/>
          </p:cNvCxnSpPr>
          <p:nvPr/>
        </p:nvCxnSpPr>
        <p:spPr bwMode="auto">
          <a:xfrm rot="5400000" flipH="1" flipV="1">
            <a:off x="2739549" y="4725037"/>
            <a:ext cx="1496273" cy="31405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9" idx="0"/>
          </p:cNvCxnSpPr>
          <p:nvPr/>
        </p:nvCxnSpPr>
        <p:spPr bwMode="auto">
          <a:xfrm rot="16200000" flipV="1">
            <a:off x="5046619" y="4241452"/>
            <a:ext cx="480610" cy="26556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28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– Local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Dictionary of measurements ready for mapping to external vocabularies</a:t>
            </a:r>
          </a:p>
          <a:p>
            <a:r>
              <a:rPr lang="en-US" dirty="0" smtClean="0"/>
              <a:t>Four abundance datasets in public repositories, ready for an access system or future use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970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– Public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smtClean="0"/>
              <a:t>from one data stream: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earch_resul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9" y="2664507"/>
            <a:ext cx="5170470" cy="4193492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 descr="devins_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886" y="2029895"/>
            <a:ext cx="4303914" cy="27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9700457"/>
      </p:ext>
    </p:extLst>
  </p:cSld>
  <p:clrMapOvr>
    <a:masterClrMapping/>
  </p:clrMapOvr>
</p:sld>
</file>

<file path=ppt/theme/theme1.xml><?xml version="1.0" encoding="utf-8"?>
<a:theme xmlns:a="http://schemas.openxmlformats.org/drawingml/2006/main" name="SBC_slideshow_empty">
  <a:themeElements>
    <a:clrScheme name="SBCLTER_slideshow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BCLTER_slideshow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BCLTER_slideshow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CLTER_slideshow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CLTER_slideshow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CLTER_slideshow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CLTER_slideshow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CLTER_slideshow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CLTER_slideshow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CLTER_slideshow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CLTER_slideshow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CLTER_slideshow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CLTER_slideshow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CLTER_slideshow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EDI_template.thmx</Template>
  <TotalTime>953</TotalTime>
  <Words>479</Words>
  <Application>Microsoft Macintosh PowerPoint</Application>
  <PresentationFormat>On-screen Show (4:3)</PresentationFormat>
  <Paragraphs>50</Paragraphs>
  <Slides>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SBC_slideshow_empty</vt:lpstr>
      <vt:lpstr>Santa Barbara Channel Marine Biodiversity Observation Network SBC MBON</vt:lpstr>
      <vt:lpstr>Overview</vt:lpstr>
      <vt:lpstr>SBC MBON Data Stream</vt:lpstr>
      <vt:lpstr>Slide 4</vt:lpstr>
      <vt:lpstr>Potential Uses - DRAFT</vt:lpstr>
      <vt:lpstr>Barriers, by stage</vt:lpstr>
      <vt:lpstr>Progress – Local</vt:lpstr>
      <vt:lpstr>Progress – Public Data</vt:lpstr>
    </vt:vector>
  </TitlesOfParts>
  <Company>SBC LTER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O'Brien</dc:creator>
  <cp:lastModifiedBy>Margaret O'Brien</cp:lastModifiedBy>
  <cp:revision>21</cp:revision>
  <dcterms:created xsi:type="dcterms:W3CDTF">2017-01-13T04:03:25Z</dcterms:created>
  <dcterms:modified xsi:type="dcterms:W3CDTF">2017-01-13T17:15:35Z</dcterms:modified>
</cp:coreProperties>
</file>